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198"/>
  </p:handoutMasterIdLst>
  <p:sldIdLst>
    <p:sldId id="330" r:id="rId3"/>
    <p:sldId id="711" r:id="rId4"/>
    <p:sldId id="712" r:id="rId5"/>
    <p:sldId id="334" r:id="rId6"/>
    <p:sldId id="331" r:id="rId7"/>
    <p:sldId id="522" r:id="rId8"/>
    <p:sldId id="523" r:id="rId9"/>
    <p:sldId id="524" r:id="rId10"/>
    <p:sldId id="525" r:id="rId11"/>
    <p:sldId id="526" r:id="rId12"/>
    <p:sldId id="527" r:id="rId13"/>
    <p:sldId id="528" r:id="rId14"/>
    <p:sldId id="529" r:id="rId15"/>
    <p:sldId id="530" r:id="rId16"/>
    <p:sldId id="531" r:id="rId17"/>
    <p:sldId id="532" r:id="rId18"/>
    <p:sldId id="533" r:id="rId19"/>
    <p:sldId id="534" r:id="rId20"/>
    <p:sldId id="535" r:id="rId21"/>
    <p:sldId id="536" r:id="rId22"/>
    <p:sldId id="537" r:id="rId23"/>
    <p:sldId id="538" r:id="rId24"/>
    <p:sldId id="539" r:id="rId25"/>
    <p:sldId id="540" r:id="rId26"/>
    <p:sldId id="541" r:id="rId27"/>
    <p:sldId id="542" r:id="rId28"/>
    <p:sldId id="356" r:id="rId29"/>
    <p:sldId id="357" r:id="rId30"/>
    <p:sldId id="358" r:id="rId31"/>
    <p:sldId id="359" r:id="rId32"/>
    <p:sldId id="360" r:id="rId33"/>
    <p:sldId id="361" r:id="rId34"/>
    <p:sldId id="362" r:id="rId35"/>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83" r:id="rId57"/>
    <p:sldId id="384" r:id="rId58"/>
    <p:sldId id="385" r:id="rId59"/>
    <p:sldId id="386" r:id="rId60"/>
    <p:sldId id="387" r:id="rId61"/>
    <p:sldId id="388" r:id="rId62"/>
    <p:sldId id="389" r:id="rId63"/>
    <p:sldId id="390" r:id="rId64"/>
    <p:sldId id="391" r:id="rId65"/>
    <p:sldId id="392" r:id="rId66"/>
    <p:sldId id="393" r:id="rId67"/>
    <p:sldId id="394" r:id="rId68"/>
    <p:sldId id="395" r:id="rId69"/>
    <p:sldId id="396" r:id="rId70"/>
    <p:sldId id="397" r:id="rId71"/>
    <p:sldId id="398" r:id="rId72"/>
    <p:sldId id="399" r:id="rId73"/>
    <p:sldId id="400" r:id="rId74"/>
    <p:sldId id="401" r:id="rId75"/>
    <p:sldId id="402" r:id="rId76"/>
    <p:sldId id="403" r:id="rId77"/>
    <p:sldId id="404" r:id="rId78"/>
    <p:sldId id="405" r:id="rId79"/>
    <p:sldId id="406" r:id="rId80"/>
    <p:sldId id="407" r:id="rId81"/>
    <p:sldId id="408" r:id="rId82"/>
    <p:sldId id="409" r:id="rId83"/>
    <p:sldId id="410" r:id="rId84"/>
    <p:sldId id="411" r:id="rId85"/>
    <p:sldId id="412" r:id="rId86"/>
    <p:sldId id="413" r:id="rId87"/>
    <p:sldId id="414" r:id="rId88"/>
    <p:sldId id="415" r:id="rId89"/>
    <p:sldId id="416" r:id="rId90"/>
    <p:sldId id="417" r:id="rId91"/>
    <p:sldId id="418" r:id="rId92"/>
    <p:sldId id="419" r:id="rId93"/>
    <p:sldId id="420" r:id="rId94"/>
    <p:sldId id="421" r:id="rId95"/>
    <p:sldId id="422" r:id="rId96"/>
    <p:sldId id="423" r:id="rId97"/>
    <p:sldId id="424" r:id="rId98"/>
    <p:sldId id="425" r:id="rId99"/>
    <p:sldId id="426" r:id="rId100"/>
    <p:sldId id="427" r:id="rId101"/>
    <p:sldId id="428" r:id="rId102"/>
    <p:sldId id="429" r:id="rId103"/>
    <p:sldId id="430" r:id="rId104"/>
    <p:sldId id="431" r:id="rId105"/>
    <p:sldId id="432" r:id="rId106"/>
    <p:sldId id="433" r:id="rId107"/>
    <p:sldId id="434" r:id="rId108"/>
    <p:sldId id="435" r:id="rId109"/>
    <p:sldId id="436" r:id="rId110"/>
    <p:sldId id="437" r:id="rId111"/>
    <p:sldId id="438" r:id="rId112"/>
    <p:sldId id="439" r:id="rId113"/>
    <p:sldId id="440" r:id="rId114"/>
    <p:sldId id="441" r:id="rId115"/>
    <p:sldId id="442" r:id="rId116"/>
    <p:sldId id="443" r:id="rId117"/>
    <p:sldId id="444" r:id="rId118"/>
    <p:sldId id="445" r:id="rId119"/>
    <p:sldId id="446" r:id="rId120"/>
    <p:sldId id="447" r:id="rId121"/>
    <p:sldId id="448" r:id="rId122"/>
    <p:sldId id="449" r:id="rId123"/>
    <p:sldId id="450" r:id="rId124"/>
    <p:sldId id="451" r:id="rId125"/>
    <p:sldId id="452" r:id="rId126"/>
    <p:sldId id="453" r:id="rId127"/>
    <p:sldId id="454" r:id="rId128"/>
    <p:sldId id="455" r:id="rId129"/>
    <p:sldId id="456" r:id="rId130"/>
    <p:sldId id="457" r:id="rId131"/>
    <p:sldId id="458" r:id="rId132"/>
    <p:sldId id="459" r:id="rId133"/>
    <p:sldId id="460" r:id="rId134"/>
    <p:sldId id="461" r:id="rId135"/>
    <p:sldId id="462" r:id="rId136"/>
    <p:sldId id="463" r:id="rId137"/>
    <p:sldId id="464" r:id="rId138"/>
    <p:sldId id="465" r:id="rId139"/>
    <p:sldId id="466" r:id="rId140"/>
    <p:sldId id="467" r:id="rId141"/>
    <p:sldId id="468" r:id="rId142"/>
    <p:sldId id="469" r:id="rId143"/>
    <p:sldId id="470" r:id="rId144"/>
    <p:sldId id="471" r:id="rId145"/>
    <p:sldId id="472" r:id="rId146"/>
    <p:sldId id="473" r:id="rId147"/>
    <p:sldId id="474" r:id="rId148"/>
    <p:sldId id="475" r:id="rId149"/>
    <p:sldId id="476" r:id="rId150"/>
    <p:sldId id="477" r:id="rId151"/>
    <p:sldId id="478" r:id="rId152"/>
    <p:sldId id="479" r:id="rId153"/>
    <p:sldId id="480" r:id="rId154"/>
    <p:sldId id="481" r:id="rId155"/>
    <p:sldId id="482" r:id="rId156"/>
    <p:sldId id="483" r:id="rId157"/>
    <p:sldId id="484" r:id="rId158"/>
    <p:sldId id="485" r:id="rId159"/>
    <p:sldId id="486" r:id="rId160"/>
    <p:sldId id="487" r:id="rId161"/>
    <p:sldId id="488" r:id="rId162"/>
    <p:sldId id="489" r:id="rId163"/>
    <p:sldId id="490" r:id="rId164"/>
    <p:sldId id="491" r:id="rId165"/>
    <p:sldId id="492" r:id="rId166"/>
    <p:sldId id="493" r:id="rId167"/>
    <p:sldId id="494" r:id="rId168"/>
    <p:sldId id="495" r:id="rId169"/>
    <p:sldId id="496" r:id="rId170"/>
    <p:sldId id="497" r:id="rId171"/>
    <p:sldId id="498" r:id="rId172"/>
    <p:sldId id="499" r:id="rId173"/>
    <p:sldId id="500" r:id="rId174"/>
    <p:sldId id="501" r:id="rId175"/>
    <p:sldId id="502" r:id="rId176"/>
    <p:sldId id="503" r:id="rId177"/>
    <p:sldId id="504" r:id="rId178"/>
    <p:sldId id="505" r:id="rId179"/>
    <p:sldId id="506" r:id="rId180"/>
    <p:sldId id="507" r:id="rId181"/>
    <p:sldId id="508" r:id="rId182"/>
    <p:sldId id="509" r:id="rId183"/>
    <p:sldId id="510" r:id="rId184"/>
    <p:sldId id="511" r:id="rId185"/>
    <p:sldId id="512" r:id="rId186"/>
    <p:sldId id="513" r:id="rId187"/>
    <p:sldId id="514" r:id="rId188"/>
    <p:sldId id="515" r:id="rId189"/>
    <p:sldId id="516" r:id="rId190"/>
    <p:sldId id="517" r:id="rId191"/>
    <p:sldId id="518" r:id="rId192"/>
    <p:sldId id="519" r:id="rId193"/>
    <p:sldId id="520" r:id="rId194"/>
    <p:sldId id="521" r:id="rId195"/>
    <p:sldId id="303" r:id="rId196"/>
    <p:sldId id="268" r:id="rId19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06" autoAdjust="0"/>
    <p:restoredTop sz="99088" autoAdjust="0"/>
  </p:normalViewPr>
  <p:slideViewPr>
    <p:cSldViewPr>
      <p:cViewPr varScale="1">
        <p:scale>
          <a:sx n="64" d="100"/>
          <a:sy n="64" d="100"/>
        </p:scale>
        <p:origin x="-1494" y="-108"/>
      </p:cViewPr>
      <p:guideLst>
        <p:guide orient="horz" pos="21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4" d="100"/>
          <a:sy n="84" d="100"/>
        </p:scale>
        <p:origin x="-3804" y="-90"/>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1" Type="http://schemas.openxmlformats.org/officeDocument/2006/relationships/tableStyles" Target="tableStyles.xml"/><Relationship Id="rId200" Type="http://schemas.openxmlformats.org/officeDocument/2006/relationships/viewProps" Target="viewProps.xml"/><Relationship Id="rId20" Type="http://schemas.openxmlformats.org/officeDocument/2006/relationships/slide" Target="slides/slide18.xml"/><Relationship Id="rId2" Type="http://schemas.openxmlformats.org/officeDocument/2006/relationships/theme" Target="theme/theme1.xml"/><Relationship Id="rId199" Type="http://schemas.openxmlformats.org/officeDocument/2006/relationships/presProps" Target="presProps.xml"/><Relationship Id="rId198" Type="http://schemas.openxmlformats.org/officeDocument/2006/relationships/handoutMaster" Target="handoutMasters/handoutMaster1.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7.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6.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5.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4.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3.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2.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1.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6E43FF-BD09-4E37-ADF3-9F5CA22275D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AF34D0-1980-409C-93A3-D4D493EF068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F3CDC-95EA-45B7-824C-D68A90DF3C0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A49113-21CB-4BCD-87ED-451C5B04017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5.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5.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6.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7.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73059"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73060" name="灯片编号占位符 3"/>
          <p:cNvSpPr>
            <a:spLocks noGrp="1"/>
          </p:cNvSpPr>
          <p:nvPr>
            <p:ph type="sldNum" sz="quarter" idx="5"/>
          </p:nvPr>
        </p:nvSpPr>
        <p:spPr bwMode="auto">
          <a:noFill/>
          <a:ln>
            <a:miter lim="800000"/>
          </a:ln>
        </p:spPr>
        <p:txBody>
          <a:bodyPr wrap="square" numCol="1" anchorCtr="0" compatLnSpc="1"/>
          <a:lstStyle/>
          <a:p>
            <a:fld id="{C95653D1-D422-4870-975B-52921F118D96}"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436" name="灯片编号占位符 3"/>
          <p:cNvSpPr>
            <a:spLocks noGrp="1"/>
          </p:cNvSpPr>
          <p:nvPr>
            <p:ph type="sldNum" sz="quarter" idx="5"/>
          </p:nvPr>
        </p:nvSpPr>
        <p:spPr bwMode="auto">
          <a:noFill/>
          <a:ln>
            <a:miter lim="800000"/>
          </a:ln>
        </p:spPr>
        <p:txBody>
          <a:bodyPr wrap="square" numCol="1" anchorCtr="0" compatLnSpc="1"/>
          <a:lstStyle/>
          <a:p>
            <a:fld id="{A0992F0C-D843-4F16-9E37-645F0586D99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3686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36868" name="灯片编号占位符 3"/>
          <p:cNvSpPr>
            <a:spLocks noGrp="1"/>
          </p:cNvSpPr>
          <p:nvPr>
            <p:ph type="sldNum" sz="quarter" idx="5"/>
          </p:nvPr>
        </p:nvSpPr>
        <p:spPr bwMode="auto">
          <a:noFill/>
          <a:ln>
            <a:miter lim="800000"/>
          </a:ln>
        </p:spPr>
        <p:txBody>
          <a:bodyPr wrap="square" numCol="1" anchorCtr="0" compatLnSpc="1"/>
          <a:lstStyle/>
          <a:p>
            <a:fld id="{18203FD8-6D6F-406F-840D-22C3998E588D}"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37891"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37892" name="灯片编号占位符 3"/>
          <p:cNvSpPr>
            <a:spLocks noGrp="1"/>
          </p:cNvSpPr>
          <p:nvPr>
            <p:ph type="sldNum" sz="quarter" idx="5"/>
          </p:nvPr>
        </p:nvSpPr>
        <p:spPr bwMode="auto">
          <a:noFill/>
          <a:ln>
            <a:miter lim="800000"/>
          </a:ln>
        </p:spPr>
        <p:txBody>
          <a:bodyPr wrap="square" numCol="1" anchorCtr="0" compatLnSpc="1"/>
          <a:lstStyle/>
          <a:p>
            <a:fld id="{CCE878C6-7E3A-43EB-AC98-79498A98BA67}"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436" name="灯片编号占位符 3"/>
          <p:cNvSpPr>
            <a:spLocks noGrp="1"/>
          </p:cNvSpPr>
          <p:nvPr>
            <p:ph type="sldNum" sz="quarter" idx="5"/>
          </p:nvPr>
        </p:nvSpPr>
        <p:spPr bwMode="auto">
          <a:noFill/>
          <a:ln>
            <a:miter lim="800000"/>
          </a:ln>
        </p:spPr>
        <p:txBody>
          <a:bodyPr wrap="square" numCol="1" anchorCtr="0" compatLnSpc="1"/>
          <a:lstStyle/>
          <a:p>
            <a:fld id="{A0992F0C-D843-4F16-9E37-645F0586D99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2355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3556" name="灯片编号占位符 3"/>
          <p:cNvSpPr>
            <a:spLocks noGrp="1"/>
          </p:cNvSpPr>
          <p:nvPr>
            <p:ph type="sldNum" sz="quarter" idx="5"/>
          </p:nvPr>
        </p:nvSpPr>
        <p:spPr bwMode="auto">
          <a:noFill/>
          <a:ln>
            <a:miter lim="800000"/>
          </a:ln>
        </p:spPr>
        <p:txBody>
          <a:bodyPr wrap="square" numCol="1" anchorCtr="0" compatLnSpc="1"/>
          <a:lstStyle/>
          <a:p>
            <a:fld id="{54FA5F12-80F5-4D84-ABDE-997CE54865BB}"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436" name="灯片编号占位符 3"/>
          <p:cNvSpPr>
            <a:spLocks noGrp="1"/>
          </p:cNvSpPr>
          <p:nvPr>
            <p:ph type="sldNum" sz="quarter" idx="5"/>
          </p:nvPr>
        </p:nvSpPr>
        <p:spPr bwMode="auto">
          <a:noFill/>
          <a:ln>
            <a:miter lim="800000"/>
          </a:ln>
        </p:spPr>
        <p:txBody>
          <a:bodyPr wrap="square" numCol="1" anchorCtr="0" compatLnSpc="1"/>
          <a:lstStyle/>
          <a:p>
            <a:fld id="{A0992F0C-D843-4F16-9E37-645F0586D99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2355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3556" name="灯片编号占位符 3"/>
          <p:cNvSpPr>
            <a:spLocks noGrp="1"/>
          </p:cNvSpPr>
          <p:nvPr>
            <p:ph type="sldNum" sz="quarter" idx="5"/>
          </p:nvPr>
        </p:nvSpPr>
        <p:spPr bwMode="auto">
          <a:noFill/>
          <a:ln>
            <a:miter lim="800000"/>
          </a:ln>
        </p:spPr>
        <p:txBody>
          <a:bodyPr wrap="square" numCol="1" anchorCtr="0" compatLnSpc="1"/>
          <a:lstStyle/>
          <a:p>
            <a:fld id="{44BA061B-2C3C-4BE0-898F-229B4822F61F}"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24579"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4580" name="灯片编号占位符 3"/>
          <p:cNvSpPr>
            <a:spLocks noGrp="1"/>
          </p:cNvSpPr>
          <p:nvPr>
            <p:ph type="sldNum" sz="quarter" idx="5"/>
          </p:nvPr>
        </p:nvSpPr>
        <p:spPr bwMode="auto">
          <a:noFill/>
          <a:ln>
            <a:miter lim="800000"/>
          </a:ln>
        </p:spPr>
        <p:txBody>
          <a:bodyPr wrap="square" numCol="1" anchorCtr="0" compatLnSpc="1"/>
          <a:lstStyle/>
          <a:p>
            <a:fld id="{1D08A62D-0EE8-4971-98DD-F01195803EB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1251"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1252" name="灯片编号占位符 3"/>
          <p:cNvSpPr>
            <a:spLocks noGrp="1"/>
          </p:cNvSpPr>
          <p:nvPr>
            <p:ph type="sldNum" sz="quarter" idx="5"/>
          </p:nvPr>
        </p:nvSpPr>
        <p:spPr bwMode="auto">
          <a:noFill/>
          <a:ln>
            <a:miter lim="800000"/>
          </a:ln>
        </p:spPr>
        <p:txBody>
          <a:bodyPr wrap="square" numCol="1" anchorCtr="0" compatLnSpc="1"/>
          <a:lstStyle/>
          <a:p>
            <a:fld id="{86742963-540A-45B8-9BA8-B431A111CC89}" type="slidenum">
              <a:rPr lang="zh-CN" altLang="en-US"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227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2276" name="灯片编号占位符 3"/>
          <p:cNvSpPr>
            <a:spLocks noGrp="1"/>
          </p:cNvSpPr>
          <p:nvPr>
            <p:ph type="sldNum" sz="quarter" idx="5"/>
          </p:nvPr>
        </p:nvSpPr>
        <p:spPr bwMode="auto">
          <a:noFill/>
          <a:ln>
            <a:miter lim="800000"/>
          </a:ln>
        </p:spPr>
        <p:txBody>
          <a:bodyPr wrap="square" numCol="1" anchorCtr="0" compatLnSpc="1"/>
          <a:lstStyle/>
          <a:p>
            <a:fld id="{92989CD5-0B97-4789-BE5A-35AF9D097727}" type="slidenum">
              <a:rPr lang="zh-CN" altLang="en-US"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73059"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73060" name="灯片编号占位符 3"/>
          <p:cNvSpPr>
            <a:spLocks noGrp="1"/>
          </p:cNvSpPr>
          <p:nvPr>
            <p:ph type="sldNum" sz="quarter" idx="5"/>
          </p:nvPr>
        </p:nvSpPr>
        <p:spPr bwMode="auto">
          <a:noFill/>
          <a:ln>
            <a:miter lim="800000"/>
          </a:ln>
        </p:spPr>
        <p:txBody>
          <a:bodyPr wrap="square" numCol="1" anchorCtr="0" compatLnSpc="1"/>
          <a:lstStyle/>
          <a:p>
            <a:fld id="{C95653D1-D422-4870-975B-52921F118D96}"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3299"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3300" name="灯片编号占位符 3"/>
          <p:cNvSpPr>
            <a:spLocks noGrp="1"/>
          </p:cNvSpPr>
          <p:nvPr>
            <p:ph type="sldNum" sz="quarter" idx="5"/>
          </p:nvPr>
        </p:nvSpPr>
        <p:spPr bwMode="auto">
          <a:noFill/>
          <a:ln>
            <a:miter lim="800000"/>
          </a:ln>
        </p:spPr>
        <p:txBody>
          <a:bodyPr wrap="square" numCol="1" anchorCtr="0" compatLnSpc="1"/>
          <a:lstStyle/>
          <a:p>
            <a:fld id="{819D858B-27EC-4326-A2DD-20C542E61FA7}" type="slidenum">
              <a:rPr lang="zh-CN" altLang="en-US"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4323"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4324" name="灯片编号占位符 3"/>
          <p:cNvSpPr>
            <a:spLocks noGrp="1"/>
          </p:cNvSpPr>
          <p:nvPr>
            <p:ph type="sldNum" sz="quarter" idx="5"/>
          </p:nvPr>
        </p:nvSpPr>
        <p:spPr bwMode="auto">
          <a:noFill/>
          <a:ln>
            <a:miter lim="800000"/>
          </a:ln>
        </p:spPr>
        <p:txBody>
          <a:bodyPr wrap="square" numCol="1" anchorCtr="0" compatLnSpc="1"/>
          <a:lstStyle/>
          <a:p>
            <a:fld id="{75F402D8-BABC-4D06-B728-91CD1B4A064B}" type="slidenum">
              <a:rPr lang="zh-CN" altLang="en-US"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2291"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2292" name="灯片编号占位符 3"/>
          <p:cNvSpPr>
            <a:spLocks noGrp="1"/>
          </p:cNvSpPr>
          <p:nvPr>
            <p:ph type="sldNum" sz="quarter" idx="5"/>
          </p:nvPr>
        </p:nvSpPr>
        <p:spPr bwMode="auto">
          <a:noFill/>
          <a:ln>
            <a:miter lim="800000"/>
          </a:ln>
        </p:spPr>
        <p:txBody>
          <a:bodyPr wrap="square" numCol="1" anchorCtr="0" compatLnSpc="1"/>
          <a:lstStyle/>
          <a:p>
            <a:fld id="{80C92A2B-899E-48AF-A0E4-39C703F4CDDB}" type="slidenum">
              <a:rPr lang="zh-CN" altLang="en-US"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331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3316" name="灯片编号占位符 3"/>
          <p:cNvSpPr>
            <a:spLocks noGrp="1"/>
          </p:cNvSpPr>
          <p:nvPr>
            <p:ph type="sldNum" sz="quarter" idx="5"/>
          </p:nvPr>
        </p:nvSpPr>
        <p:spPr bwMode="auto">
          <a:noFill/>
          <a:ln>
            <a:miter lim="800000"/>
          </a:ln>
        </p:spPr>
        <p:txBody>
          <a:bodyPr wrap="square" numCol="1" anchorCtr="0" compatLnSpc="1"/>
          <a:lstStyle/>
          <a:p>
            <a:fld id="{C598DB5E-94A9-4567-AA84-1BC191E04EBE}" type="slidenum">
              <a:rPr lang="zh-CN" altLang="en-US"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4339"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4340" name="灯片编号占位符 3"/>
          <p:cNvSpPr>
            <a:spLocks noGrp="1"/>
          </p:cNvSpPr>
          <p:nvPr>
            <p:ph type="sldNum" sz="quarter" idx="5"/>
          </p:nvPr>
        </p:nvSpPr>
        <p:spPr bwMode="auto">
          <a:noFill/>
          <a:ln>
            <a:miter lim="800000"/>
          </a:ln>
        </p:spPr>
        <p:txBody>
          <a:bodyPr wrap="square" numCol="1" anchorCtr="0" compatLnSpc="1"/>
          <a:lstStyle/>
          <a:p>
            <a:fld id="{6C76E7FE-DCF9-4138-A950-1D1CBA3A5726}" type="slidenum">
              <a:rPr lang="zh-CN" altLang="en-US"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5363"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5364" name="灯片编号占位符 3"/>
          <p:cNvSpPr>
            <a:spLocks noGrp="1"/>
          </p:cNvSpPr>
          <p:nvPr>
            <p:ph type="sldNum" sz="quarter" idx="5"/>
          </p:nvPr>
        </p:nvSpPr>
        <p:spPr bwMode="auto">
          <a:noFill/>
          <a:ln>
            <a:miter lim="800000"/>
          </a:ln>
        </p:spPr>
        <p:txBody>
          <a:bodyPr wrap="square" numCol="1" anchorCtr="0" compatLnSpc="1"/>
          <a:lstStyle/>
          <a:p>
            <a:fld id="{B30C0896-15EC-4D32-BF97-0163F56FCE17}" type="slidenum">
              <a:rPr lang="zh-CN" altLang="en-US"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436" name="灯片编号占位符 3"/>
          <p:cNvSpPr>
            <a:spLocks noGrp="1"/>
          </p:cNvSpPr>
          <p:nvPr>
            <p:ph type="sldNum" sz="quarter" idx="5"/>
          </p:nvPr>
        </p:nvSpPr>
        <p:spPr bwMode="auto">
          <a:noFill/>
          <a:ln>
            <a:miter lim="800000"/>
          </a:ln>
        </p:spPr>
        <p:txBody>
          <a:bodyPr wrap="square" numCol="1" anchorCtr="0" compatLnSpc="1"/>
          <a:lstStyle/>
          <a:p>
            <a:fld id="{A0992F0C-D843-4F16-9E37-645F0586D99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94563"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94564" name="灯片编号占位符 3"/>
          <p:cNvSpPr>
            <a:spLocks noGrp="1"/>
          </p:cNvSpPr>
          <p:nvPr>
            <p:ph type="sldNum" sz="quarter" idx="5"/>
          </p:nvPr>
        </p:nvSpPr>
        <p:spPr bwMode="auto">
          <a:noFill/>
          <a:ln>
            <a:miter lim="800000"/>
          </a:ln>
        </p:spPr>
        <p:txBody>
          <a:bodyPr wrap="square" numCol="1" anchorCtr="0" compatLnSpc="1"/>
          <a:lstStyle/>
          <a:p>
            <a:fld id="{F0DFBA63-4FE6-4C56-9F75-C3B3DED8480A}"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9558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95588" name="灯片编号占位符 3"/>
          <p:cNvSpPr>
            <a:spLocks noGrp="1"/>
          </p:cNvSpPr>
          <p:nvPr>
            <p:ph type="sldNum" sz="quarter" idx="5"/>
          </p:nvPr>
        </p:nvSpPr>
        <p:spPr bwMode="auto">
          <a:noFill/>
          <a:ln>
            <a:miter lim="800000"/>
          </a:ln>
        </p:spPr>
        <p:txBody>
          <a:bodyPr wrap="square" numCol="1" anchorCtr="0" compatLnSpc="1"/>
          <a:lstStyle/>
          <a:p>
            <a:fld id="{599526CB-DBD8-41B1-A629-71B136FAD4D5}"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96611"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96612" name="灯片编号占位符 3"/>
          <p:cNvSpPr>
            <a:spLocks noGrp="1"/>
          </p:cNvSpPr>
          <p:nvPr>
            <p:ph type="sldNum" sz="quarter" idx="5"/>
          </p:nvPr>
        </p:nvSpPr>
        <p:spPr bwMode="auto">
          <a:noFill/>
          <a:ln>
            <a:miter lim="800000"/>
          </a:ln>
        </p:spPr>
        <p:txBody>
          <a:bodyPr wrap="square" numCol="1" anchorCtr="0" compatLnSpc="1"/>
          <a:lstStyle/>
          <a:p>
            <a:fld id="{82CEF6FD-4865-409D-A486-E0066493B27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74083"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74084" name="灯片编号占位符 3"/>
          <p:cNvSpPr>
            <a:spLocks noGrp="1"/>
          </p:cNvSpPr>
          <p:nvPr>
            <p:ph type="sldNum" sz="quarter" idx="5"/>
          </p:nvPr>
        </p:nvSpPr>
        <p:spPr bwMode="auto">
          <a:noFill/>
          <a:ln>
            <a:miter lim="800000"/>
          </a:ln>
        </p:spPr>
        <p:txBody>
          <a:bodyPr wrap="square" numCol="1" anchorCtr="0" compatLnSpc="1"/>
          <a:lstStyle/>
          <a:p>
            <a:fld id="{D5DA99DD-5C0B-4EFD-B425-56B90059DFF1}"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976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97636" name="灯片编号占位符 3"/>
          <p:cNvSpPr>
            <a:spLocks noGrp="1"/>
          </p:cNvSpPr>
          <p:nvPr>
            <p:ph type="sldNum" sz="quarter" idx="5"/>
          </p:nvPr>
        </p:nvSpPr>
        <p:spPr bwMode="auto">
          <a:noFill/>
          <a:ln>
            <a:miter lim="800000"/>
          </a:ln>
        </p:spPr>
        <p:txBody>
          <a:bodyPr wrap="square" numCol="1" anchorCtr="0" compatLnSpc="1"/>
          <a:lstStyle/>
          <a:p>
            <a:fld id="{17FA9FDE-E3F4-49AD-9CF8-335A01FCB9C3}"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98659"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98660" name="灯片编号占位符 3"/>
          <p:cNvSpPr>
            <a:spLocks noGrp="1"/>
          </p:cNvSpPr>
          <p:nvPr>
            <p:ph type="sldNum" sz="quarter" idx="5"/>
          </p:nvPr>
        </p:nvSpPr>
        <p:spPr bwMode="auto">
          <a:noFill/>
          <a:ln>
            <a:miter lim="800000"/>
          </a:ln>
        </p:spPr>
        <p:txBody>
          <a:bodyPr wrap="square" numCol="1" anchorCtr="0" compatLnSpc="1"/>
          <a:lstStyle/>
          <a:p>
            <a:fld id="{D66DB641-6D51-4306-BD92-1BC6E8E3A271}"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99683"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99684" name="灯片编号占位符 3"/>
          <p:cNvSpPr>
            <a:spLocks noGrp="1"/>
          </p:cNvSpPr>
          <p:nvPr>
            <p:ph type="sldNum" sz="quarter" idx="5"/>
          </p:nvPr>
        </p:nvSpPr>
        <p:spPr bwMode="auto">
          <a:noFill/>
          <a:ln>
            <a:miter lim="800000"/>
          </a:ln>
        </p:spPr>
        <p:txBody>
          <a:bodyPr wrap="square" numCol="1" anchorCtr="0" compatLnSpc="1"/>
          <a:lstStyle/>
          <a:p>
            <a:fld id="{E157843B-8DB5-4B3C-8B59-3B7261DD047D}"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20070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00708" name="灯片编号占位符 3"/>
          <p:cNvSpPr>
            <a:spLocks noGrp="1"/>
          </p:cNvSpPr>
          <p:nvPr>
            <p:ph type="sldNum" sz="quarter" idx="5"/>
          </p:nvPr>
        </p:nvSpPr>
        <p:spPr bwMode="auto">
          <a:noFill/>
          <a:ln>
            <a:miter lim="800000"/>
          </a:ln>
        </p:spPr>
        <p:txBody>
          <a:bodyPr wrap="square" numCol="1" anchorCtr="0" compatLnSpc="1"/>
          <a:lstStyle/>
          <a:p>
            <a:fld id="{8DD5F237-5F4F-4D58-9C11-48C5133FAD36}"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436" name="灯片编号占位符 3"/>
          <p:cNvSpPr>
            <a:spLocks noGrp="1"/>
          </p:cNvSpPr>
          <p:nvPr>
            <p:ph type="sldNum" sz="quarter" idx="5"/>
          </p:nvPr>
        </p:nvSpPr>
        <p:spPr bwMode="auto">
          <a:noFill/>
          <a:ln>
            <a:miter lim="800000"/>
          </a:ln>
        </p:spPr>
        <p:txBody>
          <a:bodyPr wrap="square" numCol="1" anchorCtr="0" compatLnSpc="1"/>
          <a:lstStyle/>
          <a:p>
            <a:fld id="{A0992F0C-D843-4F16-9E37-645F0586D99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436" name="灯片编号占位符 3"/>
          <p:cNvSpPr>
            <a:spLocks noGrp="1"/>
          </p:cNvSpPr>
          <p:nvPr>
            <p:ph type="sldNum" sz="quarter" idx="5"/>
          </p:nvPr>
        </p:nvSpPr>
        <p:spPr bwMode="auto">
          <a:noFill/>
          <a:ln>
            <a:miter lim="800000"/>
          </a:ln>
        </p:spPr>
        <p:txBody>
          <a:bodyPr wrap="square" numCol="1" anchorCtr="0" compatLnSpc="1"/>
          <a:lstStyle/>
          <a:p>
            <a:fld id="{A0992F0C-D843-4F16-9E37-645F0586D99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436" name="灯片编号占位符 3"/>
          <p:cNvSpPr>
            <a:spLocks noGrp="1"/>
          </p:cNvSpPr>
          <p:nvPr>
            <p:ph type="sldNum" sz="quarter" idx="5"/>
          </p:nvPr>
        </p:nvSpPr>
        <p:spPr bwMode="auto">
          <a:noFill/>
          <a:ln>
            <a:miter lim="800000"/>
          </a:ln>
        </p:spPr>
        <p:txBody>
          <a:bodyPr wrap="square" numCol="1" anchorCtr="0" compatLnSpc="1"/>
          <a:lstStyle/>
          <a:p>
            <a:fld id="{A0992F0C-D843-4F16-9E37-645F0586D99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436" name="灯片编号占位符 3"/>
          <p:cNvSpPr>
            <a:spLocks noGrp="1"/>
          </p:cNvSpPr>
          <p:nvPr>
            <p:ph type="sldNum" sz="quarter" idx="5"/>
          </p:nvPr>
        </p:nvSpPr>
        <p:spPr bwMode="auto">
          <a:noFill/>
          <a:ln>
            <a:miter lim="800000"/>
          </a:ln>
        </p:spPr>
        <p:txBody>
          <a:bodyPr wrap="square" numCol="1" anchorCtr="0" compatLnSpc="1"/>
          <a:lstStyle/>
          <a:p>
            <a:fld id="{A0992F0C-D843-4F16-9E37-645F0586D99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91491"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91492" name="灯片编号占位符 3"/>
          <p:cNvSpPr>
            <a:spLocks noGrp="1"/>
          </p:cNvSpPr>
          <p:nvPr>
            <p:ph type="sldNum" sz="quarter" idx="5"/>
          </p:nvPr>
        </p:nvSpPr>
        <p:spPr bwMode="auto">
          <a:noFill/>
          <a:ln>
            <a:miter lim="800000"/>
          </a:ln>
        </p:spPr>
        <p:txBody>
          <a:bodyPr wrap="square" numCol="1" anchorCtr="0" compatLnSpc="1"/>
          <a:lstStyle/>
          <a:p>
            <a:fld id="{A19EA46B-8ADC-4D4C-9323-337405E33645}"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436" name="灯片编号占位符 3"/>
          <p:cNvSpPr>
            <a:spLocks noGrp="1"/>
          </p:cNvSpPr>
          <p:nvPr>
            <p:ph type="sldNum" sz="quarter" idx="5"/>
          </p:nvPr>
        </p:nvSpPr>
        <p:spPr bwMode="auto">
          <a:noFill/>
          <a:ln>
            <a:miter lim="800000"/>
          </a:ln>
        </p:spPr>
        <p:txBody>
          <a:bodyPr wrap="square" numCol="1" anchorCtr="0" compatLnSpc="1"/>
          <a:lstStyle/>
          <a:p>
            <a:fld id="{A0992F0C-D843-4F16-9E37-645F0586D99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436" name="灯片编号占位符 3"/>
          <p:cNvSpPr>
            <a:spLocks noGrp="1"/>
          </p:cNvSpPr>
          <p:nvPr>
            <p:ph type="sldNum" sz="quarter" idx="5"/>
          </p:nvPr>
        </p:nvSpPr>
        <p:spPr bwMode="auto">
          <a:noFill/>
          <a:ln>
            <a:miter lim="800000"/>
          </a:ln>
        </p:spPr>
        <p:txBody>
          <a:bodyPr wrap="square" numCol="1" anchorCtr="0" compatLnSpc="1"/>
          <a:lstStyle/>
          <a:p>
            <a:fld id="{A0992F0C-D843-4F16-9E37-645F0586D99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9251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92516" name="灯片编号占位符 3"/>
          <p:cNvSpPr>
            <a:spLocks noGrp="1"/>
          </p:cNvSpPr>
          <p:nvPr>
            <p:ph type="sldNum" sz="quarter" idx="5"/>
          </p:nvPr>
        </p:nvSpPr>
        <p:spPr bwMode="auto">
          <a:noFill/>
          <a:ln>
            <a:miter lim="800000"/>
          </a:ln>
        </p:spPr>
        <p:txBody>
          <a:bodyPr wrap="square" numCol="1" anchorCtr="0" compatLnSpc="1"/>
          <a:lstStyle/>
          <a:p>
            <a:fld id="{6764D889-9E0D-4464-A03D-4A877432783F}"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436" name="灯片编号占位符 3"/>
          <p:cNvSpPr>
            <a:spLocks noGrp="1"/>
          </p:cNvSpPr>
          <p:nvPr>
            <p:ph type="sldNum" sz="quarter" idx="5"/>
          </p:nvPr>
        </p:nvSpPr>
        <p:spPr bwMode="auto">
          <a:noFill/>
          <a:ln>
            <a:miter lim="800000"/>
          </a:ln>
        </p:spPr>
        <p:txBody>
          <a:bodyPr wrap="square" numCol="1" anchorCtr="0" compatLnSpc="1"/>
          <a:lstStyle/>
          <a:p>
            <a:fld id="{A0992F0C-D843-4F16-9E37-645F0586D99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3" name="备注占位符 2"/>
          <p:cNvSpPr>
            <a:spLocks noGrp="1"/>
          </p:cNvSpPr>
          <p:nvPr>
            <p:ph type="body" idx="1"/>
          </p:nvPr>
        </p:nvSpPr>
        <p:spPr/>
        <p:txBody>
          <a:bodyPr>
            <a:normAutofit fontScale="55000" lnSpcReduction="20000"/>
          </a:bodyPr>
          <a:lstStyle/>
          <a:p>
            <a:pPr>
              <a:defRPr/>
            </a:pPr>
            <a:r>
              <a:rPr lang="zh-CN" altLang="en-US" dirty="0" smtClean="0"/>
              <a:t>用友</a:t>
            </a:r>
            <a:r>
              <a:rPr lang="en-US" dirty="0" smtClean="0"/>
              <a:t>ERP-U8</a:t>
            </a:r>
            <a:r>
              <a:rPr lang="zh-CN" altLang="en-US" dirty="0" smtClean="0"/>
              <a:t>，经过</a:t>
            </a:r>
            <a:r>
              <a:rPr lang="en-US" dirty="0" smtClean="0"/>
              <a:t>20</a:t>
            </a:r>
            <a:r>
              <a:rPr lang="zh-CN" altLang="en-US" dirty="0" smtClean="0"/>
              <a:t>年的成长、发展和检验，见证了中国企业最二十年的发展历程，能有效地适应了中国企业不同转型策略，应对于他们的转型需要。我们发现很多行业的客户在面对自身问题时候，会有要求同行样板，同行应用，同行最佳实践。</a:t>
            </a:r>
            <a:r>
              <a:rPr lang="en-US" dirty="0" smtClean="0"/>
              <a:t>U8</a:t>
            </a:r>
            <a:r>
              <a:rPr lang="zh-CN" altLang="en-US" dirty="0" smtClean="0"/>
              <a:t>经过多年的发展，我们在十大行业以及八十多个细分行业有大量成功客户。</a:t>
            </a:r>
            <a:endParaRPr lang="zh-CN" altLang="en-US" dirty="0" smtClean="0"/>
          </a:p>
          <a:p>
            <a:pPr>
              <a:defRPr/>
            </a:pPr>
            <a:r>
              <a:rPr lang="en-US" dirty="0" smtClean="0"/>
              <a:t>U8 </a:t>
            </a:r>
            <a:r>
              <a:rPr lang="zh-CN" altLang="en-US" dirty="0" smtClean="0"/>
              <a:t>从整个行业角度来看，基于对每个行业的突出性核心问题，和核心需求的发现：现在的这些企业来说，一个是成本管理优势是竞争必要条件，另外，我们企业现在背负更多的行业标准、国家标准，比如像食品安全法、质量标准，等等这些方面它也是需要通过信息化管理来进一步的加强内部的整合和管理来提升这种能力，这需要有行业性的标准支持。另一个方面，每个细分行业在核心业务管理方面它是有差异的，今天的信息化管理已经从通用产品走向了行业的深入应用和关键应用的要求，也只有解决这些核心应用问题，解决甚至说一些前端的应用问题，才能解决真正运行效率的提升，比如像化工企业的大宗计量，按质计价，医药行业的销售结算，</a:t>
            </a:r>
            <a:r>
              <a:rPr lang="en-US" dirty="0" smtClean="0"/>
              <a:t>GMP</a:t>
            </a:r>
            <a:r>
              <a:rPr lang="zh-CN" altLang="en-US" dirty="0" smtClean="0"/>
              <a:t>，汽车行业的看板运作，像服装行业的工票管理，消费品对渠道的掌控，等等这些方面是它的核心问题，只有解决这些问题它的企业管理才能够更上一个台阶，经营效率的提升和成本的降低才有更大的一个空间，这是他们很关注的问题。</a:t>
            </a:r>
            <a:r>
              <a:rPr lang="en-US" dirty="0" smtClean="0"/>
              <a:t>   </a:t>
            </a:r>
            <a:endParaRPr lang="zh-CN" altLang="en-US" dirty="0" smtClean="0"/>
          </a:p>
          <a:p>
            <a:pPr>
              <a:defRPr/>
            </a:pPr>
            <a:r>
              <a:rPr lang="en-US" dirty="0" smtClean="0"/>
              <a:t>U8</a:t>
            </a:r>
            <a:r>
              <a:rPr lang="zh-CN" altLang="en-US" dirty="0" smtClean="0"/>
              <a:t>在这些方面进行了大量的摸索和针对性的产品方案的开发，用以应对。</a:t>
            </a:r>
            <a:endParaRPr lang="zh-CN" altLang="en-US" dirty="0" smtClean="0"/>
          </a:p>
          <a:p>
            <a:pPr>
              <a:defRPr/>
            </a:pPr>
            <a:endParaRPr lang="zh-CN" altLang="en-US" dirty="0"/>
          </a:p>
        </p:txBody>
      </p:sp>
      <p:sp>
        <p:nvSpPr>
          <p:cNvPr id="168964" name="灯片编号占位符 3"/>
          <p:cNvSpPr>
            <a:spLocks noGrp="1"/>
          </p:cNvSpPr>
          <p:nvPr>
            <p:ph type="sldNum" sz="quarter" idx="5"/>
          </p:nvPr>
        </p:nvSpPr>
        <p:spPr bwMode="auto">
          <a:noFill/>
          <a:ln>
            <a:miter lim="800000"/>
          </a:ln>
        </p:spPr>
        <p:txBody>
          <a:bodyPr wrap="square" numCol="1" anchorCtr="0" compatLnSpc="1"/>
          <a:lstStyle/>
          <a:p>
            <a:fld id="{8BBFC1AD-88E7-4390-8581-837576AFBB39}" type="slidenum">
              <a:rPr lang="en-US" altLang="zh-CN"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bwMode="auto">
          <a:noFill/>
          <a:ln>
            <a:miter lim="800000"/>
          </a:ln>
        </p:spPr>
        <p:txBody>
          <a:bodyPr wrap="square" numCol="1" anchorCtr="0" compatLnSpc="1"/>
          <a:lstStyle/>
          <a:p>
            <a:fld id="{C4EBB9E2-1325-4984-A149-7D3BEB67D0BF}"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20377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ln>
        </p:spPr>
      </p:sp>
      <p:sp>
        <p:nvSpPr>
          <p:cNvPr id="203780" name="Rectangle 3"/>
          <p:cNvSpPr>
            <a:spLocks noGrp="1" noChangeArrowheads="1"/>
          </p:cNvSpPr>
          <p:nvPr>
            <p:ph type="body" idx="1"/>
          </p:nvPr>
        </p:nvSpPr>
        <p:spPr bwMode="auto">
          <a:noFill/>
        </p:spPr>
        <p:txBody>
          <a:bodyPr wrap="square" numCol="1" anchor="t" anchorCtr="0" compatLnSpc="1"/>
          <a:lstStyle/>
          <a:p>
            <a:endParaRPr lang="en-US" altLang="zh-CN" dirty="0" smtClean="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204803"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04804" name="灯片编号占位符 3"/>
          <p:cNvSpPr>
            <a:spLocks noGrp="1"/>
          </p:cNvSpPr>
          <p:nvPr>
            <p:ph type="sldNum" sz="quarter" idx="5"/>
          </p:nvPr>
        </p:nvSpPr>
        <p:spPr bwMode="auto">
          <a:noFill/>
          <a:ln>
            <a:miter lim="800000"/>
          </a:ln>
        </p:spPr>
        <p:txBody>
          <a:bodyPr wrap="square" numCol="1" anchorCtr="0" compatLnSpc="1"/>
          <a:lstStyle/>
          <a:p>
            <a:fld id="{C78D66C1-8FB0-438C-A965-0FE23D7A1C38}" type="slidenum">
              <a:rPr lang="zh-CN" altLang="en-US"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bwMode="auto">
          <a:noFill/>
          <a:ln>
            <a:miter lim="800000"/>
          </a:ln>
        </p:spPr>
        <p:txBody>
          <a:bodyPr wrap="square" numCol="1" anchorCtr="0" compatLnSpc="1"/>
          <a:lstStyle/>
          <a:p>
            <a:fld id="{C4EBB9E2-1325-4984-A149-7D3BEB67D0BF}"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20377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ln>
        </p:spPr>
      </p:sp>
      <p:sp>
        <p:nvSpPr>
          <p:cNvPr id="203780" name="Rectangle 3"/>
          <p:cNvSpPr>
            <a:spLocks noGrp="1" noChangeArrowheads="1"/>
          </p:cNvSpPr>
          <p:nvPr>
            <p:ph type="body" idx="1"/>
          </p:nvPr>
        </p:nvSpPr>
        <p:spPr bwMode="auto">
          <a:noFill/>
        </p:spPr>
        <p:txBody>
          <a:bodyPr wrap="square" numCol="1" anchor="t" anchorCtr="0" compatLnSpc="1"/>
          <a:lstStyle/>
          <a:p>
            <a:endParaRPr lang="en-US" altLang="zh-CN" dirty="0" smtClean="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204803"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04804" name="灯片编号占位符 3"/>
          <p:cNvSpPr>
            <a:spLocks noGrp="1"/>
          </p:cNvSpPr>
          <p:nvPr>
            <p:ph type="sldNum" sz="quarter" idx="5"/>
          </p:nvPr>
        </p:nvSpPr>
        <p:spPr bwMode="auto">
          <a:noFill/>
          <a:ln>
            <a:miter lim="800000"/>
          </a:ln>
        </p:spPr>
        <p:txBody>
          <a:bodyPr wrap="square" numCol="1" anchorCtr="0" compatLnSpc="1"/>
          <a:lstStyle/>
          <a:p>
            <a:fld id="{C78D66C1-8FB0-438C-A965-0FE23D7A1C38}" type="slidenum">
              <a:rPr lang="zh-CN" altLang="en-US"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noFill/>
          <a:ln>
            <a:miter lim="800000"/>
          </a:ln>
        </p:spPr>
        <p:txBody>
          <a:bodyPr wrap="square" numCol="1" anchorCtr="0" compatLnSpc="1"/>
          <a:lstStyle/>
          <a:p>
            <a:fld id="{A2B6D803-C68D-4F34-9302-2B9E5E2AFFAC}"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20787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ln>
        </p:spPr>
      </p:sp>
      <p:sp>
        <p:nvSpPr>
          <p:cNvPr id="207876" name="Rectangle 3"/>
          <p:cNvSpPr>
            <a:spLocks noGrp="1" noChangeArrowheads="1"/>
          </p:cNvSpPr>
          <p:nvPr>
            <p:ph type="body" idx="1"/>
          </p:nvPr>
        </p:nvSpPr>
        <p:spPr bwMode="auto">
          <a:noFill/>
        </p:spPr>
        <p:txBody>
          <a:bodyPr wrap="square" numCol="1" anchor="t" anchorCtr="0" compatLnSpc="1"/>
          <a:lstStyle/>
          <a:p>
            <a:endParaRPr lang="en-US" altLang="zh-CN" dirty="0" smtClean="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ln>
        </p:spPr>
        <p:txBody>
          <a:bodyPr wrap="square" numCol="1" anchorCtr="0" compatLnSpc="1"/>
          <a:lstStyle/>
          <a:p>
            <a:fld id="{F7F3BF08-12EA-453E-9A9E-869D1E228B2D}"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3891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ln>
        </p:spPr>
      </p:sp>
      <p:sp>
        <p:nvSpPr>
          <p:cNvPr id="38916" name="Rectangle 3"/>
          <p:cNvSpPr>
            <a:spLocks noGrp="1" noChangeArrowheads="1"/>
          </p:cNvSpPr>
          <p:nvPr>
            <p:ph type="body" idx="1"/>
          </p:nvPr>
        </p:nvSpPr>
        <p:spPr bwMode="auto">
          <a:noFill/>
        </p:spPr>
        <p:txBody>
          <a:bodyPr wrap="square" numCol="1" anchor="t" anchorCtr="0" compatLnSpc="1"/>
          <a:lstStyle/>
          <a:p>
            <a:endParaRPr lang="en-US" altLang="zh-CN" smtClean="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ln>
        </p:spPr>
        <p:txBody>
          <a:bodyPr wrap="square" numCol="1" anchorCtr="0" compatLnSpc="1"/>
          <a:lstStyle/>
          <a:p>
            <a:fld id="{3D8992F8-8B1F-47E6-A0F0-71DC25F4E670}"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3993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ln>
        </p:spPr>
      </p:sp>
      <p:sp>
        <p:nvSpPr>
          <p:cNvPr id="39940" name="Rectangle 3"/>
          <p:cNvSpPr>
            <a:spLocks noGrp="1" noChangeArrowheads="1"/>
          </p:cNvSpPr>
          <p:nvPr>
            <p:ph type="body" idx="1"/>
          </p:nvPr>
        </p:nvSpPr>
        <p:spPr bwMode="auto">
          <a:noFill/>
        </p:spPr>
        <p:txBody>
          <a:bodyPr wrap="square" numCol="1" anchor="t" anchorCtr="0" compatLnSpc="1"/>
          <a:lstStyle/>
          <a:p>
            <a:endParaRPr lang="en-US" altLang="zh-CN"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2150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1508" name="灯片编号占位符 3"/>
          <p:cNvSpPr>
            <a:spLocks noGrp="1"/>
          </p:cNvSpPr>
          <p:nvPr>
            <p:ph type="sldNum" sz="quarter" idx="5"/>
          </p:nvPr>
        </p:nvSpPr>
        <p:spPr bwMode="auto">
          <a:noFill/>
          <a:ln>
            <a:miter lim="800000"/>
          </a:ln>
        </p:spPr>
        <p:txBody>
          <a:bodyPr wrap="square" numCol="1" anchorCtr="0" compatLnSpc="1"/>
          <a:lstStyle/>
          <a:p>
            <a:fld id="{33ADBC03-328F-42A2-831D-58D4BA7DA58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ln>
        </p:spPr>
        <p:txBody>
          <a:bodyPr wrap="square" numCol="1" anchorCtr="0" compatLnSpc="1"/>
          <a:lstStyle/>
          <a:p>
            <a:fld id="{CDA7EF2B-613A-49BE-A338-260745796C48}"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266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ln>
        </p:spPr>
      </p:sp>
      <p:sp>
        <p:nvSpPr>
          <p:cNvPr id="26628" name="Rectangle 3"/>
          <p:cNvSpPr>
            <a:spLocks noGrp="1" noChangeArrowheads="1"/>
          </p:cNvSpPr>
          <p:nvPr>
            <p:ph type="body" idx="1"/>
          </p:nvPr>
        </p:nvSpPr>
        <p:spPr bwMode="auto">
          <a:noFill/>
        </p:spPr>
        <p:txBody>
          <a:bodyPr wrap="square" numCol="1" anchor="t" anchorCtr="0" compatLnSpc="1"/>
          <a:lstStyle/>
          <a:p>
            <a:endParaRPr lang="en-US" altLang="zh-CN" smtClean="0">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ln>
        </p:spPr>
        <p:txBody>
          <a:bodyPr wrap="square" numCol="1" anchorCtr="0" compatLnSpc="1"/>
          <a:lstStyle/>
          <a:p>
            <a:fld id="{CDA7EF2B-613A-49BE-A338-260745796C48}"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266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ln>
        </p:spPr>
      </p:sp>
      <p:sp>
        <p:nvSpPr>
          <p:cNvPr id="26628" name="Rectangle 3"/>
          <p:cNvSpPr>
            <a:spLocks noGrp="1" noChangeArrowheads="1"/>
          </p:cNvSpPr>
          <p:nvPr>
            <p:ph type="body" idx="1"/>
          </p:nvPr>
        </p:nvSpPr>
        <p:spPr bwMode="auto">
          <a:noFill/>
        </p:spPr>
        <p:txBody>
          <a:bodyPr wrap="square" numCol="1" anchor="t" anchorCtr="0" compatLnSpc="1"/>
          <a:lstStyle/>
          <a:p>
            <a:endParaRPr lang="en-US" altLang="zh-CN" dirty="0" smtClean="0">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ln>
        </p:spPr>
        <p:txBody>
          <a:bodyPr wrap="square" numCol="1" anchorCtr="0" compatLnSpc="1"/>
          <a:lstStyle/>
          <a:p>
            <a:fld id="{CDA7EF2B-613A-49BE-A338-260745796C48}"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266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ln>
        </p:spPr>
      </p:sp>
      <p:sp>
        <p:nvSpPr>
          <p:cNvPr id="26628" name="Rectangle 3"/>
          <p:cNvSpPr>
            <a:spLocks noGrp="1" noChangeArrowheads="1"/>
          </p:cNvSpPr>
          <p:nvPr>
            <p:ph type="body" idx="1"/>
          </p:nvPr>
        </p:nvSpPr>
        <p:spPr bwMode="auto">
          <a:noFill/>
        </p:spPr>
        <p:txBody>
          <a:bodyPr wrap="square" numCol="1" anchor="t" anchorCtr="0" compatLnSpc="1"/>
          <a:lstStyle/>
          <a:p>
            <a:endParaRPr lang="en-US" altLang="zh-CN" smtClean="0">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215043"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15044" name="灯片编号占位符 3"/>
          <p:cNvSpPr>
            <a:spLocks noGrp="1"/>
          </p:cNvSpPr>
          <p:nvPr>
            <p:ph type="sldNum" sz="quarter" idx="5"/>
          </p:nvPr>
        </p:nvSpPr>
        <p:spPr bwMode="auto">
          <a:noFill/>
          <a:ln>
            <a:miter lim="800000"/>
          </a:ln>
        </p:spPr>
        <p:txBody>
          <a:bodyPr wrap="square" numCol="1" anchorCtr="0" compatLnSpc="1"/>
          <a:lstStyle/>
          <a:p>
            <a:fld id="{73E2E56D-FB83-47AB-90D8-E3A1D96A8E3E}"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ln>
        </p:spPr>
        <p:txBody>
          <a:bodyPr wrap="square" numCol="1" anchorCtr="0" compatLnSpc="1"/>
          <a:lstStyle/>
          <a:p>
            <a:fld id="{CDA7EF2B-613A-49BE-A338-260745796C48}"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266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ln>
        </p:spPr>
      </p:sp>
      <p:sp>
        <p:nvSpPr>
          <p:cNvPr id="26628" name="Rectangle 3"/>
          <p:cNvSpPr>
            <a:spLocks noGrp="1" noChangeArrowheads="1"/>
          </p:cNvSpPr>
          <p:nvPr>
            <p:ph type="body" idx="1"/>
          </p:nvPr>
        </p:nvSpPr>
        <p:spPr bwMode="auto">
          <a:noFill/>
        </p:spPr>
        <p:txBody>
          <a:bodyPr wrap="square" numCol="1" anchor="t" anchorCtr="0" compatLnSpc="1"/>
          <a:lstStyle/>
          <a:p>
            <a:endParaRPr lang="en-US" altLang="zh-CN" smtClean="0">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204803" name="备注占位符 2"/>
          <p:cNvSpPr>
            <a:spLocks noGrp="1"/>
          </p:cNvSpPr>
          <p:nvPr>
            <p:ph type="body" idx="1"/>
          </p:nvPr>
        </p:nvSpPr>
        <p:spPr bwMode="auto">
          <a:noFill/>
        </p:spPr>
        <p:txBody>
          <a:bodyPr wrap="square" numCol="1" anchor="t" anchorCtr="0" compatLnSpc="1"/>
          <a:lstStyle/>
          <a:p>
            <a:endParaRPr lang="zh-CN" altLang="en-US" dirty="0" smtClean="0"/>
          </a:p>
        </p:txBody>
      </p:sp>
      <p:sp>
        <p:nvSpPr>
          <p:cNvPr id="204804" name="灯片编号占位符 3"/>
          <p:cNvSpPr>
            <a:spLocks noGrp="1"/>
          </p:cNvSpPr>
          <p:nvPr>
            <p:ph type="sldNum" sz="quarter" idx="5"/>
          </p:nvPr>
        </p:nvSpPr>
        <p:spPr bwMode="auto">
          <a:noFill/>
          <a:ln>
            <a:miter lim="800000"/>
          </a:ln>
        </p:spPr>
        <p:txBody>
          <a:bodyPr wrap="square" numCol="1" anchorCtr="0" compatLnSpc="1"/>
          <a:lstStyle/>
          <a:p>
            <a:fld id="{C78D66C1-8FB0-438C-A965-0FE23D7A1C38}" type="slidenum">
              <a:rPr lang="zh-CN" altLang="en-US"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8436" name="灯片编号占位符 3"/>
          <p:cNvSpPr>
            <a:spLocks noGrp="1"/>
          </p:cNvSpPr>
          <p:nvPr>
            <p:ph type="sldNum" sz="quarter" idx="5"/>
          </p:nvPr>
        </p:nvSpPr>
        <p:spPr bwMode="auto">
          <a:noFill/>
          <a:ln>
            <a:miter lim="800000"/>
          </a:ln>
        </p:spPr>
        <p:txBody>
          <a:bodyPr wrap="square" numCol="1" anchorCtr="0" compatLnSpc="1"/>
          <a:lstStyle/>
          <a:p>
            <a:fld id="{A0992F0C-D843-4F16-9E37-645F0586D99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zh-CN" sz="1200" kern="1200" dirty="0" smtClean="0">
                <a:solidFill>
                  <a:schemeClr val="tx1"/>
                </a:solidFill>
                <a:latin typeface="+mn-lt"/>
                <a:ea typeface="+mn-ea"/>
                <a:cs typeface="+mn-cs"/>
              </a:rPr>
              <a:t>供应链系统涵盖了和客户接触的销售、出口、客户协同，能够将客户端需求信息通过</a:t>
            </a:r>
            <a:r>
              <a:rPr lang="en-US" altLang="zh-CN" sz="1200" kern="1200" dirty="0" smtClean="0">
                <a:solidFill>
                  <a:schemeClr val="tx1"/>
                </a:solidFill>
                <a:latin typeface="+mn-lt"/>
                <a:ea typeface="+mn-ea"/>
                <a:cs typeface="+mn-cs"/>
              </a:rPr>
              <a:t>CRM</a:t>
            </a:r>
            <a:r>
              <a:rPr lang="zh-CN" altLang="zh-CN" sz="1200" kern="1200" dirty="0" smtClean="0">
                <a:solidFill>
                  <a:schemeClr val="tx1"/>
                </a:solidFill>
                <a:latin typeface="+mn-lt"/>
                <a:ea typeface="+mn-ea"/>
                <a:cs typeface="+mn-cs"/>
              </a:rPr>
              <a:t>整合到</a:t>
            </a:r>
            <a:r>
              <a:rPr lang="en-US" altLang="zh-CN" sz="1200" kern="1200" dirty="0" smtClean="0">
                <a:solidFill>
                  <a:schemeClr val="tx1"/>
                </a:solidFill>
                <a:latin typeface="+mn-lt"/>
                <a:ea typeface="+mn-ea"/>
                <a:cs typeface="+mn-cs"/>
              </a:rPr>
              <a:t>ERP</a:t>
            </a:r>
            <a:r>
              <a:rPr lang="zh-CN" altLang="zh-CN" sz="1200" kern="1200" dirty="0" smtClean="0">
                <a:solidFill>
                  <a:schemeClr val="tx1"/>
                </a:solidFill>
                <a:latin typeface="+mn-lt"/>
                <a:ea typeface="+mn-ea"/>
                <a:cs typeface="+mn-cs"/>
              </a:rPr>
              <a:t>系统中，并在供应链系统中传递客户订货的信息和跟踪执行的状况。供应链系统通过采购、库存，质量，存货等领域实现对物料的订、进、收、验、存、管、记的全流程管控。并且和制造、财务、决策支持集成，实现对客户需求的按时按量按质按地点交付。</a:t>
            </a:r>
            <a:endParaRPr lang="zh-CN" altLang="zh-CN" sz="1200" kern="1200" dirty="0" smtClean="0">
              <a:solidFill>
                <a:schemeClr val="tx1"/>
              </a:solidFill>
              <a:latin typeface="+mn-lt"/>
              <a:ea typeface="+mn-ea"/>
              <a:cs typeface="+mn-cs"/>
            </a:endParaRPr>
          </a:p>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defRPr/>
            </a:pPr>
            <a:r>
              <a:rPr lang="zh-CN" altLang="zh-CN" sz="1200" kern="1200" dirty="0" smtClean="0">
                <a:solidFill>
                  <a:schemeClr val="tx1"/>
                </a:solidFill>
                <a:latin typeface="+mn-lt"/>
                <a:ea typeface="+mn-ea"/>
                <a:cs typeface="+mn-cs"/>
              </a:rPr>
              <a:t>此外供应链系统为用户提供了业务“计划－下达－执行－监控－反馈－改进”的业务循环，为企业建立在统一运作平台上的柔性系统，集合预警平台，工作流平台，消息门户以及供应链协同平台，快速有效的把握各种业务场景，发现异常，响应业务事件。</a:t>
            </a:r>
            <a:endParaRPr lang="zh-CN" altLang="zh-CN" sz="1200" kern="1200" dirty="0" smtClean="0">
              <a:solidFill>
                <a:schemeClr val="tx1"/>
              </a:solidFill>
              <a:latin typeface="+mn-lt"/>
              <a:ea typeface="+mn-ea"/>
              <a:cs typeface="+mn-cs"/>
            </a:endParaRPr>
          </a:p>
          <a:p>
            <a:endParaRPr lang="en-US" altLang="zh-CN" dirty="0" smtClean="0"/>
          </a:p>
          <a:p>
            <a:pPr lvl="0"/>
            <a:r>
              <a:rPr lang="zh-CN" altLang="zh-CN" sz="1200" kern="1200" dirty="0" smtClean="0">
                <a:solidFill>
                  <a:schemeClr val="tx1"/>
                </a:solidFill>
                <a:latin typeface="+mn-lt"/>
                <a:ea typeface="+mn-ea"/>
                <a:cs typeface="+mn-cs"/>
              </a:rPr>
              <a:t>支持制造企业接单</a:t>
            </a:r>
            <a:r>
              <a:rPr lang="en-US" altLang="zh-CN" sz="1200" kern="1200" dirty="0" smtClean="0">
                <a:solidFill>
                  <a:schemeClr val="tx1"/>
                </a:solidFill>
                <a:latin typeface="+mn-lt"/>
                <a:ea typeface="+mn-ea"/>
                <a:cs typeface="+mn-cs"/>
              </a:rPr>
              <a:t>ATP</a:t>
            </a:r>
            <a:r>
              <a:rPr lang="zh-CN" altLang="zh-CN" sz="1200" kern="1200" dirty="0" smtClean="0">
                <a:solidFill>
                  <a:schemeClr val="tx1"/>
                </a:solidFill>
                <a:latin typeface="+mn-lt"/>
                <a:ea typeface="+mn-ea"/>
                <a:cs typeface="+mn-cs"/>
              </a:rPr>
              <a:t>能够针对接单前物料齐套占用情况作出预计，便于接单准时承诺。新品研制前模拟报价，则提供了材料构成，工艺成本的</a:t>
            </a:r>
            <a:endParaRPr lang="zh-CN" altLang="zh-CN" sz="1200" kern="1200" dirty="0" smtClean="0">
              <a:solidFill>
                <a:schemeClr val="tx1"/>
              </a:solidFill>
              <a:latin typeface="+mn-lt"/>
              <a:ea typeface="+mn-ea"/>
              <a:cs typeface="+mn-cs"/>
            </a:endParaRPr>
          </a:p>
          <a:p>
            <a:pPr lvl="0"/>
            <a:r>
              <a:rPr lang="zh-CN" altLang="zh-CN" sz="1200" kern="1200" dirty="0" smtClean="0">
                <a:solidFill>
                  <a:schemeClr val="tx1"/>
                </a:solidFill>
                <a:latin typeface="+mn-lt"/>
                <a:ea typeface="+mn-ea"/>
                <a:cs typeface="+mn-cs"/>
              </a:rPr>
              <a:t>支持多种销售模式，支持</a:t>
            </a:r>
            <a:r>
              <a:rPr lang="en-US" altLang="zh-CN" sz="1200" kern="1200" dirty="0" smtClean="0">
                <a:solidFill>
                  <a:schemeClr val="tx1"/>
                </a:solidFill>
                <a:latin typeface="+mn-lt"/>
                <a:ea typeface="+mn-ea"/>
                <a:cs typeface="+mn-cs"/>
              </a:rPr>
              <a:t>PTO</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ATO</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MTO</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ETO</a:t>
            </a:r>
            <a:r>
              <a:rPr lang="zh-CN" altLang="zh-CN" sz="1200" kern="1200" dirty="0" smtClean="0">
                <a:solidFill>
                  <a:schemeClr val="tx1"/>
                </a:solidFill>
                <a:latin typeface="+mn-lt"/>
                <a:ea typeface="+mn-ea"/>
                <a:cs typeface="+mn-cs"/>
              </a:rPr>
              <a:t>多种销售方式；同时支撑业务跟单模式下，全程的业务流的客户业务跟踪和针对需求的执行。</a:t>
            </a:r>
            <a:endParaRPr lang="zh-CN" altLang="zh-CN" sz="1200" kern="1200" dirty="0" smtClean="0">
              <a:solidFill>
                <a:schemeClr val="tx1"/>
              </a:solidFill>
              <a:latin typeface="+mn-lt"/>
              <a:ea typeface="+mn-ea"/>
              <a:cs typeface="+mn-cs"/>
            </a:endParaRPr>
          </a:p>
          <a:p>
            <a:pPr lvl="0"/>
            <a:r>
              <a:rPr lang="zh-CN" altLang="zh-CN" sz="1200" kern="1200" dirty="0" smtClean="0">
                <a:solidFill>
                  <a:schemeClr val="tx1"/>
                </a:solidFill>
                <a:latin typeface="+mn-lt"/>
                <a:ea typeface="+mn-ea"/>
                <a:cs typeface="+mn-cs"/>
              </a:rPr>
              <a:t>支持对合同生命周期的管理，包括：收付类合同管理——工程合同、承揽合同、服务合同、技术合同；购销类合同（普通、分期）管理——材料采购、产品销售、设备采购</a:t>
            </a:r>
            <a:endParaRPr lang="zh-CN" altLang="zh-CN" sz="1200" kern="1200" dirty="0" smtClean="0">
              <a:solidFill>
                <a:schemeClr val="tx1"/>
              </a:solidFill>
              <a:latin typeface="+mn-lt"/>
              <a:ea typeface="+mn-ea"/>
              <a:cs typeface="+mn-cs"/>
            </a:endParaRPr>
          </a:p>
          <a:p>
            <a:pPr lvl="0"/>
            <a:r>
              <a:rPr lang="zh-CN" altLang="zh-CN" sz="1200" kern="1200" dirty="0" smtClean="0">
                <a:solidFill>
                  <a:schemeClr val="tx1"/>
                </a:solidFill>
                <a:latin typeface="+mn-lt"/>
                <a:ea typeface="+mn-ea"/>
                <a:cs typeface="+mn-cs"/>
              </a:rPr>
              <a:t>随时掌控销售部门、销售业务员的业绩，可以根据市场的变化适时调整策略，从而使保证企业销售目标的达成；保证销售政策的严格执行，包括：价格体系、信用政策、划区销售等；</a:t>
            </a:r>
            <a:endParaRPr lang="zh-CN" altLang="zh-CN" sz="1200" kern="1200" dirty="0" smtClean="0">
              <a:solidFill>
                <a:schemeClr val="tx1"/>
              </a:solidFill>
              <a:latin typeface="+mn-lt"/>
              <a:ea typeface="+mn-ea"/>
              <a:cs typeface="+mn-cs"/>
            </a:endParaRPr>
          </a:p>
          <a:p>
            <a:pPr lvl="0"/>
            <a:r>
              <a:rPr lang="zh-CN" altLang="zh-CN" sz="1200" kern="1200" dirty="0" smtClean="0">
                <a:solidFill>
                  <a:schemeClr val="tx1"/>
                </a:solidFill>
                <a:latin typeface="+mn-lt"/>
                <a:ea typeface="+mn-ea"/>
                <a:cs typeface="+mn-cs"/>
              </a:rPr>
              <a:t>支持企业建立完善的计划管理体系，实现按单业务跟踪模式的客户订单采购、以及销售出货；</a:t>
            </a:r>
            <a:endParaRPr lang="zh-CN" altLang="zh-CN" sz="1200" kern="1200" dirty="0" smtClean="0">
              <a:solidFill>
                <a:schemeClr val="tx1"/>
              </a:solidFill>
              <a:latin typeface="+mn-lt"/>
              <a:ea typeface="+mn-ea"/>
              <a:cs typeface="+mn-cs"/>
            </a:endParaRPr>
          </a:p>
          <a:p>
            <a:pPr lvl="0"/>
            <a:r>
              <a:rPr lang="zh-CN" altLang="zh-CN" sz="1200" kern="1200" dirty="0" smtClean="0">
                <a:solidFill>
                  <a:schemeClr val="tx1"/>
                </a:solidFill>
                <a:latin typeface="+mn-lt"/>
                <a:ea typeface="+mn-ea"/>
                <a:cs typeface="+mn-cs"/>
              </a:rPr>
              <a:t>支持企业建立供货商评价体系和配额管理，合理选择供货商，规避采购风险，帮助企业在采购、外协、进口过程中准确供货，监督进料过程的严格执行；</a:t>
            </a:r>
            <a:endParaRPr lang="zh-CN" altLang="zh-CN" sz="1200" kern="1200" dirty="0" smtClean="0">
              <a:solidFill>
                <a:schemeClr val="tx1"/>
              </a:solidFill>
              <a:latin typeface="+mn-lt"/>
              <a:ea typeface="+mn-ea"/>
              <a:cs typeface="+mn-cs"/>
            </a:endParaRPr>
          </a:p>
          <a:p>
            <a:pPr lvl="0"/>
            <a:r>
              <a:rPr lang="zh-CN" altLang="zh-CN" sz="1200" kern="1200" dirty="0" smtClean="0">
                <a:solidFill>
                  <a:schemeClr val="tx1"/>
                </a:solidFill>
                <a:latin typeface="+mn-lt"/>
                <a:ea typeface="+mn-ea"/>
                <a:cs typeface="+mn-cs"/>
              </a:rPr>
              <a:t>支持批号、序列号、供应商所有权以及保质期管理等企业多样性的物料管理要求，响应原料仓、寄存仓、保税仓、现场仓，资产仓等多元的库存仓储属性的需要，同时支持计量成本和不计量成本两种模式下的物料流转实现库存存量管理，存量控制以及存量分析；</a:t>
            </a:r>
            <a:endParaRPr lang="zh-CN" altLang="zh-CN" sz="1200" kern="1200" dirty="0" smtClean="0">
              <a:solidFill>
                <a:schemeClr val="tx1"/>
              </a:solidFill>
              <a:latin typeface="+mn-lt"/>
              <a:ea typeface="+mn-ea"/>
              <a:cs typeface="+mn-cs"/>
            </a:endParaRPr>
          </a:p>
          <a:p>
            <a:pPr lvl="0"/>
            <a:r>
              <a:rPr lang="zh-CN" altLang="zh-CN" sz="1200" kern="1200" dirty="0" smtClean="0">
                <a:solidFill>
                  <a:schemeClr val="tx1"/>
                </a:solidFill>
                <a:latin typeface="+mn-lt"/>
                <a:ea typeface="+mn-ea"/>
                <a:cs typeface="+mn-cs"/>
              </a:rPr>
              <a:t>准确核算存货成本，记录采购，完工，销售，以及所有涉及材料成本流转变化的业务所影响的财务处理；</a:t>
            </a:r>
            <a:endParaRPr lang="zh-CN" altLang="zh-CN" sz="1200" kern="1200" dirty="0" smtClean="0">
              <a:solidFill>
                <a:schemeClr val="tx1"/>
              </a:solidFill>
              <a:latin typeface="+mn-lt"/>
              <a:ea typeface="+mn-ea"/>
              <a:cs typeface="+mn-cs"/>
            </a:endParaRPr>
          </a:p>
          <a:p>
            <a:pPr lvl="0"/>
            <a:r>
              <a:rPr lang="zh-CN" altLang="zh-CN" sz="1200" kern="1200" dirty="0" smtClean="0">
                <a:solidFill>
                  <a:schemeClr val="tx1"/>
                </a:solidFill>
                <a:latin typeface="+mn-lt"/>
                <a:ea typeface="+mn-ea"/>
                <a:cs typeface="+mn-cs"/>
              </a:rPr>
              <a:t>通过质量</a:t>
            </a:r>
            <a:r>
              <a:rPr lang="en-US" altLang="zh-CN" sz="1200" kern="1200" dirty="0" smtClean="0">
                <a:solidFill>
                  <a:schemeClr val="tx1"/>
                </a:solidFill>
                <a:latin typeface="+mn-lt"/>
                <a:ea typeface="+mn-ea"/>
                <a:cs typeface="+mn-cs"/>
              </a:rPr>
              <a:t>QC</a:t>
            </a:r>
            <a:r>
              <a:rPr lang="zh-CN" altLang="zh-CN" sz="1200" kern="1200" dirty="0" smtClean="0">
                <a:solidFill>
                  <a:schemeClr val="tx1"/>
                </a:solidFill>
                <a:latin typeface="+mn-lt"/>
                <a:ea typeface="+mn-ea"/>
                <a:cs typeface="+mn-cs"/>
              </a:rPr>
              <a:t>控制，业务过程执行量控制，实行时效控制，库存收发料数量控制，业务单据执行状态过程预警以及业务线索的严格关联，能够通过供应链系统实现严格的上下游业务匹配，业务归属，责任追缴。配合内控审计，能够实现业务单据的权限，业务发生时间审计和内部效率的评价。</a:t>
            </a:r>
            <a:endParaRPr lang="zh-CN" altLang="zh-CN" sz="1200" kern="1200" dirty="0" smtClean="0">
              <a:solidFill>
                <a:schemeClr val="tx1"/>
              </a:solidFill>
              <a:latin typeface="+mn-lt"/>
              <a:ea typeface="+mn-ea"/>
              <a:cs typeface="+mn-cs"/>
            </a:endParaRPr>
          </a:p>
          <a:p>
            <a:pPr lvl="0"/>
            <a:r>
              <a:rPr lang="zh-CN" altLang="zh-CN" sz="1200" kern="1200" dirty="0" smtClean="0">
                <a:solidFill>
                  <a:schemeClr val="tx1"/>
                </a:solidFill>
                <a:latin typeface="+mn-lt"/>
                <a:ea typeface="+mn-ea"/>
                <a:cs typeface="+mn-cs"/>
              </a:rPr>
              <a:t>全面质量管理体系，支持国标，厂标，行标质量检验标准。针对供应商</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客商，存货类，存货，指标支持多级质量指标体系，能够在检验单，检验指标，检验样本多个层次上进行检验判定，完成送检，检验，不良判定，不良处理全流程控制。</a:t>
            </a:r>
            <a:endParaRPr lang="zh-CN" altLang="zh-CN" sz="1200" kern="1200" dirty="0" smtClean="0">
              <a:solidFill>
                <a:schemeClr val="tx1"/>
              </a:solidFill>
              <a:latin typeface="+mn-lt"/>
              <a:ea typeface="+mn-ea"/>
              <a:cs typeface="+mn-cs"/>
            </a:endParaRPr>
          </a:p>
          <a:p>
            <a:pPr lvl="0"/>
            <a:r>
              <a:rPr lang="zh-CN" altLang="zh-CN" sz="1200" kern="1200" dirty="0" smtClean="0">
                <a:solidFill>
                  <a:schemeClr val="tx1"/>
                </a:solidFill>
                <a:latin typeface="+mn-lt"/>
                <a:ea typeface="+mn-ea"/>
                <a:cs typeface="+mn-cs"/>
              </a:rPr>
              <a:t>管理者通过系统实现整个业务运作状况的监控，使得整个业务协调、有序进行；整体上而言供应链建立业务联动、运作高效的运作机制，加快对客户的反应速度，提高客户满意度；</a:t>
            </a:r>
            <a:endParaRPr lang="zh-CN" altLang="zh-CN"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5BA41ED3-DA0D-4BF9-B23B-183FFF46F0D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35843"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35844" name="灯片编号占位符 3"/>
          <p:cNvSpPr>
            <a:spLocks noGrp="1"/>
          </p:cNvSpPr>
          <p:nvPr>
            <p:ph type="sldNum" sz="quarter" idx="5"/>
          </p:nvPr>
        </p:nvSpPr>
        <p:spPr bwMode="auto">
          <a:noFill/>
          <a:ln>
            <a:miter lim="800000"/>
          </a:ln>
        </p:spPr>
        <p:txBody>
          <a:bodyPr wrap="square" numCol="1" anchorCtr="0" compatLnSpc="1"/>
          <a:lstStyle/>
          <a:p>
            <a:fld id="{CE370D33-C70A-42E8-9416-D1FEDE1D03AB}"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17510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75108" name="灯片编号占位符 3"/>
          <p:cNvSpPr>
            <a:spLocks noGrp="1"/>
          </p:cNvSpPr>
          <p:nvPr>
            <p:ph type="sldNum" sz="quarter" idx="5"/>
          </p:nvPr>
        </p:nvSpPr>
        <p:spPr bwMode="auto">
          <a:noFill/>
          <a:ln>
            <a:miter lim="800000"/>
          </a:ln>
        </p:spPr>
        <p:txBody>
          <a:bodyPr wrap="square" numCol="1" anchorCtr="0" compatLnSpc="1"/>
          <a:lstStyle/>
          <a:p>
            <a:fld id="{7FA18B7C-B62A-4C64-AF21-C4B31F601C12}" type="slidenum">
              <a:rPr lang="zh-CN"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3537" y="451665"/>
            <a:ext cx="619067" cy="40809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userDrawn="1"/>
        </p:nvGrpSpPr>
        <p:grpSpPr>
          <a:xfrm>
            <a:off x="2742190" y="1875787"/>
            <a:ext cx="3659620" cy="1080015"/>
            <a:chOff x="2790982" y="1406834"/>
            <a:chExt cx="3659620" cy="810011"/>
          </a:xfrm>
        </p:grpSpPr>
        <p:sp>
          <p:nvSpPr>
            <p:cNvPr id="7" name="TextBox 6"/>
            <p:cNvSpPr txBox="1"/>
            <p:nvPr/>
          </p:nvSpPr>
          <p:spPr>
            <a:xfrm>
              <a:off x="3674169" y="1406834"/>
              <a:ext cx="2745815" cy="438581"/>
            </a:xfrm>
            <a:prstGeom prst="rect">
              <a:avLst/>
            </a:prstGeom>
            <a:noFill/>
          </p:spPr>
          <p:txBody>
            <a:bodyPr wrap="square" rtlCol="0">
              <a:spAutoFit/>
            </a:bodyPr>
            <a:lstStyle/>
            <a:p>
              <a:pPr algn="dist"/>
              <a:r>
                <a:rPr lang="zh-CN" altLang="en-US" sz="3200" b="1" dirty="0">
                  <a:solidFill>
                    <a:srgbClr val="E60011"/>
                  </a:solidFill>
                  <a:latin typeface="微软雅黑" panose="020B0503020204020204" pitchFamily="34" charset="-122"/>
                  <a:ea typeface="微软雅黑" panose="020B0503020204020204" pitchFamily="34" charset="-122"/>
                </a:rPr>
                <a:t>体验你的未来</a:t>
              </a:r>
              <a:endParaRPr lang="zh-CN" altLang="en-US" sz="3200" b="1" dirty="0">
                <a:solidFill>
                  <a:srgbClr val="E6001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167331" y="1928304"/>
              <a:ext cx="3283271" cy="288541"/>
            </a:xfrm>
            <a:prstGeom prst="rect">
              <a:avLst/>
            </a:prstGeom>
            <a:noFill/>
          </p:spPr>
          <p:txBody>
            <a:bodyPr wrap="none" rtlCol="0">
              <a:spAutoFit/>
            </a:bodyPr>
            <a:lstStyle/>
            <a:p>
              <a:r>
                <a:rPr lang="en-US" altLang="zh-CN" sz="1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900" dirty="0">
                  <a:solidFill>
                    <a:schemeClr val="bg1">
                      <a:lumMod val="50000"/>
                    </a:schemeClr>
                  </a:solidFill>
                  <a:latin typeface="微软雅黑" panose="020B0503020204020204" pitchFamily="34" charset="-122"/>
                  <a:ea typeface="微软雅黑" panose="020B0503020204020204" pitchFamily="34" charset="-122"/>
                </a:rPr>
                <a:t>用友Ｕ</a:t>
              </a:r>
              <a:r>
                <a:rPr lang="en-US" altLang="zh-CN" sz="1900" dirty="0">
                  <a:solidFill>
                    <a:schemeClr val="bg1">
                      <a:lumMod val="50000"/>
                    </a:schemeClr>
                  </a:solidFill>
                  <a:latin typeface="微软雅黑" panose="020B0503020204020204" pitchFamily="34" charset="-122"/>
                  <a:ea typeface="微软雅黑" panose="020B0503020204020204" pitchFamily="34" charset="-122"/>
                </a:rPr>
                <a:t>8 V11.0</a:t>
              </a:r>
              <a:r>
                <a:rPr lang="zh-CN" altLang="en-US" sz="1900" dirty="0">
                  <a:solidFill>
                    <a:schemeClr val="bg1">
                      <a:lumMod val="50000"/>
                    </a:schemeClr>
                  </a:solidFill>
                  <a:latin typeface="微软雅黑" panose="020B0503020204020204" pitchFamily="34" charset="-122"/>
                  <a:ea typeface="微软雅黑" panose="020B0503020204020204" pitchFamily="34" charset="-122"/>
                </a:rPr>
                <a:t>新品上市</a:t>
              </a:r>
              <a:endParaRPr lang="zh-CN" altLang="en-US" sz="19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9" name="Picture 3" descr="E:\yinfeifei\2012年工作项目\UFIDA用友 2012\用友 U8\U8V11主题V7 ppt\png\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0982" y="1414174"/>
              <a:ext cx="850900" cy="5461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标题 1"/>
          <p:cNvSpPr>
            <a:spLocks noGrp="1"/>
          </p:cNvSpPr>
          <p:nvPr>
            <p:ph type="title"/>
          </p:nvPr>
        </p:nvSpPr>
        <p:spPr>
          <a:xfrm>
            <a:off x="685800" y="83130"/>
            <a:ext cx="7620000" cy="585788"/>
          </a:xfrm>
          <a:prstGeom prst="rect">
            <a:avLst/>
          </a:prstGeom>
        </p:spPr>
        <p:txBody>
          <a:bodyPr/>
          <a:lstStyle>
            <a:lvl1pPr>
              <a:defRPr b="0">
                <a:solidFill>
                  <a:srgbClr val="FF0000"/>
                </a:solidFill>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标题 1"/>
          <p:cNvSpPr>
            <a:spLocks noGrp="1"/>
          </p:cNvSpPr>
          <p:nvPr>
            <p:ph type="title"/>
          </p:nvPr>
        </p:nvSpPr>
        <p:spPr>
          <a:xfrm>
            <a:off x="685800" y="83130"/>
            <a:ext cx="7620000" cy="585788"/>
          </a:xfrm>
          <a:prstGeom prst="rect">
            <a:avLst/>
          </a:prstGeom>
        </p:spPr>
        <p:txBody>
          <a:bodyPr/>
          <a:lstStyle>
            <a:lvl1pPr>
              <a:defRPr b="0">
                <a:solidFill>
                  <a:srgbClr val="FF0000"/>
                </a:solidFill>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标题 1"/>
          <p:cNvSpPr>
            <a:spLocks noGrp="1"/>
          </p:cNvSpPr>
          <p:nvPr>
            <p:ph type="title"/>
          </p:nvPr>
        </p:nvSpPr>
        <p:spPr>
          <a:xfrm>
            <a:off x="685800" y="83130"/>
            <a:ext cx="7620000" cy="585788"/>
          </a:xfrm>
          <a:prstGeom prst="rect">
            <a:avLst/>
          </a:prstGeom>
        </p:spPr>
        <p:txBody>
          <a:bodyPr/>
          <a:lstStyle>
            <a:lvl1pPr>
              <a:defRPr b="0">
                <a:solidFill>
                  <a:srgbClr val="FF0000"/>
                </a:solidFill>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标题 1"/>
          <p:cNvSpPr>
            <a:spLocks noGrp="1"/>
          </p:cNvSpPr>
          <p:nvPr>
            <p:ph type="title"/>
          </p:nvPr>
        </p:nvSpPr>
        <p:spPr>
          <a:xfrm>
            <a:off x="685800" y="83130"/>
            <a:ext cx="7620000" cy="585788"/>
          </a:xfrm>
          <a:prstGeom prst="rect">
            <a:avLst/>
          </a:prstGeom>
        </p:spPr>
        <p:txBody>
          <a:bodyPr/>
          <a:lstStyle>
            <a:lvl1pPr>
              <a:defRPr b="0">
                <a:solidFill>
                  <a:srgbClr val="FF0000"/>
                </a:solidFill>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标题 1"/>
          <p:cNvSpPr>
            <a:spLocks noGrp="1"/>
          </p:cNvSpPr>
          <p:nvPr>
            <p:ph type="title"/>
          </p:nvPr>
        </p:nvSpPr>
        <p:spPr>
          <a:xfrm>
            <a:off x="685800" y="83130"/>
            <a:ext cx="7620000" cy="585788"/>
          </a:xfrm>
          <a:prstGeom prst="rect">
            <a:avLst/>
          </a:prstGeom>
        </p:spPr>
        <p:txBody>
          <a:bodyPr/>
          <a:lstStyle>
            <a:lvl1pPr>
              <a:defRPr b="0">
                <a:solidFill>
                  <a:srgbClr val="FF0000"/>
                </a:solidFill>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2" name="标题 1"/>
          <p:cNvSpPr>
            <a:spLocks noGrp="1"/>
          </p:cNvSpPr>
          <p:nvPr>
            <p:ph type="title"/>
          </p:nvPr>
        </p:nvSpPr>
        <p:spPr>
          <a:xfrm>
            <a:off x="685800" y="83130"/>
            <a:ext cx="7620000" cy="585788"/>
          </a:xfrm>
          <a:prstGeom prst="rect">
            <a:avLst/>
          </a:prstGeom>
        </p:spPr>
        <p:txBody>
          <a:bodyPr/>
          <a:lstStyle>
            <a:lvl1pPr>
              <a:defRPr b="0">
                <a:solidFill>
                  <a:srgbClr val="FF0000"/>
                </a:solidFill>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6" name="文本占位符 2"/>
          <p:cNvSpPr>
            <a:spLocks noGrp="1" noChangeArrowheads="1"/>
          </p:cNvSpPr>
          <p:nvPr>
            <p:ph idx="1"/>
          </p:nvPr>
        </p:nvSpPr>
        <p:spPr bwMode="auto">
          <a:xfrm>
            <a:off x="1905000" y="1925637"/>
            <a:ext cx="5183188" cy="4525963"/>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
        <p:nvSpPr>
          <p:cNvPr id="7" name="标题占位符 1"/>
          <p:cNvSpPr>
            <a:spLocks noGrp="1" noChangeArrowheads="1"/>
          </p:cNvSpPr>
          <p:nvPr>
            <p:ph type="title"/>
          </p:nvPr>
        </p:nvSpPr>
        <p:spPr bwMode="auto">
          <a:xfrm>
            <a:off x="1905002" y="1100139"/>
            <a:ext cx="5472113" cy="635000"/>
          </a:xfrm>
          <a:prstGeom prst="rect">
            <a:avLst/>
          </a:prstGeom>
          <a:noFill/>
          <a:ln>
            <a:noFill/>
          </a:ln>
        </p:spPr>
        <p:txBody>
          <a:bodyPr/>
          <a:lstStyle/>
          <a:p>
            <a:pPr lvl="0"/>
            <a:r>
              <a:rPr lang="zh-CN" altLang="en-US" smtClean="0"/>
              <a:t>单击此处编辑母版标题样式</a:t>
            </a:r>
            <a:endParaRPr lang="zh-CN" altLang="en-US"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6" name="文本占位符 2"/>
          <p:cNvSpPr>
            <a:spLocks noGrp="1" noChangeArrowheads="1"/>
          </p:cNvSpPr>
          <p:nvPr>
            <p:ph idx="1"/>
          </p:nvPr>
        </p:nvSpPr>
        <p:spPr bwMode="auto">
          <a:xfrm>
            <a:off x="1905000" y="1925637"/>
            <a:ext cx="5183188" cy="4525963"/>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
        <p:nvSpPr>
          <p:cNvPr id="7" name="标题占位符 1"/>
          <p:cNvSpPr>
            <a:spLocks noGrp="1" noChangeArrowheads="1"/>
          </p:cNvSpPr>
          <p:nvPr>
            <p:ph type="title"/>
          </p:nvPr>
        </p:nvSpPr>
        <p:spPr bwMode="auto">
          <a:xfrm>
            <a:off x="1905002" y="1100139"/>
            <a:ext cx="5472113" cy="635000"/>
          </a:xfrm>
          <a:prstGeom prst="rect">
            <a:avLst/>
          </a:prstGeom>
          <a:noFill/>
          <a:ln>
            <a:noFill/>
          </a:ln>
        </p:spPr>
        <p:txBody>
          <a:bodyPr/>
          <a:lstStyle/>
          <a:p>
            <a:pPr lvl="0"/>
            <a:r>
              <a:rPr lang="zh-CN" altLang="en-US" smtClean="0"/>
              <a:t>单击此处编辑母版标题样式</a:t>
            </a:r>
            <a:endParaRPr lang="zh-CN" altLang="en-US"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3" name="文本占位符 2"/>
          <p:cNvSpPr>
            <a:spLocks noGrp="1" noChangeArrowheads="1"/>
          </p:cNvSpPr>
          <p:nvPr>
            <p:ph idx="1"/>
          </p:nvPr>
        </p:nvSpPr>
        <p:spPr bwMode="auto">
          <a:xfrm>
            <a:off x="762000" y="1143000"/>
            <a:ext cx="7239000" cy="3200400"/>
          </a:xfrm>
          <a:prstGeom prst="rect">
            <a:avLst/>
          </a:prstGeom>
          <a:noFill/>
          <a:ln>
            <a:noFill/>
          </a:ln>
        </p:spPr>
        <p:txBody>
          <a:bodyPr/>
          <a:lstStyle>
            <a:lvl1pPr>
              <a:defRPr kumimoji="1"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lang="en-US" altLang="zh-CN"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200150" indent="-285750">
              <a:defRPr lang="zh-CN" alt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6" name="文本占位符 2"/>
          <p:cNvSpPr>
            <a:spLocks noGrp="1" noChangeArrowheads="1"/>
          </p:cNvSpPr>
          <p:nvPr>
            <p:ph idx="1"/>
          </p:nvPr>
        </p:nvSpPr>
        <p:spPr bwMode="auto">
          <a:xfrm>
            <a:off x="1905000" y="1925637"/>
            <a:ext cx="5183188" cy="4525963"/>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
        <p:nvSpPr>
          <p:cNvPr id="7" name="标题占位符 1"/>
          <p:cNvSpPr>
            <a:spLocks noGrp="1" noChangeArrowheads="1"/>
          </p:cNvSpPr>
          <p:nvPr>
            <p:ph type="title"/>
          </p:nvPr>
        </p:nvSpPr>
        <p:spPr bwMode="auto">
          <a:xfrm>
            <a:off x="1905002" y="1100139"/>
            <a:ext cx="5472113" cy="635000"/>
          </a:xfrm>
          <a:prstGeom prst="rect">
            <a:avLst/>
          </a:prstGeom>
          <a:noFill/>
          <a:ln>
            <a:noFill/>
          </a:ln>
        </p:spPr>
        <p:txBody>
          <a:bodyPr/>
          <a:lstStyle/>
          <a:p>
            <a:pPr lvl="0"/>
            <a:r>
              <a:rPr lang="zh-CN" altLang="en-US" smtClean="0"/>
              <a:t>单击此处编辑母版标题样式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6040208" y="4965180"/>
            <a:ext cx="1772152" cy="461665"/>
          </a:xfrm>
          <a:prstGeom prst="rect">
            <a:avLst/>
          </a:prstGeom>
          <a:noFill/>
        </p:spPr>
        <p:txBody>
          <a:bodyPr wrap="none" rtlCol="0">
            <a:spAutoFit/>
          </a:bodyPr>
          <a:lstStyle/>
          <a:p>
            <a:pPr algn="ctr">
              <a:lnSpc>
                <a:spcPct val="150000"/>
              </a:lnSpc>
            </a:pPr>
            <a:r>
              <a:rPr lang="en-US" altLang="zh-CN" sz="1600" dirty="0">
                <a:solidFill>
                  <a:srgbClr val="E60011"/>
                </a:solidFill>
                <a:latin typeface="Arial Black" panose="020B0A04020102020204" pitchFamily="34" charset="0"/>
                <a:ea typeface="微软雅黑" panose="020B0503020204020204" pitchFamily="34" charset="-122"/>
              </a:rPr>
              <a:t>THANK YOU</a:t>
            </a:r>
            <a:r>
              <a:rPr lang="zh-CN" altLang="en-US" sz="1600" b="1" dirty="0">
                <a:solidFill>
                  <a:srgbClr val="E60011"/>
                </a:solidFill>
                <a:latin typeface="Arial Black" panose="020B0A04020102020204" pitchFamily="34" charset="0"/>
                <a:ea typeface="微软雅黑" panose="020B0503020204020204" pitchFamily="34" charset="-122"/>
              </a:rPr>
              <a:t>！</a:t>
            </a:r>
            <a:endParaRPr lang="zh-CN" altLang="en-US" sz="1600" b="1" dirty="0">
              <a:solidFill>
                <a:srgbClr val="E60011"/>
              </a:solidFill>
              <a:latin typeface="Arial Black" panose="020B0A04020102020204" pitchFamily="34" charset="0"/>
              <a:ea typeface="微软雅黑" panose="020B0503020204020204" pitchFamily="34" charset="-122"/>
            </a:endParaRPr>
          </a:p>
        </p:txBody>
      </p:sp>
      <p:sp>
        <p:nvSpPr>
          <p:cNvPr id="6" name="TextBox 5"/>
          <p:cNvSpPr txBox="1"/>
          <p:nvPr userDrawn="1"/>
        </p:nvSpPr>
        <p:spPr>
          <a:xfrm>
            <a:off x="2730549" y="1875787"/>
            <a:ext cx="3682927" cy="584775"/>
          </a:xfrm>
          <a:prstGeom prst="rect">
            <a:avLst/>
          </a:prstGeom>
          <a:noFill/>
        </p:spPr>
        <p:txBody>
          <a:bodyPr wrap="square" rtlCol="0">
            <a:spAutoFit/>
          </a:bodyPr>
          <a:lstStyle/>
          <a:p>
            <a:pPr algn="dist"/>
            <a:r>
              <a:rPr lang="zh-CN" altLang="en-US" sz="3200" b="1" dirty="0" smtClean="0">
                <a:solidFill>
                  <a:srgbClr val="E60011"/>
                </a:solidFill>
                <a:latin typeface="微软雅黑" panose="020B0503020204020204" pitchFamily="34" charset="-122"/>
                <a:ea typeface="微软雅黑" panose="020B0503020204020204" pitchFamily="34" charset="-122"/>
              </a:rPr>
              <a:t>体验</a:t>
            </a:r>
            <a:r>
              <a:rPr lang="en-US" altLang="zh-CN" sz="3200" b="1" dirty="0" smtClean="0">
                <a:solidFill>
                  <a:srgbClr val="E60011"/>
                </a:solidFill>
                <a:latin typeface="微软雅黑" panose="020B0503020204020204" pitchFamily="34" charset="-122"/>
                <a:ea typeface="微软雅黑" panose="020B0503020204020204" pitchFamily="34" charset="-122"/>
              </a:rPr>
              <a:t>U8</a:t>
            </a:r>
            <a:r>
              <a:rPr lang="zh-CN" altLang="en-US" sz="3200" b="1" dirty="0" smtClean="0">
                <a:solidFill>
                  <a:srgbClr val="E60011"/>
                </a:solidFill>
                <a:latin typeface="微软雅黑" panose="020B0503020204020204" pitchFamily="34" charset="-122"/>
                <a:ea typeface="微软雅黑" panose="020B0503020204020204" pitchFamily="34" charset="-122"/>
              </a:rPr>
              <a:t> 体验未来</a:t>
            </a:r>
            <a:endParaRPr lang="zh-CN" altLang="en-US" sz="3200" b="1" dirty="0">
              <a:solidFill>
                <a:srgbClr val="E60011"/>
              </a:solidFill>
              <a:latin typeface="微软雅黑" panose="020B0503020204020204" pitchFamily="34" charset="-122"/>
              <a:ea typeface="微软雅黑" panose="020B0503020204020204" pitchFamily="34" charset="-122"/>
            </a:endParaRP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3537" y="451665"/>
            <a:ext cx="619067" cy="408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6" name="文本占位符 2"/>
          <p:cNvSpPr>
            <a:spLocks noGrp="1" noChangeArrowheads="1"/>
          </p:cNvSpPr>
          <p:nvPr>
            <p:ph idx="1"/>
          </p:nvPr>
        </p:nvSpPr>
        <p:spPr bwMode="auto">
          <a:xfrm>
            <a:off x="1905000" y="1925637"/>
            <a:ext cx="5183188" cy="4525963"/>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
        <p:nvSpPr>
          <p:cNvPr id="7" name="标题占位符 1"/>
          <p:cNvSpPr>
            <a:spLocks noGrp="1" noChangeArrowheads="1"/>
          </p:cNvSpPr>
          <p:nvPr>
            <p:ph type="title"/>
          </p:nvPr>
        </p:nvSpPr>
        <p:spPr bwMode="auto">
          <a:xfrm>
            <a:off x="1905002" y="1100139"/>
            <a:ext cx="5472113" cy="635000"/>
          </a:xfrm>
          <a:prstGeom prst="rect">
            <a:avLst/>
          </a:prstGeom>
          <a:noFill/>
          <a:ln>
            <a:noFill/>
          </a:ln>
        </p:spPr>
        <p:txBody>
          <a:bodyPr/>
          <a:lstStyle/>
          <a:p>
            <a:pPr lvl="0"/>
            <a:r>
              <a:rPr lang="zh-CN" altLang="en-US" smtClean="0"/>
              <a:t>单击此处编辑母版标题样式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6" name="文本占位符 2"/>
          <p:cNvSpPr>
            <a:spLocks noGrp="1" noChangeArrowheads="1"/>
          </p:cNvSpPr>
          <p:nvPr>
            <p:ph idx="1"/>
          </p:nvPr>
        </p:nvSpPr>
        <p:spPr bwMode="auto">
          <a:xfrm>
            <a:off x="1905000" y="1925637"/>
            <a:ext cx="5183188" cy="4525963"/>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
        <p:nvSpPr>
          <p:cNvPr id="7" name="标题占位符 1"/>
          <p:cNvSpPr>
            <a:spLocks noGrp="1" noChangeArrowheads="1"/>
          </p:cNvSpPr>
          <p:nvPr>
            <p:ph type="title"/>
          </p:nvPr>
        </p:nvSpPr>
        <p:spPr bwMode="auto">
          <a:xfrm>
            <a:off x="1905002" y="1100139"/>
            <a:ext cx="5472113" cy="635000"/>
          </a:xfrm>
          <a:prstGeom prst="rect">
            <a:avLst/>
          </a:prstGeom>
          <a:noFill/>
          <a:ln>
            <a:noFill/>
          </a:ln>
        </p:spPr>
        <p:txBody>
          <a:bodyPr/>
          <a:lstStyle/>
          <a:p>
            <a:pPr lvl="0"/>
            <a:r>
              <a:rPr lang="zh-CN" altLang="en-US" smtClean="0"/>
              <a:t>单击此处编辑母版标题样式</a:t>
            </a:r>
            <a:endParaRPr lang="zh-CN" altLang="en-US"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6" name="文本占位符 2"/>
          <p:cNvSpPr>
            <a:spLocks noGrp="1" noChangeArrowheads="1"/>
          </p:cNvSpPr>
          <p:nvPr>
            <p:ph idx="1"/>
          </p:nvPr>
        </p:nvSpPr>
        <p:spPr bwMode="auto">
          <a:xfrm>
            <a:off x="1905000" y="1925637"/>
            <a:ext cx="5183188" cy="4525963"/>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
        <p:nvSpPr>
          <p:cNvPr id="7" name="标题占位符 1"/>
          <p:cNvSpPr>
            <a:spLocks noGrp="1" noChangeArrowheads="1"/>
          </p:cNvSpPr>
          <p:nvPr>
            <p:ph type="title"/>
          </p:nvPr>
        </p:nvSpPr>
        <p:spPr bwMode="auto">
          <a:xfrm>
            <a:off x="1905002" y="1100139"/>
            <a:ext cx="5472113" cy="635000"/>
          </a:xfrm>
          <a:prstGeom prst="rect">
            <a:avLst/>
          </a:prstGeom>
          <a:noFill/>
          <a:ln>
            <a:noFill/>
          </a:ln>
        </p:spPr>
        <p:txBody>
          <a:bodyPr/>
          <a:lstStyle/>
          <a:p>
            <a:pPr lvl="0"/>
            <a:r>
              <a:rPr lang="zh-CN" altLang="en-US" smtClean="0"/>
              <a:t>单击此处编辑母版标题样式</a:t>
            </a:r>
            <a:endParaRPr lang="zh-CN" altLang="en-US"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6" name="文本占位符 2"/>
          <p:cNvSpPr>
            <a:spLocks noGrp="1" noChangeArrowheads="1"/>
          </p:cNvSpPr>
          <p:nvPr>
            <p:ph idx="1"/>
          </p:nvPr>
        </p:nvSpPr>
        <p:spPr bwMode="auto">
          <a:xfrm>
            <a:off x="1905000" y="1925637"/>
            <a:ext cx="5183188" cy="4525963"/>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
        <p:nvSpPr>
          <p:cNvPr id="7" name="标题占位符 1"/>
          <p:cNvSpPr>
            <a:spLocks noGrp="1" noChangeArrowheads="1"/>
          </p:cNvSpPr>
          <p:nvPr>
            <p:ph type="title"/>
          </p:nvPr>
        </p:nvSpPr>
        <p:spPr bwMode="auto">
          <a:xfrm>
            <a:off x="1905002" y="1100139"/>
            <a:ext cx="5472113" cy="635000"/>
          </a:xfrm>
          <a:prstGeom prst="rect">
            <a:avLst/>
          </a:prstGeom>
          <a:noFill/>
          <a:ln>
            <a:noFill/>
          </a:ln>
        </p:spPr>
        <p:txBody>
          <a:bodyPr/>
          <a:lstStyle/>
          <a:p>
            <a:pPr lvl="0"/>
            <a:r>
              <a:rPr lang="zh-CN" altLang="en-US" smtClean="0"/>
              <a:t>单击此处编辑母版标题样式</a:t>
            </a:r>
            <a:endParaRPr lang="zh-CN" altLang="en-US"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6" name="文本占位符 2"/>
          <p:cNvSpPr>
            <a:spLocks noGrp="1" noChangeArrowheads="1"/>
          </p:cNvSpPr>
          <p:nvPr>
            <p:ph idx="1"/>
          </p:nvPr>
        </p:nvSpPr>
        <p:spPr bwMode="auto">
          <a:xfrm>
            <a:off x="1905000" y="1925637"/>
            <a:ext cx="5183188" cy="4525963"/>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
        <p:nvSpPr>
          <p:cNvPr id="7" name="标题占位符 1"/>
          <p:cNvSpPr>
            <a:spLocks noGrp="1" noChangeArrowheads="1"/>
          </p:cNvSpPr>
          <p:nvPr>
            <p:ph type="title"/>
          </p:nvPr>
        </p:nvSpPr>
        <p:spPr bwMode="auto">
          <a:xfrm>
            <a:off x="1905002" y="1100139"/>
            <a:ext cx="5472113" cy="635000"/>
          </a:xfrm>
          <a:prstGeom prst="rect">
            <a:avLst/>
          </a:prstGeom>
          <a:noFill/>
          <a:ln>
            <a:noFill/>
          </a:ln>
        </p:spPr>
        <p:txBody>
          <a:bodyPr/>
          <a:lstStyle/>
          <a:p>
            <a:pPr lvl="0"/>
            <a:r>
              <a:rPr lang="zh-CN" altLang="en-US" smtClean="0"/>
              <a:t>单击此处编辑母版标题样式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6" name="文本占位符 2"/>
          <p:cNvSpPr>
            <a:spLocks noGrp="1" noChangeArrowheads="1"/>
          </p:cNvSpPr>
          <p:nvPr>
            <p:ph idx="1"/>
          </p:nvPr>
        </p:nvSpPr>
        <p:spPr bwMode="auto">
          <a:xfrm>
            <a:off x="1905000" y="1925637"/>
            <a:ext cx="5183188" cy="4525963"/>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
        <p:nvSpPr>
          <p:cNvPr id="7" name="标题占位符 1"/>
          <p:cNvSpPr>
            <a:spLocks noGrp="1" noChangeArrowheads="1"/>
          </p:cNvSpPr>
          <p:nvPr>
            <p:ph type="title"/>
          </p:nvPr>
        </p:nvSpPr>
        <p:spPr bwMode="auto">
          <a:xfrm>
            <a:off x="1905002" y="1100139"/>
            <a:ext cx="5472113" cy="635000"/>
          </a:xfrm>
          <a:prstGeom prst="rect">
            <a:avLst/>
          </a:prstGeom>
          <a:noFill/>
          <a:ln>
            <a:noFill/>
          </a:ln>
        </p:spPr>
        <p:txBody>
          <a:bodyPr/>
          <a:lstStyle/>
          <a:p>
            <a:pPr lvl="0"/>
            <a:r>
              <a:rPr lang="zh-CN" altLang="en-US" smtClean="0"/>
              <a:t>单击此处编辑母版标题样式</a:t>
            </a:r>
            <a:endParaRPr lang="zh-CN" altLang="en-US" smtClean="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6" name="文本占位符 2"/>
          <p:cNvSpPr>
            <a:spLocks noGrp="1" noChangeArrowheads="1"/>
          </p:cNvSpPr>
          <p:nvPr>
            <p:ph idx="1"/>
          </p:nvPr>
        </p:nvSpPr>
        <p:spPr bwMode="auto">
          <a:xfrm>
            <a:off x="1905000" y="1925637"/>
            <a:ext cx="5183188" cy="4525963"/>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
        <p:nvSpPr>
          <p:cNvPr id="7" name="标题占位符 1"/>
          <p:cNvSpPr>
            <a:spLocks noGrp="1" noChangeArrowheads="1"/>
          </p:cNvSpPr>
          <p:nvPr>
            <p:ph type="title"/>
          </p:nvPr>
        </p:nvSpPr>
        <p:spPr bwMode="auto">
          <a:xfrm>
            <a:off x="1905002" y="1100139"/>
            <a:ext cx="5472113" cy="635000"/>
          </a:xfrm>
          <a:prstGeom prst="rect">
            <a:avLst/>
          </a:prstGeom>
          <a:noFill/>
          <a:ln>
            <a:noFill/>
          </a:ln>
        </p:spPr>
        <p:txBody>
          <a:bodyPr/>
          <a:lstStyle/>
          <a:p>
            <a:pPr lvl="0"/>
            <a:r>
              <a:rPr lang="zh-CN" altLang="en-US" smtClean="0"/>
              <a:t>单击此处编辑母版标题样式</a:t>
            </a:r>
            <a:endParaRPr lang="zh-CN" altLang="en-US" smtClean="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6" name="文本占位符 2"/>
          <p:cNvSpPr>
            <a:spLocks noGrp="1" noChangeArrowheads="1"/>
          </p:cNvSpPr>
          <p:nvPr>
            <p:ph idx="1"/>
          </p:nvPr>
        </p:nvSpPr>
        <p:spPr bwMode="auto">
          <a:xfrm>
            <a:off x="1905000" y="1925637"/>
            <a:ext cx="5183188" cy="4525963"/>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
        <p:nvSpPr>
          <p:cNvPr id="7" name="标题占位符 1"/>
          <p:cNvSpPr>
            <a:spLocks noGrp="1" noChangeArrowheads="1"/>
          </p:cNvSpPr>
          <p:nvPr>
            <p:ph type="title"/>
          </p:nvPr>
        </p:nvSpPr>
        <p:spPr bwMode="auto">
          <a:xfrm>
            <a:off x="1905002" y="1100139"/>
            <a:ext cx="5472113" cy="635000"/>
          </a:xfrm>
          <a:prstGeom prst="rect">
            <a:avLst/>
          </a:prstGeom>
          <a:noFill/>
          <a:ln>
            <a:noFill/>
          </a:ln>
        </p:spPr>
        <p:txBody>
          <a:bodyPr/>
          <a:lstStyle/>
          <a:p>
            <a:pPr lvl="0"/>
            <a:r>
              <a:rPr lang="zh-CN" altLang="en-US" smtClean="0"/>
              <a:t>单击此处编辑母版标题样式</a:t>
            </a:r>
            <a:endParaRPr lang="zh-CN" alt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标题 1"/>
          <p:cNvSpPr>
            <a:spLocks noGrp="1"/>
          </p:cNvSpPr>
          <p:nvPr>
            <p:ph type="ctrTitle"/>
          </p:nvPr>
        </p:nvSpPr>
        <p:spPr>
          <a:xfrm>
            <a:off x="107504" y="260648"/>
            <a:ext cx="7776864" cy="517704"/>
          </a:xfrm>
          <a:prstGeom prst="rect">
            <a:avLst/>
          </a:prstGeom>
        </p:spPr>
        <p:txBody>
          <a:bodyPr>
            <a:noAutofit/>
          </a:bodyPr>
          <a:lstStyle>
            <a:lvl1pPr marL="1905" indent="0" algn="l">
              <a:defRPr sz="2400" b="1">
                <a:solidFill>
                  <a:srgbClr val="E6001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384121" y="339969"/>
            <a:ext cx="407419" cy="3317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6" name="文本占位符 2"/>
          <p:cNvSpPr>
            <a:spLocks noGrp="1" noChangeArrowheads="1"/>
          </p:cNvSpPr>
          <p:nvPr>
            <p:ph idx="1"/>
          </p:nvPr>
        </p:nvSpPr>
        <p:spPr bwMode="auto">
          <a:xfrm>
            <a:off x="1905000" y="1925637"/>
            <a:ext cx="5183188" cy="4525963"/>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
        <p:nvSpPr>
          <p:cNvPr id="7" name="标题占位符 1"/>
          <p:cNvSpPr>
            <a:spLocks noGrp="1" noChangeArrowheads="1"/>
          </p:cNvSpPr>
          <p:nvPr>
            <p:ph type="title"/>
          </p:nvPr>
        </p:nvSpPr>
        <p:spPr bwMode="auto">
          <a:xfrm>
            <a:off x="1905002" y="1100139"/>
            <a:ext cx="5472113" cy="635000"/>
          </a:xfrm>
          <a:prstGeom prst="rect">
            <a:avLst/>
          </a:prstGeom>
          <a:noFill/>
          <a:ln>
            <a:noFill/>
          </a:ln>
        </p:spPr>
        <p:txBody>
          <a:bodyPr/>
          <a:lstStyle/>
          <a:p>
            <a:pPr lvl="0"/>
            <a:r>
              <a:rPr lang="zh-CN" altLang="en-US" smtClean="0"/>
              <a:t>单击此处编辑母版标题样式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表格">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
        <p:nvSpPr>
          <p:cNvPr id="4" name="标题占位符 1"/>
          <p:cNvSpPr>
            <a:spLocks noGrp="1" noChangeArrowheads="1"/>
          </p:cNvSpPr>
          <p:nvPr>
            <p:ph type="title"/>
          </p:nvPr>
        </p:nvSpPr>
        <p:spPr bwMode="auto">
          <a:xfrm>
            <a:off x="609600" y="76201"/>
            <a:ext cx="7010400" cy="585788"/>
          </a:xfrm>
          <a:prstGeom prst="rect">
            <a:avLst/>
          </a:prstGeom>
          <a:noFill/>
          <a:ln>
            <a:noFill/>
          </a:ln>
        </p:spPr>
        <p:txBody>
          <a:bodyPr/>
          <a:lstStyle/>
          <a:p>
            <a:pPr lvl="0"/>
            <a:r>
              <a:rPr lang="zh-CN" altLang="en-US" dirty="0" smtClean="0"/>
              <a:t>单击此处编辑母版标题样式</a:t>
            </a:r>
            <a:endParaRPr lang="zh-CN" altLang="en-US" dirty="0" smtClean="0"/>
          </a:p>
        </p:txBody>
      </p:sp>
      <p:sp>
        <p:nvSpPr>
          <p:cNvPr id="5" name="文本占位符 2"/>
          <p:cNvSpPr>
            <a:spLocks noGrp="1" noChangeArrowheads="1"/>
          </p:cNvSpPr>
          <p:nvPr>
            <p:ph idx="1"/>
          </p:nvPr>
        </p:nvSpPr>
        <p:spPr bwMode="auto">
          <a:xfrm>
            <a:off x="762000" y="1143000"/>
            <a:ext cx="7239000" cy="3200400"/>
          </a:xfrm>
          <a:prstGeom prst="rect">
            <a:avLst/>
          </a:prstGeom>
          <a:noFill/>
          <a:ln>
            <a:noFill/>
          </a:ln>
        </p:spPr>
        <p:txBody>
          <a:bodyPr/>
          <a:lstStyle/>
          <a:p>
            <a:pPr lvl="0"/>
            <a:r>
              <a:rPr lang="zh-CN" altLang="en-US" noProof="0" dirty="0" smtClean="0"/>
              <a:t>单击此处编辑母版文本样式</a:t>
            </a:r>
            <a:endParaRPr lang="en-US" altLang="zh-CN" noProof="0" dirty="0" smtClean="0"/>
          </a:p>
          <a:p>
            <a:pPr lvl="1"/>
            <a:r>
              <a:rPr lang="zh-CN" altLang="en-US" noProof="0" dirty="0" smtClean="0"/>
              <a:t>第二级</a:t>
            </a:r>
            <a:endParaRPr lang="en-US" altLang="zh-CN" noProof="0" dirty="0" smtClean="0"/>
          </a:p>
          <a:p>
            <a:pPr lvl="2"/>
            <a:r>
              <a:rPr lang="zh-CN" altLang="en-US" noProof="0" dirty="0" smtClean="0"/>
              <a:t>第三级</a:t>
            </a:r>
            <a:endParaRPr lang="zh-CN" altLang="en-US" noProof="0"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标题 1"/>
          <p:cNvSpPr>
            <a:spLocks noGrp="1"/>
          </p:cNvSpPr>
          <p:nvPr>
            <p:ph type="title"/>
          </p:nvPr>
        </p:nvSpPr>
        <p:spPr>
          <a:xfrm>
            <a:off x="685800" y="83130"/>
            <a:ext cx="7620000" cy="585788"/>
          </a:xfrm>
          <a:prstGeom prst="rect">
            <a:avLst/>
          </a:prstGeom>
        </p:spPr>
        <p:txBody>
          <a:bodyPr/>
          <a:lstStyle>
            <a:lvl1pPr>
              <a:defRPr b="0">
                <a:solidFill>
                  <a:srgbClr val="FF0000"/>
                </a:solidFill>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标题 1"/>
          <p:cNvSpPr>
            <a:spLocks noGrp="1"/>
          </p:cNvSpPr>
          <p:nvPr>
            <p:ph type="title"/>
          </p:nvPr>
        </p:nvSpPr>
        <p:spPr>
          <a:xfrm>
            <a:off x="685800" y="83130"/>
            <a:ext cx="7620000" cy="585788"/>
          </a:xfrm>
          <a:prstGeom prst="rect">
            <a:avLst/>
          </a:prstGeom>
        </p:spPr>
        <p:txBody>
          <a:bodyPr/>
          <a:lstStyle>
            <a:lvl1pPr>
              <a:defRPr b="0">
                <a:solidFill>
                  <a:srgbClr val="FF0000"/>
                </a:solidFill>
              </a:defRPr>
            </a:lvl1pPr>
          </a:lstStyle>
          <a:p>
            <a:r>
              <a:rPr lang="zh-CN" altLang="en-US" dirty="0" smtClean="0"/>
              <a:t>单击此处编辑母版标题样式</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2" Type="http://schemas.openxmlformats.org/officeDocument/2006/relationships/theme" Target="../theme/theme1.xml"/><Relationship Id="rId51" Type="http://schemas.openxmlformats.org/officeDocument/2006/relationships/image" Target="../media/image5.png"/><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E:\yinfeifei\2012年工作项目\UFIDA用友 2012\用友 王刚\0628 PPT\png\5.png"/>
          <p:cNvPicPr>
            <a:picLocks noChangeAspect="1" noChangeArrowheads="1"/>
          </p:cNvPicPr>
          <p:nvPr userDrawn="1"/>
        </p:nvPicPr>
        <p:blipFill>
          <a:blip r:embed="rId5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07.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3.xml"/><Relationship Id="rId4" Type="http://schemas.openxmlformats.org/officeDocument/2006/relationships/image" Target="../media/image66.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image" Target="../media/image64.png"/></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6.jpeg"/></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3.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25.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24.xml"/><Relationship Id="rId4" Type="http://schemas.openxmlformats.org/officeDocument/2006/relationships/image" Target="../media/image66.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66.jpeg"/><Relationship Id="rId1" Type="http://schemas.openxmlformats.org/officeDocument/2006/relationships/image" Target="../media/image64.png"/></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30.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25.xml"/><Relationship Id="rId4" Type="http://schemas.openxmlformats.org/officeDocument/2006/relationships/image" Target="../media/image66.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66.jpeg"/><Relationship Id="rId1" Type="http://schemas.openxmlformats.org/officeDocument/2006/relationships/image" Target="../media/image67.png"/></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5.png"/><Relationship Id="rId1" Type="http://schemas.openxmlformats.org/officeDocument/2006/relationships/image" Target="../media/image64.png"/></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43.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27.xml"/><Relationship Id="rId4" Type="http://schemas.openxmlformats.org/officeDocument/2006/relationships/image" Target="../media/image66.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4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66.jpeg"/><Relationship Id="rId2" Type="http://schemas.openxmlformats.org/officeDocument/2006/relationships/image" Target="../media/image64.png"/><Relationship Id="rId1" Type="http://schemas.openxmlformats.org/officeDocument/2006/relationships/image" Target="../media/image65.png"/></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6.jpeg"/></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6.jpeg"/></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6.jpeg"/></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52.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28.xml"/><Relationship Id="rId4" Type="http://schemas.openxmlformats.org/officeDocument/2006/relationships/image" Target="../media/image66.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66.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29.xml"/><Relationship Id="rId4" Type="http://schemas.openxmlformats.org/officeDocument/2006/relationships/image" Target="../media/image66.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30.xml"/><Relationship Id="rId4" Type="http://schemas.openxmlformats.org/officeDocument/2006/relationships/image" Target="../media/image66.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71.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31.xml"/><Relationship Id="rId2" Type="http://schemas.openxmlformats.org/officeDocument/2006/relationships/image" Target="../media/image66.jpeg"/><Relationship Id="rId1" Type="http://schemas.openxmlformats.org/officeDocument/2006/relationships/image" Target="../media/image63.png"/></Relationships>
</file>

<file path=ppt/slides/_rels/slide172.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32.xml"/><Relationship Id="rId2" Type="http://schemas.openxmlformats.org/officeDocument/2006/relationships/image" Target="../media/image66.jpeg"/><Relationship Id="rId1" Type="http://schemas.openxmlformats.org/officeDocument/2006/relationships/image" Target="../media/image68.png"/></Relationships>
</file>

<file path=ppt/slides/_rels/slide173.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33.xml"/><Relationship Id="rId2" Type="http://schemas.openxmlformats.org/officeDocument/2006/relationships/image" Target="../media/image66.jpeg"/><Relationship Id="rId1" Type="http://schemas.openxmlformats.org/officeDocument/2006/relationships/image" Target="../media/image69.emf"/></Relationships>
</file>

<file path=ppt/slides/_rels/slide174.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34.xml"/><Relationship Id="rId2" Type="http://schemas.openxmlformats.org/officeDocument/2006/relationships/image" Target="../media/image66.jpeg"/><Relationship Id="rId1" Type="http://schemas.openxmlformats.org/officeDocument/2006/relationships/image" Target="../media/image70.png"/></Relationships>
</file>

<file path=ppt/slides/_rels/slide175.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35.xml"/><Relationship Id="rId2" Type="http://schemas.openxmlformats.org/officeDocument/2006/relationships/image" Target="../media/image66.jpeg"/><Relationship Id="rId1" Type="http://schemas.openxmlformats.org/officeDocument/2006/relationships/image" Target="../media/image69.emf"/></Relationships>
</file>

<file path=ppt/slides/_rels/slide176.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36.xml"/><Relationship Id="rId2" Type="http://schemas.openxmlformats.org/officeDocument/2006/relationships/image" Target="../media/image66.jpeg"/><Relationship Id="rId1" Type="http://schemas.openxmlformats.org/officeDocument/2006/relationships/image" Target="../media/image71.png"/></Relationships>
</file>

<file path=ppt/slides/_rels/slide17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66.jpeg"/><Relationship Id="rId1" Type="http://schemas.openxmlformats.org/officeDocument/2006/relationships/image" Target="../media/image69.emf"/></Relationships>
</file>

<file path=ppt/slides/_rels/slide17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38.xml"/><Relationship Id="rId2" Type="http://schemas.openxmlformats.org/officeDocument/2006/relationships/image" Target="../media/image66.jpeg"/><Relationship Id="rId1" Type="http://schemas.openxmlformats.org/officeDocument/2006/relationships/image" Target="../media/image72.png"/></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9.xml"/><Relationship Id="rId1" Type="http://schemas.openxmlformats.org/officeDocument/2006/relationships/image" Target="../media/image6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66.jpeg"/><Relationship Id="rId1" Type="http://schemas.openxmlformats.org/officeDocument/2006/relationships/image" Target="../media/image69.emf"/></Relationships>
</file>

<file path=ppt/slides/_rels/slide181.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41.xml"/><Relationship Id="rId2" Type="http://schemas.openxmlformats.org/officeDocument/2006/relationships/image" Target="../media/image66.jpeg"/><Relationship Id="rId1" Type="http://schemas.openxmlformats.org/officeDocument/2006/relationships/image" Target="../media/image73.png"/></Relationships>
</file>

<file path=ppt/slides/_rels/slide18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image" Target="../media/image66.jpeg"/><Relationship Id="rId1" Type="http://schemas.openxmlformats.org/officeDocument/2006/relationships/image" Target="../media/image69.emf"/></Relationships>
</file>

<file path=ppt/slides/_rels/slide183.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43.xml"/><Relationship Id="rId2" Type="http://schemas.openxmlformats.org/officeDocument/2006/relationships/image" Target="../media/image66.jpeg"/><Relationship Id="rId1" Type="http://schemas.openxmlformats.org/officeDocument/2006/relationships/image" Target="../media/image74.png"/></Relationships>
</file>

<file path=ppt/slides/_rels/slide18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image" Target="../media/image66.jpeg"/><Relationship Id="rId1" Type="http://schemas.openxmlformats.org/officeDocument/2006/relationships/image" Target="../media/image69.emf"/></Relationships>
</file>

<file path=ppt/slides/_rels/slide185.xml.rels><?xml version="1.0" encoding="UTF-8" standalone="yes"?>
<Relationships xmlns="http://schemas.openxmlformats.org/package/2006/relationships"><Relationship Id="rId6" Type="http://schemas.openxmlformats.org/officeDocument/2006/relationships/notesSlide" Target="../notesSlides/notesSlide52.xml"/><Relationship Id="rId5" Type="http://schemas.openxmlformats.org/officeDocument/2006/relationships/vmlDrawing" Target="../drawings/vmlDrawing1.vml"/><Relationship Id="rId4" Type="http://schemas.openxmlformats.org/officeDocument/2006/relationships/slideLayout" Target="../slideLayouts/slideLayout45.xml"/><Relationship Id="rId3" Type="http://schemas.openxmlformats.org/officeDocument/2006/relationships/image" Target="../media/image66.jpeg"/><Relationship Id="rId2" Type="http://schemas.openxmlformats.org/officeDocument/2006/relationships/image" Target="../media/image75.emf"/><Relationship Id="rId1" Type="http://schemas.openxmlformats.org/officeDocument/2006/relationships/oleObject" Target="../embeddings/oleObject1.bin"/></Relationships>
</file>

<file path=ppt/slides/_rels/slide186.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46.xml"/><Relationship Id="rId2" Type="http://schemas.openxmlformats.org/officeDocument/2006/relationships/image" Target="../media/image66.jpeg"/><Relationship Id="rId1" Type="http://schemas.openxmlformats.org/officeDocument/2006/relationships/image" Target="../media/image69.emf"/></Relationships>
</file>

<file path=ppt/slides/_rels/slide187.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slideLayout" Target="../slideLayouts/slideLayout47.xml"/><Relationship Id="rId3" Type="http://schemas.openxmlformats.org/officeDocument/2006/relationships/image" Target="../media/image66.jpeg"/><Relationship Id="rId2" Type="http://schemas.openxmlformats.org/officeDocument/2006/relationships/image" Target="../media/image77.png"/><Relationship Id="rId1" Type="http://schemas.openxmlformats.org/officeDocument/2006/relationships/image" Target="../media/image76.png"/></Relationships>
</file>

<file path=ppt/slides/_rels/slide18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image" Target="../media/image66.jpeg"/><Relationship Id="rId1" Type="http://schemas.openxmlformats.org/officeDocument/2006/relationships/image" Target="../media/image69.emf"/></Relationships>
</file>

<file path=ppt/slides/_rels/slide18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66.jpeg"/><Relationship Id="rId1" Type="http://schemas.openxmlformats.org/officeDocument/2006/relationships/image" Target="../media/image7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49.xml"/><Relationship Id="rId2" Type="http://schemas.openxmlformats.org/officeDocument/2006/relationships/image" Target="../media/image66.jpeg"/><Relationship Id="rId1" Type="http://schemas.openxmlformats.org/officeDocument/2006/relationships/image" Target="../media/image69.emf"/></Relationships>
</file>

<file path=ppt/slides/_rels/slide1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6.jpeg"/><Relationship Id="rId1" Type="http://schemas.openxmlformats.org/officeDocument/2006/relationships/image" Target="../media/image79.png"/></Relationships>
</file>

<file path=ppt/slides/_rels/slide192.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image" Target="../media/image66.jpeg"/><Relationship Id="rId1" Type="http://schemas.openxmlformats.org/officeDocument/2006/relationships/image" Target="../media/image69.emf"/></Relationships>
</file>

<file path=ppt/slides/_rels/slide19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1.png"/><Relationship Id="rId1" Type="http://schemas.openxmlformats.org/officeDocument/2006/relationships/image" Target="../media/image80.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1.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6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6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image" Target="../media/image66.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66.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6.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66.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6.xml"/><Relationship Id="rId4" Type="http://schemas.openxmlformats.org/officeDocument/2006/relationships/image" Target="../media/image66.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66.jpeg"/><Relationship Id="rId1" Type="http://schemas.openxmlformats.org/officeDocument/2006/relationships/image" Target="../media/image65.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5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7.xml"/><Relationship Id="rId4" Type="http://schemas.openxmlformats.org/officeDocument/2006/relationships/image" Target="../media/image66.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image" Target="../media/image64.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6.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7.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2" Type="http://schemas.openxmlformats.org/officeDocument/2006/relationships/slideLayout" Target="../slideLayouts/slideLayout3.xml"/><Relationship Id="rId41" Type="http://schemas.openxmlformats.org/officeDocument/2006/relationships/image" Target="../media/image58.png"/><Relationship Id="rId40" Type="http://schemas.openxmlformats.org/officeDocument/2006/relationships/image" Target="../media/image57.png"/><Relationship Id="rId4" Type="http://schemas.openxmlformats.org/officeDocument/2006/relationships/image" Target="../media/image21.png"/><Relationship Id="rId39" Type="http://schemas.openxmlformats.org/officeDocument/2006/relationships/image" Target="../media/image56.png"/><Relationship Id="rId38" Type="http://schemas.openxmlformats.org/officeDocument/2006/relationships/image" Target="../media/image55.png"/><Relationship Id="rId37" Type="http://schemas.openxmlformats.org/officeDocument/2006/relationships/image" Target="../media/image54.png"/><Relationship Id="rId36" Type="http://schemas.openxmlformats.org/officeDocument/2006/relationships/image" Target="../media/image53.png"/><Relationship Id="rId35" Type="http://schemas.openxmlformats.org/officeDocument/2006/relationships/image" Target="../media/image52.png"/><Relationship Id="rId34" Type="http://schemas.openxmlformats.org/officeDocument/2006/relationships/image" Target="../media/image51.png"/><Relationship Id="rId33" Type="http://schemas.openxmlformats.org/officeDocument/2006/relationships/image" Target="../media/image50.png"/><Relationship Id="rId32" Type="http://schemas.openxmlformats.org/officeDocument/2006/relationships/image" Target="../media/image49.png"/><Relationship Id="rId31" Type="http://schemas.openxmlformats.org/officeDocument/2006/relationships/image" Target="../media/image48.png"/><Relationship Id="rId30" Type="http://schemas.openxmlformats.org/officeDocument/2006/relationships/image" Target="../media/image47.png"/><Relationship Id="rId3" Type="http://schemas.openxmlformats.org/officeDocument/2006/relationships/image" Target="../media/image20.png"/><Relationship Id="rId29" Type="http://schemas.openxmlformats.org/officeDocument/2006/relationships/image" Target="../media/image46.png"/><Relationship Id="rId28" Type="http://schemas.openxmlformats.org/officeDocument/2006/relationships/image" Target="../media/image45.png"/><Relationship Id="rId27" Type="http://schemas.openxmlformats.org/officeDocument/2006/relationships/image" Target="../media/image44.png"/><Relationship Id="rId26" Type="http://schemas.openxmlformats.org/officeDocument/2006/relationships/image" Target="../media/image43.png"/><Relationship Id="rId25" Type="http://schemas.openxmlformats.org/officeDocument/2006/relationships/image" Target="../media/image42.png"/><Relationship Id="rId24" Type="http://schemas.openxmlformats.org/officeDocument/2006/relationships/image" Target="../media/image41.png"/><Relationship Id="rId23" Type="http://schemas.openxmlformats.org/officeDocument/2006/relationships/image" Target="../media/image40.png"/><Relationship Id="rId22" Type="http://schemas.openxmlformats.org/officeDocument/2006/relationships/image" Target="../media/image39.png"/><Relationship Id="rId21" Type="http://schemas.openxmlformats.org/officeDocument/2006/relationships/image" Target="../media/image38.png"/><Relationship Id="rId20" Type="http://schemas.openxmlformats.org/officeDocument/2006/relationships/image" Target="../media/image37.png"/><Relationship Id="rId2" Type="http://schemas.openxmlformats.org/officeDocument/2006/relationships/image" Target="../media/image19.png"/><Relationship Id="rId19" Type="http://schemas.openxmlformats.org/officeDocument/2006/relationships/image" Target="../media/image36.png"/><Relationship Id="rId18" Type="http://schemas.openxmlformats.org/officeDocument/2006/relationships/image" Target="../media/image35.png"/><Relationship Id="rId17" Type="http://schemas.openxmlformats.org/officeDocument/2006/relationships/image" Target="../media/image34.png"/><Relationship Id="rId16" Type="http://schemas.openxmlformats.org/officeDocument/2006/relationships/image" Target="../media/image33.png"/><Relationship Id="rId15" Type="http://schemas.openxmlformats.org/officeDocument/2006/relationships/image" Target="../media/image32.png"/><Relationship Id="rId14" Type="http://schemas.openxmlformats.org/officeDocument/2006/relationships/image" Target="../media/image31.png"/><Relationship Id="rId13" Type="http://schemas.openxmlformats.org/officeDocument/2006/relationships/image" Target="../media/image30.png"/><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79.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9.xml"/><Relationship Id="rId4" Type="http://schemas.openxmlformats.org/officeDocument/2006/relationships/image" Target="../media/image66.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89.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0.xml"/><Relationship Id="rId4" Type="http://schemas.openxmlformats.org/officeDocument/2006/relationships/image" Target="../media/image66.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6.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image" Target="../media/image66.jpe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6.jpeg"/></Relationships>
</file>

<file path=ppt/slides/_rels/slide93.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1.xml"/><Relationship Id="rId4" Type="http://schemas.openxmlformats.org/officeDocument/2006/relationships/image" Target="../media/image66.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94.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2.xml"/><Relationship Id="rId3" Type="http://schemas.openxmlformats.org/officeDocument/2006/relationships/image" Target="../media/image66.jpeg"/><Relationship Id="rId2" Type="http://schemas.openxmlformats.org/officeDocument/2006/relationships/image" Target="../media/image64.png"/><Relationship Id="rId1" Type="http://schemas.openxmlformats.org/officeDocument/2006/relationships/image" Target="../media/image65.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6.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6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3888" y="3140968"/>
            <a:ext cx="2304256" cy="369332"/>
          </a:xfrm>
          <a:prstGeom prst="rect">
            <a:avLst/>
          </a:prstGeom>
          <a:noFill/>
        </p:spPr>
        <p:txBody>
          <a:bodyPr wrap="square" rtlCol="0">
            <a:spAutoFit/>
          </a:bodyPr>
          <a:lstStyle/>
          <a:p>
            <a:pPr algn="ctr"/>
            <a:r>
              <a:rPr lang="zh-CN" altLang="en-US" b="1" dirty="0" smtClean="0">
                <a:solidFill>
                  <a:srgbClr val="FF0000"/>
                </a:solidFill>
              </a:rPr>
              <a:t>总体介绍</a:t>
            </a:r>
            <a:r>
              <a:rPr lang="en-US" altLang="zh-CN" b="1" dirty="0" smtClean="0">
                <a:solidFill>
                  <a:srgbClr val="FF0000"/>
                </a:solidFill>
              </a:rPr>
              <a:t>—</a:t>
            </a:r>
            <a:r>
              <a:rPr lang="zh-CN" altLang="en-US" b="1" dirty="0" smtClean="0">
                <a:solidFill>
                  <a:srgbClr val="FF0000"/>
                </a:solidFill>
              </a:rPr>
              <a:t>详细篇</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200" y="762000"/>
            <a:ext cx="8964000" cy="5791200"/>
          </a:xfrm>
          <a:prstGeom prst="rect">
            <a:avLst/>
          </a:prstGeom>
          <a:solidFill>
            <a:schemeClr val="accent1">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a:off x="228600" y="1600200"/>
            <a:ext cx="453600" cy="4495800"/>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050" dirty="0" smtClean="0">
                <a:latin typeface="微软雅黑" panose="020B0503020204020204" pitchFamily="34" charset="-122"/>
                <a:ea typeface="微软雅黑" panose="020B0503020204020204" pitchFamily="34" charset="-122"/>
              </a:rPr>
              <a:t>采购主管</a:t>
            </a:r>
            <a:endParaRPr lang="en-US" altLang="zh-CN" sz="1050" dirty="0" smtClean="0">
              <a:latin typeface="微软雅黑" panose="020B0503020204020204" pitchFamily="34" charset="-122"/>
              <a:ea typeface="微软雅黑" panose="020B0503020204020204" pitchFamily="34" charset="-122"/>
            </a:endParaRPr>
          </a:p>
          <a:p>
            <a:pPr algn="ctr"/>
            <a:endParaRPr lang="en-US" altLang="zh-CN" sz="1050" dirty="0" smtClean="0">
              <a:latin typeface="微软雅黑" panose="020B0503020204020204" pitchFamily="34" charset="-122"/>
              <a:ea typeface="微软雅黑" panose="020B0503020204020204" pitchFamily="34" charset="-122"/>
            </a:endParaRPr>
          </a:p>
          <a:p>
            <a:pPr algn="ctr"/>
            <a:r>
              <a:rPr lang="zh-CN" altLang="en-US" sz="1050" dirty="0" smtClean="0">
                <a:latin typeface="微软雅黑" panose="020B0503020204020204" pitchFamily="34" charset="-122"/>
                <a:ea typeface="微软雅黑" panose="020B0503020204020204" pitchFamily="34" charset="-122"/>
              </a:rPr>
              <a:t>销售主管</a:t>
            </a:r>
            <a:endParaRPr lang="en-US" altLang="zh-CN" sz="1050" dirty="0" smtClean="0">
              <a:latin typeface="微软雅黑" panose="020B0503020204020204" pitchFamily="34" charset="-122"/>
              <a:ea typeface="微软雅黑" panose="020B0503020204020204" pitchFamily="34" charset="-122"/>
            </a:endParaRPr>
          </a:p>
          <a:p>
            <a:pPr algn="ctr"/>
            <a:endParaRPr lang="en-US" altLang="zh-CN" sz="1050" dirty="0" smtClean="0">
              <a:latin typeface="微软雅黑" panose="020B0503020204020204" pitchFamily="34" charset="-122"/>
              <a:ea typeface="微软雅黑" panose="020B0503020204020204" pitchFamily="34" charset="-122"/>
            </a:endParaRPr>
          </a:p>
          <a:p>
            <a:pPr algn="ctr"/>
            <a:r>
              <a:rPr lang="zh-CN" altLang="en-US" sz="1050" dirty="0" smtClean="0">
                <a:latin typeface="微软雅黑" panose="020B0503020204020204" pitchFamily="34" charset="-122"/>
                <a:ea typeface="微软雅黑" panose="020B0503020204020204" pitchFamily="34" charset="-122"/>
              </a:rPr>
              <a:t>财务主管</a:t>
            </a:r>
            <a:endParaRPr lang="en-US" altLang="zh-CN" sz="1050" dirty="0" smtClean="0">
              <a:latin typeface="微软雅黑" panose="020B0503020204020204" pitchFamily="34" charset="-122"/>
              <a:ea typeface="微软雅黑" panose="020B0503020204020204" pitchFamily="34" charset="-122"/>
            </a:endParaRPr>
          </a:p>
          <a:p>
            <a:pPr algn="ctr"/>
            <a:endParaRPr lang="en-US" altLang="zh-CN" sz="1050" dirty="0" smtClean="0">
              <a:latin typeface="微软雅黑" panose="020B0503020204020204" pitchFamily="34" charset="-122"/>
              <a:ea typeface="微软雅黑" panose="020B0503020204020204" pitchFamily="34" charset="-122"/>
            </a:endParaRPr>
          </a:p>
          <a:p>
            <a:pPr algn="ctr"/>
            <a:r>
              <a:rPr lang="zh-CN" altLang="en-US" sz="1050" dirty="0" smtClean="0">
                <a:latin typeface="微软雅黑" panose="020B0503020204020204" pitchFamily="34" charset="-122"/>
                <a:ea typeface="微软雅黑" panose="020B0503020204020204" pitchFamily="34" charset="-122"/>
              </a:rPr>
              <a:t>仓库主管</a:t>
            </a:r>
            <a:endParaRPr lang="en-US" altLang="zh-CN" sz="1050" dirty="0" smtClean="0">
              <a:latin typeface="微软雅黑" panose="020B0503020204020204" pitchFamily="34" charset="-122"/>
              <a:ea typeface="微软雅黑" panose="020B0503020204020204" pitchFamily="34" charset="-122"/>
            </a:endParaRPr>
          </a:p>
          <a:p>
            <a:pPr algn="ctr"/>
            <a:endParaRPr lang="en-US" altLang="zh-CN" sz="1050" dirty="0" smtClean="0">
              <a:latin typeface="微软雅黑" panose="020B0503020204020204" pitchFamily="34" charset="-122"/>
              <a:ea typeface="微软雅黑" panose="020B0503020204020204" pitchFamily="34" charset="-122"/>
            </a:endParaRPr>
          </a:p>
          <a:p>
            <a:pPr algn="ctr"/>
            <a:r>
              <a:rPr lang="zh-CN" altLang="en-US" sz="1050" dirty="0" smtClean="0">
                <a:latin typeface="微软雅黑" panose="020B0503020204020204" pitchFamily="34" charset="-122"/>
                <a:ea typeface="微软雅黑" panose="020B0503020204020204" pitchFamily="34" charset="-122"/>
              </a:rPr>
              <a:t>生产主管</a:t>
            </a:r>
            <a:endParaRPr lang="en-US" altLang="zh-CN" sz="1050" dirty="0" smtClean="0">
              <a:latin typeface="微软雅黑" panose="020B0503020204020204" pitchFamily="34" charset="-122"/>
              <a:ea typeface="微软雅黑" panose="020B0503020204020204" pitchFamily="34" charset="-122"/>
            </a:endParaRPr>
          </a:p>
          <a:p>
            <a:pPr algn="ctr"/>
            <a:endParaRPr lang="en-US" altLang="zh-CN" sz="1050" dirty="0" smtClean="0">
              <a:latin typeface="微软雅黑" panose="020B0503020204020204" pitchFamily="34" charset="-122"/>
              <a:ea typeface="微软雅黑" panose="020B0503020204020204" pitchFamily="34" charset="-122"/>
            </a:endParaRPr>
          </a:p>
          <a:p>
            <a:pPr algn="ctr"/>
            <a:r>
              <a:rPr lang="zh-CN" altLang="en-US" sz="1050" dirty="0" smtClean="0">
                <a:latin typeface="微软雅黑" panose="020B0503020204020204" pitchFamily="34" charset="-122"/>
                <a:ea typeface="微软雅黑" panose="020B0503020204020204" pitchFamily="34" charset="-122"/>
              </a:rPr>
              <a:t>人力资源主管</a:t>
            </a:r>
            <a:endParaRPr lang="en-US" altLang="zh-CN" sz="1050" dirty="0" smtClean="0">
              <a:latin typeface="微软雅黑" panose="020B0503020204020204" pitchFamily="34" charset="-122"/>
              <a:ea typeface="微软雅黑" panose="020B0503020204020204" pitchFamily="34" charset="-122"/>
            </a:endParaRPr>
          </a:p>
        </p:txBody>
      </p:sp>
      <p:sp>
        <p:nvSpPr>
          <p:cNvPr id="5" name="上箭头 4"/>
          <p:cNvSpPr/>
          <p:nvPr/>
        </p:nvSpPr>
        <p:spPr>
          <a:xfrm>
            <a:off x="3841200" y="1295400"/>
            <a:ext cx="304800" cy="228600"/>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chemeClr val="dk1"/>
              </a:solidFill>
            </a:endParaRPr>
          </a:p>
        </p:txBody>
      </p:sp>
      <p:sp>
        <p:nvSpPr>
          <p:cNvPr id="6" name="标题 1"/>
          <p:cNvSpPr txBox="1"/>
          <p:nvPr/>
        </p:nvSpPr>
        <p:spPr bwMode="auto">
          <a:xfrm>
            <a:off x="4114800" y="1219200"/>
            <a:ext cx="1143000" cy="381000"/>
          </a:xfrm>
          <a:prstGeom prst="rect">
            <a:avLst/>
          </a:prstGeom>
          <a:noFill/>
          <a:ln w="9525">
            <a:noFill/>
            <a:miter lim="800000"/>
          </a:ln>
        </p:spPr>
        <p:txBody>
          <a:bodyPr vert="horz" wrap="square" lIns="91440" tIns="45720" rIns="91440" bIns="45720" numCol="1" anchor="ctr" anchorCtr="0" compatLnSpc="1"/>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400" noProof="0" dirty="0" smtClean="0">
                <a:latin typeface="微软雅黑" panose="020B0503020204020204" pitchFamily="34" charset="-122"/>
                <a:ea typeface="微软雅黑" panose="020B0503020204020204" pitchFamily="34" charset="-122"/>
                <a:cs typeface="+mj-cs"/>
              </a:rPr>
              <a:t>增值应用</a:t>
            </a:r>
            <a:endParaRPr kumimoji="1" lang="zh-CN" altLang="en-US" sz="14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sp>
        <p:nvSpPr>
          <p:cNvPr id="7" name="标题 1"/>
          <p:cNvSpPr txBox="1"/>
          <p:nvPr/>
        </p:nvSpPr>
        <p:spPr bwMode="auto">
          <a:xfrm>
            <a:off x="3657600" y="6172200"/>
            <a:ext cx="1524000" cy="381000"/>
          </a:xfrm>
          <a:prstGeom prst="rect">
            <a:avLst/>
          </a:prstGeom>
          <a:noFill/>
          <a:ln w="9525">
            <a:noFill/>
            <a:miter lim="800000"/>
          </a:ln>
        </p:spPr>
        <p:txBody>
          <a:bodyPr vert="horz" wrap="square" lIns="91440" tIns="45720" rIns="91440" bIns="45720" numCol="1" anchor="ctr" anchorCtr="0" compatLnSpc="1"/>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1" lang="en-US" altLang="zh-CN" sz="1600" b="1" noProof="0" dirty="0" smtClean="0">
                <a:latin typeface="微软雅黑" panose="020B0503020204020204" pitchFamily="34" charset="-122"/>
                <a:ea typeface="微软雅黑" panose="020B0503020204020204" pitchFamily="34" charset="-122"/>
                <a:cs typeface="+mj-cs"/>
              </a:rPr>
              <a:t>ERP2</a:t>
            </a:r>
            <a:r>
              <a:rPr kumimoji="1" lang="zh-CN" altLang="en-US" sz="1600" b="1" noProof="0" dirty="0" smtClean="0">
                <a:latin typeface="微软雅黑" panose="020B0503020204020204" pitchFamily="34" charset="-122"/>
                <a:ea typeface="微软雅黑" panose="020B0503020204020204" pitchFamily="34" charset="-122"/>
                <a:cs typeface="+mj-cs"/>
              </a:rPr>
              <a:t>应用部署</a:t>
            </a:r>
            <a:endParaRPr kumimoji="1" lang="zh-CN" altLang="en-US" sz="16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grpSp>
        <p:nvGrpSpPr>
          <p:cNvPr id="8" name="组合 89"/>
          <p:cNvGrpSpPr/>
          <p:nvPr/>
        </p:nvGrpSpPr>
        <p:grpSpPr>
          <a:xfrm>
            <a:off x="685800" y="838200"/>
            <a:ext cx="6781800" cy="381000"/>
            <a:chOff x="1098000" y="914400"/>
            <a:chExt cx="4396782" cy="304800"/>
          </a:xfrm>
        </p:grpSpPr>
        <p:sp>
          <p:nvSpPr>
            <p:cNvPr id="9" name="矩形 8"/>
            <p:cNvSpPr/>
            <p:nvPr/>
          </p:nvSpPr>
          <p:spPr>
            <a:xfrm>
              <a:off x="1098000" y="914400"/>
              <a:ext cx="1492800" cy="30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决策支持</a:t>
              </a:r>
              <a:endParaRPr lang="zh-CN" altLang="en-US" sz="1200" dirty="0">
                <a:latin typeface="微软雅黑" panose="020B0503020204020204" pitchFamily="34" charset="-122"/>
                <a:ea typeface="微软雅黑" panose="020B0503020204020204" pitchFamily="34" charset="-122"/>
              </a:endParaRPr>
            </a:p>
          </p:txBody>
        </p:sp>
        <p:sp>
          <p:nvSpPr>
            <p:cNvPr id="10" name="矩形 9"/>
            <p:cNvSpPr/>
            <p:nvPr/>
          </p:nvSpPr>
          <p:spPr>
            <a:xfrm>
              <a:off x="2580325" y="914400"/>
              <a:ext cx="1457228" cy="30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资金管理</a:t>
              </a:r>
              <a:endParaRPr lang="zh-CN" altLang="en-US" sz="1200" dirty="0">
                <a:latin typeface="微软雅黑" panose="020B0503020204020204" pitchFamily="34" charset="-122"/>
                <a:ea typeface="微软雅黑" panose="020B0503020204020204" pitchFamily="34" charset="-122"/>
              </a:endParaRPr>
            </a:p>
          </p:txBody>
        </p:sp>
        <p:sp>
          <p:nvSpPr>
            <p:cNvPr id="11" name="矩形 10"/>
            <p:cNvSpPr/>
            <p:nvPr/>
          </p:nvSpPr>
          <p:spPr>
            <a:xfrm>
              <a:off x="4037554" y="914400"/>
              <a:ext cx="1457228" cy="30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预算管理</a:t>
              </a:r>
              <a:endParaRPr lang="zh-CN" altLang="en-US" sz="1200" dirty="0">
                <a:latin typeface="微软雅黑" panose="020B0503020204020204" pitchFamily="34" charset="-122"/>
                <a:ea typeface="微软雅黑" panose="020B0503020204020204" pitchFamily="34" charset="-122"/>
              </a:endParaRPr>
            </a:p>
          </p:txBody>
        </p:sp>
      </p:grpSp>
      <p:grpSp>
        <p:nvGrpSpPr>
          <p:cNvPr id="12" name="组合 88"/>
          <p:cNvGrpSpPr/>
          <p:nvPr/>
        </p:nvGrpSpPr>
        <p:grpSpPr>
          <a:xfrm>
            <a:off x="7848600" y="838200"/>
            <a:ext cx="1035600" cy="5257800"/>
            <a:chOff x="7422600" y="914400"/>
            <a:chExt cx="1188000" cy="4572000"/>
          </a:xfrm>
          <a:effectLst/>
        </p:grpSpPr>
        <p:sp>
          <p:nvSpPr>
            <p:cNvPr id="13" name="矩形 12"/>
            <p:cNvSpPr/>
            <p:nvPr/>
          </p:nvSpPr>
          <p:spPr>
            <a:xfrm>
              <a:off x="7422600" y="914400"/>
              <a:ext cx="11880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售前分析</a:t>
              </a:r>
              <a:endParaRPr lang="zh-CN" altLang="en-US" sz="1100" dirty="0">
                <a:latin typeface="微软雅黑" panose="020B0503020204020204" pitchFamily="34" charset="-122"/>
                <a:ea typeface="微软雅黑" panose="020B0503020204020204" pitchFamily="34" charset="-122"/>
              </a:endParaRPr>
            </a:p>
          </p:txBody>
        </p:sp>
        <p:sp>
          <p:nvSpPr>
            <p:cNvPr id="14" name="矩形 13"/>
            <p:cNvSpPr/>
            <p:nvPr/>
          </p:nvSpPr>
          <p:spPr>
            <a:xfrm>
              <a:off x="7422600" y="1295400"/>
              <a:ext cx="11880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合同管理</a:t>
              </a:r>
              <a:endParaRPr lang="zh-CN" altLang="en-US" sz="1100" dirty="0">
                <a:latin typeface="微软雅黑" panose="020B0503020204020204" pitchFamily="34" charset="-122"/>
                <a:ea typeface="微软雅黑" panose="020B0503020204020204" pitchFamily="34" charset="-122"/>
              </a:endParaRPr>
            </a:p>
          </p:txBody>
        </p:sp>
        <p:sp>
          <p:nvSpPr>
            <p:cNvPr id="15" name="矩形 14"/>
            <p:cNvSpPr/>
            <p:nvPr/>
          </p:nvSpPr>
          <p:spPr>
            <a:xfrm>
              <a:off x="7422600" y="1676400"/>
              <a:ext cx="11880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1100" dirty="0" smtClean="0">
                  <a:latin typeface="微软雅黑" panose="020B0503020204020204" pitchFamily="34" charset="-122"/>
                  <a:ea typeface="微软雅黑" panose="020B0503020204020204" pitchFamily="34" charset="-122"/>
                </a:rPr>
                <a:t>CRM</a:t>
              </a:r>
              <a:endParaRPr lang="zh-CN" altLang="en-US" sz="1100" dirty="0">
                <a:latin typeface="微软雅黑" panose="020B0503020204020204" pitchFamily="34" charset="-122"/>
                <a:ea typeface="微软雅黑" panose="020B0503020204020204" pitchFamily="34" charset="-122"/>
              </a:endParaRPr>
            </a:p>
          </p:txBody>
        </p:sp>
        <p:sp>
          <p:nvSpPr>
            <p:cNvPr id="16" name="矩形 15"/>
            <p:cNvSpPr/>
            <p:nvPr/>
          </p:nvSpPr>
          <p:spPr>
            <a:xfrm>
              <a:off x="7422600" y="2057400"/>
              <a:ext cx="11880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网上银行</a:t>
              </a:r>
              <a:endParaRPr lang="zh-CN" altLang="en-US" sz="1100" dirty="0">
                <a:latin typeface="微软雅黑" panose="020B0503020204020204" pitchFamily="34" charset="-122"/>
                <a:ea typeface="微软雅黑" panose="020B0503020204020204" pitchFamily="34" charset="-122"/>
              </a:endParaRPr>
            </a:p>
          </p:txBody>
        </p:sp>
        <p:sp>
          <p:nvSpPr>
            <p:cNvPr id="17" name="矩形 16"/>
            <p:cNvSpPr/>
            <p:nvPr/>
          </p:nvSpPr>
          <p:spPr>
            <a:xfrm>
              <a:off x="7422600" y="2438400"/>
              <a:ext cx="11880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网上报销</a:t>
              </a:r>
              <a:endParaRPr lang="zh-CN" altLang="en-US" sz="1100" dirty="0">
                <a:latin typeface="微软雅黑" panose="020B0503020204020204" pitchFamily="34" charset="-122"/>
                <a:ea typeface="微软雅黑" panose="020B0503020204020204" pitchFamily="34" charset="-122"/>
              </a:endParaRPr>
            </a:p>
          </p:txBody>
        </p:sp>
        <p:sp>
          <p:nvSpPr>
            <p:cNvPr id="18" name="矩形 17"/>
            <p:cNvSpPr/>
            <p:nvPr/>
          </p:nvSpPr>
          <p:spPr>
            <a:xfrm>
              <a:off x="7422600" y="2819400"/>
              <a:ext cx="11880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委外管理</a:t>
              </a:r>
              <a:endParaRPr lang="zh-CN" altLang="en-US" sz="1100" dirty="0">
                <a:latin typeface="微软雅黑" panose="020B0503020204020204" pitchFamily="34" charset="-122"/>
                <a:ea typeface="微软雅黑" panose="020B0503020204020204" pitchFamily="34" charset="-122"/>
              </a:endParaRPr>
            </a:p>
          </p:txBody>
        </p:sp>
        <p:sp>
          <p:nvSpPr>
            <p:cNvPr id="19" name="矩形 18"/>
            <p:cNvSpPr/>
            <p:nvPr/>
          </p:nvSpPr>
          <p:spPr>
            <a:xfrm>
              <a:off x="7422600" y="3200400"/>
              <a:ext cx="11880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质量管理</a:t>
              </a:r>
              <a:endParaRPr lang="zh-CN" altLang="en-US" sz="1100" dirty="0">
                <a:latin typeface="微软雅黑" panose="020B0503020204020204" pitchFamily="34" charset="-122"/>
                <a:ea typeface="微软雅黑" panose="020B0503020204020204" pitchFamily="34" charset="-122"/>
              </a:endParaRPr>
            </a:p>
          </p:txBody>
        </p:sp>
        <p:sp>
          <p:nvSpPr>
            <p:cNvPr id="20" name="矩形 19"/>
            <p:cNvSpPr/>
            <p:nvPr/>
          </p:nvSpPr>
          <p:spPr>
            <a:xfrm>
              <a:off x="7422600" y="3581400"/>
              <a:ext cx="11880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人事合同管理</a:t>
              </a:r>
              <a:endParaRPr lang="zh-CN" altLang="en-US" sz="1100" dirty="0">
                <a:latin typeface="微软雅黑" panose="020B0503020204020204" pitchFamily="34" charset="-122"/>
                <a:ea typeface="微软雅黑" panose="020B0503020204020204" pitchFamily="34" charset="-122"/>
              </a:endParaRPr>
            </a:p>
          </p:txBody>
        </p:sp>
        <p:sp>
          <p:nvSpPr>
            <p:cNvPr id="21" name="矩形 20"/>
            <p:cNvSpPr/>
            <p:nvPr/>
          </p:nvSpPr>
          <p:spPr>
            <a:xfrm>
              <a:off x="7422600" y="3962400"/>
              <a:ext cx="11880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培训管理</a:t>
              </a:r>
              <a:endParaRPr lang="zh-CN" altLang="en-US" sz="1100" dirty="0">
                <a:latin typeface="微软雅黑" panose="020B0503020204020204" pitchFamily="34" charset="-122"/>
                <a:ea typeface="微软雅黑" panose="020B0503020204020204" pitchFamily="34" charset="-122"/>
              </a:endParaRPr>
            </a:p>
          </p:txBody>
        </p:sp>
        <p:sp>
          <p:nvSpPr>
            <p:cNvPr id="22" name="矩形 21"/>
            <p:cNvSpPr/>
            <p:nvPr/>
          </p:nvSpPr>
          <p:spPr>
            <a:xfrm>
              <a:off x="7422600" y="4343400"/>
              <a:ext cx="11880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招聘管理</a:t>
              </a:r>
              <a:endParaRPr lang="zh-CN" altLang="en-US" sz="1100" dirty="0">
                <a:latin typeface="微软雅黑" panose="020B0503020204020204" pitchFamily="34" charset="-122"/>
                <a:ea typeface="微软雅黑" panose="020B0503020204020204" pitchFamily="34" charset="-122"/>
              </a:endParaRPr>
            </a:p>
          </p:txBody>
        </p:sp>
        <p:sp>
          <p:nvSpPr>
            <p:cNvPr id="23" name="矩形 22"/>
            <p:cNvSpPr/>
            <p:nvPr/>
          </p:nvSpPr>
          <p:spPr>
            <a:xfrm>
              <a:off x="7422600" y="4724400"/>
              <a:ext cx="11880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经理自助</a:t>
              </a:r>
              <a:endParaRPr lang="zh-CN" altLang="en-US" sz="1100" dirty="0">
                <a:latin typeface="微软雅黑" panose="020B0503020204020204" pitchFamily="34" charset="-122"/>
                <a:ea typeface="微软雅黑" panose="020B0503020204020204" pitchFamily="34" charset="-122"/>
              </a:endParaRPr>
            </a:p>
          </p:txBody>
        </p:sp>
        <p:sp>
          <p:nvSpPr>
            <p:cNvPr id="24" name="矩形 23"/>
            <p:cNvSpPr/>
            <p:nvPr/>
          </p:nvSpPr>
          <p:spPr>
            <a:xfrm>
              <a:off x="7422600" y="5105400"/>
              <a:ext cx="11880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1100" dirty="0" smtClean="0">
                  <a:latin typeface="微软雅黑" panose="020B0503020204020204" pitchFamily="34" charset="-122"/>
                  <a:ea typeface="微软雅黑" panose="020B0503020204020204" pitchFamily="34" charset="-122"/>
                </a:rPr>
                <a:t>OA</a:t>
              </a:r>
              <a:endParaRPr lang="zh-CN" altLang="en-US" sz="1100" dirty="0">
                <a:latin typeface="微软雅黑" panose="020B0503020204020204" pitchFamily="34" charset="-122"/>
                <a:ea typeface="微软雅黑" panose="020B0503020204020204" pitchFamily="34" charset="-122"/>
              </a:endParaRPr>
            </a:p>
          </p:txBody>
        </p:sp>
      </p:grpSp>
      <p:sp>
        <p:nvSpPr>
          <p:cNvPr id="25" name="矩形 24"/>
          <p:cNvSpPr/>
          <p:nvPr/>
        </p:nvSpPr>
        <p:spPr>
          <a:xfrm>
            <a:off x="5253018" y="1981200"/>
            <a:ext cx="1031307" cy="411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000" dirty="0" smtClean="0">
              <a:solidFill>
                <a:schemeClr val="dk1"/>
              </a:solidFill>
              <a:latin typeface="微软雅黑" panose="020B0503020204020204" pitchFamily="34" charset="-122"/>
              <a:ea typeface="微软雅黑" panose="020B0503020204020204" pitchFamily="34" charset="-122"/>
            </a:endParaRPr>
          </a:p>
        </p:txBody>
      </p:sp>
      <p:sp>
        <p:nvSpPr>
          <p:cNvPr id="26" name="矩形 25"/>
          <p:cNvSpPr/>
          <p:nvPr/>
        </p:nvSpPr>
        <p:spPr>
          <a:xfrm>
            <a:off x="4117885" y="1981200"/>
            <a:ext cx="1148475" cy="411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000" dirty="0" smtClean="0">
              <a:latin typeface="微软雅黑" panose="020B0503020204020204" pitchFamily="34" charset="-122"/>
              <a:ea typeface="微软雅黑" panose="020B0503020204020204" pitchFamily="34" charset="-122"/>
            </a:endParaRPr>
          </a:p>
        </p:txBody>
      </p:sp>
      <p:sp>
        <p:nvSpPr>
          <p:cNvPr id="27" name="矩形 26"/>
          <p:cNvSpPr/>
          <p:nvPr/>
        </p:nvSpPr>
        <p:spPr>
          <a:xfrm>
            <a:off x="1834277" y="1981200"/>
            <a:ext cx="1148475" cy="411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000" dirty="0" smtClean="0">
              <a:latin typeface="微软雅黑" panose="020B0503020204020204" pitchFamily="34" charset="-122"/>
              <a:ea typeface="微软雅黑" panose="020B0503020204020204" pitchFamily="34" charset="-122"/>
            </a:endParaRPr>
          </a:p>
        </p:txBody>
      </p:sp>
      <p:sp>
        <p:nvSpPr>
          <p:cNvPr id="28" name="矩形 27"/>
          <p:cNvSpPr/>
          <p:nvPr/>
        </p:nvSpPr>
        <p:spPr>
          <a:xfrm>
            <a:off x="685802" y="1981200"/>
            <a:ext cx="1148475" cy="411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000" dirty="0" smtClean="0">
              <a:latin typeface="微软雅黑" panose="020B0503020204020204" pitchFamily="34" charset="-122"/>
              <a:ea typeface="微软雅黑" panose="020B0503020204020204" pitchFamily="34" charset="-122"/>
            </a:endParaRPr>
          </a:p>
        </p:txBody>
      </p:sp>
      <p:sp>
        <p:nvSpPr>
          <p:cNvPr id="29" name="矩形 28"/>
          <p:cNvSpPr/>
          <p:nvPr/>
        </p:nvSpPr>
        <p:spPr>
          <a:xfrm>
            <a:off x="906796" y="22098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销售管理</a:t>
            </a:r>
            <a:endParaRPr lang="zh-CN" altLang="en-US" sz="1000" dirty="0" smtClean="0">
              <a:latin typeface="微软雅黑" panose="020B0503020204020204" pitchFamily="34" charset="-122"/>
              <a:ea typeface="微软雅黑" panose="020B0503020204020204" pitchFamily="34" charset="-122"/>
            </a:endParaRPr>
          </a:p>
        </p:txBody>
      </p:sp>
      <p:sp>
        <p:nvSpPr>
          <p:cNvPr id="30" name="矩形 29"/>
          <p:cNvSpPr/>
          <p:nvPr/>
        </p:nvSpPr>
        <p:spPr>
          <a:xfrm>
            <a:off x="906796" y="46650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销售结算</a:t>
            </a:r>
            <a:endParaRPr lang="zh-CN" altLang="en-US" sz="1000" dirty="0" smtClean="0">
              <a:latin typeface="微软雅黑" panose="020B0503020204020204" pitchFamily="34" charset="-122"/>
              <a:ea typeface="微软雅黑" panose="020B0503020204020204" pitchFamily="34" charset="-122"/>
            </a:endParaRPr>
          </a:p>
        </p:txBody>
      </p:sp>
      <p:sp>
        <p:nvSpPr>
          <p:cNvPr id="31" name="矩形 30"/>
          <p:cNvSpPr/>
          <p:nvPr/>
        </p:nvSpPr>
        <p:spPr>
          <a:xfrm>
            <a:off x="906796" y="38522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销售发货</a:t>
            </a:r>
            <a:endParaRPr lang="zh-CN" altLang="en-US" sz="1000" dirty="0" smtClean="0">
              <a:latin typeface="微软雅黑" panose="020B0503020204020204" pitchFamily="34" charset="-122"/>
              <a:ea typeface="微软雅黑" panose="020B0503020204020204" pitchFamily="34" charset="-122"/>
            </a:endParaRPr>
          </a:p>
        </p:txBody>
      </p:sp>
      <p:sp>
        <p:nvSpPr>
          <p:cNvPr id="32" name="矩形 31"/>
          <p:cNvSpPr/>
          <p:nvPr/>
        </p:nvSpPr>
        <p:spPr>
          <a:xfrm>
            <a:off x="906796" y="30394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销售订单</a:t>
            </a:r>
            <a:endParaRPr lang="zh-CN" altLang="en-US" sz="1000" dirty="0" smtClean="0">
              <a:latin typeface="微软雅黑" panose="020B0503020204020204" pitchFamily="34" charset="-122"/>
              <a:ea typeface="微软雅黑" panose="020B0503020204020204" pitchFamily="34" charset="-122"/>
            </a:endParaRPr>
          </a:p>
        </p:txBody>
      </p:sp>
      <p:sp>
        <p:nvSpPr>
          <p:cNvPr id="33" name="矩形 32"/>
          <p:cNvSpPr/>
          <p:nvPr/>
        </p:nvSpPr>
        <p:spPr>
          <a:xfrm>
            <a:off x="4308717" y="22266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采购管理</a:t>
            </a:r>
            <a:endParaRPr lang="zh-CN" altLang="en-US" sz="1000" dirty="0" smtClean="0">
              <a:latin typeface="微软雅黑" panose="020B0503020204020204" pitchFamily="34" charset="-122"/>
              <a:ea typeface="微软雅黑" panose="020B0503020204020204" pitchFamily="34" charset="-122"/>
            </a:endParaRPr>
          </a:p>
        </p:txBody>
      </p:sp>
      <p:sp>
        <p:nvSpPr>
          <p:cNvPr id="34" name="矩形 33"/>
          <p:cNvSpPr/>
          <p:nvPr/>
        </p:nvSpPr>
        <p:spPr>
          <a:xfrm>
            <a:off x="2057400" y="5181600"/>
            <a:ext cx="762000"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存货核算</a:t>
            </a:r>
            <a:endParaRPr lang="zh-CN" altLang="en-US" sz="1000" dirty="0" smtClean="0">
              <a:latin typeface="微软雅黑" panose="020B0503020204020204" pitchFamily="34" charset="-122"/>
              <a:ea typeface="微软雅黑" panose="020B0503020204020204" pitchFamily="34" charset="-122"/>
            </a:endParaRPr>
          </a:p>
        </p:txBody>
      </p:sp>
      <p:sp>
        <p:nvSpPr>
          <p:cNvPr id="35" name="矩形 34"/>
          <p:cNvSpPr/>
          <p:nvPr/>
        </p:nvSpPr>
        <p:spPr>
          <a:xfrm>
            <a:off x="1981606" y="4419600"/>
            <a:ext cx="88397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出入库管理</a:t>
            </a:r>
            <a:endParaRPr lang="zh-CN" altLang="en-US" sz="1000" dirty="0" smtClean="0">
              <a:latin typeface="微软雅黑" panose="020B0503020204020204" pitchFamily="34" charset="-122"/>
              <a:ea typeface="微软雅黑" panose="020B0503020204020204" pitchFamily="34" charset="-122"/>
            </a:endParaRPr>
          </a:p>
        </p:txBody>
      </p:sp>
      <p:sp>
        <p:nvSpPr>
          <p:cNvPr id="36" name="矩形 35"/>
          <p:cNvSpPr/>
          <p:nvPr/>
        </p:nvSpPr>
        <p:spPr>
          <a:xfrm>
            <a:off x="2036323" y="37506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盘点业务</a:t>
            </a:r>
            <a:endParaRPr lang="zh-CN" altLang="en-US" sz="1000" dirty="0" smtClean="0">
              <a:latin typeface="微软雅黑" panose="020B0503020204020204" pitchFamily="34" charset="-122"/>
              <a:ea typeface="微软雅黑" panose="020B0503020204020204" pitchFamily="34" charset="-122"/>
            </a:endParaRPr>
          </a:p>
        </p:txBody>
      </p:sp>
      <p:sp>
        <p:nvSpPr>
          <p:cNvPr id="37" name="矩形 36"/>
          <p:cNvSpPr/>
          <p:nvPr/>
        </p:nvSpPr>
        <p:spPr>
          <a:xfrm>
            <a:off x="2055271" y="30394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条码管理</a:t>
            </a:r>
            <a:endParaRPr lang="zh-CN" altLang="en-US" sz="1000" dirty="0" smtClean="0">
              <a:latin typeface="微软雅黑" panose="020B0503020204020204" pitchFamily="34" charset="-122"/>
              <a:ea typeface="微软雅黑" panose="020B0503020204020204" pitchFamily="34" charset="-122"/>
            </a:endParaRPr>
          </a:p>
        </p:txBody>
      </p:sp>
      <p:sp>
        <p:nvSpPr>
          <p:cNvPr id="38" name="矩形 37"/>
          <p:cNvSpPr/>
          <p:nvPr/>
        </p:nvSpPr>
        <p:spPr>
          <a:xfrm>
            <a:off x="2036323" y="22266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库存管理</a:t>
            </a:r>
            <a:endParaRPr lang="zh-CN" altLang="en-US" sz="1000" dirty="0" smtClean="0">
              <a:latin typeface="微软雅黑" panose="020B0503020204020204" pitchFamily="34" charset="-122"/>
              <a:ea typeface="微软雅黑" panose="020B0503020204020204" pitchFamily="34" charset="-122"/>
            </a:endParaRPr>
          </a:p>
        </p:txBody>
      </p:sp>
      <p:sp>
        <p:nvSpPr>
          <p:cNvPr id="39" name="矩形 38"/>
          <p:cNvSpPr/>
          <p:nvPr/>
        </p:nvSpPr>
        <p:spPr>
          <a:xfrm>
            <a:off x="4308717" y="30394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采购订单</a:t>
            </a:r>
            <a:endParaRPr lang="zh-CN" altLang="en-US" sz="1000" dirty="0" smtClean="0">
              <a:latin typeface="微软雅黑" panose="020B0503020204020204" pitchFamily="34" charset="-122"/>
              <a:ea typeface="微软雅黑" panose="020B0503020204020204" pitchFamily="34" charset="-122"/>
            </a:endParaRPr>
          </a:p>
        </p:txBody>
      </p:sp>
      <p:sp>
        <p:nvSpPr>
          <p:cNvPr id="40" name="矩形 39"/>
          <p:cNvSpPr/>
          <p:nvPr/>
        </p:nvSpPr>
        <p:spPr>
          <a:xfrm>
            <a:off x="4308717" y="37506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采购入库</a:t>
            </a:r>
            <a:endParaRPr lang="zh-CN" altLang="en-US" sz="1000" dirty="0" smtClean="0">
              <a:latin typeface="微软雅黑" panose="020B0503020204020204" pitchFamily="34" charset="-122"/>
              <a:ea typeface="微软雅黑" panose="020B0503020204020204" pitchFamily="34" charset="-122"/>
            </a:endParaRPr>
          </a:p>
        </p:txBody>
      </p:sp>
      <p:sp>
        <p:nvSpPr>
          <p:cNvPr id="41" name="矩形 40"/>
          <p:cNvSpPr/>
          <p:nvPr/>
        </p:nvSpPr>
        <p:spPr>
          <a:xfrm>
            <a:off x="4308717" y="44196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采购结算</a:t>
            </a:r>
            <a:endParaRPr lang="zh-CN" altLang="en-US" sz="1000" dirty="0" smtClean="0">
              <a:latin typeface="微软雅黑" panose="020B0503020204020204" pitchFamily="34" charset="-122"/>
              <a:ea typeface="微软雅黑" panose="020B0503020204020204" pitchFamily="34" charset="-122"/>
            </a:endParaRPr>
          </a:p>
        </p:txBody>
      </p:sp>
      <p:sp>
        <p:nvSpPr>
          <p:cNvPr id="42" name="矩形 41"/>
          <p:cNvSpPr/>
          <p:nvPr/>
        </p:nvSpPr>
        <p:spPr>
          <a:xfrm>
            <a:off x="5370186" y="24552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应收管理</a:t>
            </a:r>
            <a:endParaRPr lang="zh-CN" altLang="en-US" sz="1000" dirty="0">
              <a:latin typeface="微软雅黑" panose="020B0503020204020204" pitchFamily="34" charset="-122"/>
              <a:ea typeface="微软雅黑" panose="020B0503020204020204" pitchFamily="34" charset="-122"/>
            </a:endParaRPr>
          </a:p>
        </p:txBody>
      </p:sp>
      <p:sp>
        <p:nvSpPr>
          <p:cNvPr id="43" name="矩形 42"/>
          <p:cNvSpPr/>
          <p:nvPr/>
        </p:nvSpPr>
        <p:spPr>
          <a:xfrm>
            <a:off x="5370186" y="2916672"/>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应付管理</a:t>
            </a:r>
            <a:endParaRPr lang="zh-CN" altLang="en-US" sz="1000" dirty="0">
              <a:latin typeface="微软雅黑" panose="020B0503020204020204" pitchFamily="34" charset="-122"/>
              <a:ea typeface="微软雅黑" panose="020B0503020204020204" pitchFamily="34" charset="-122"/>
            </a:endParaRPr>
          </a:p>
        </p:txBody>
      </p:sp>
      <p:sp>
        <p:nvSpPr>
          <p:cNvPr id="44" name="矩形 43"/>
          <p:cNvSpPr/>
          <p:nvPr/>
        </p:nvSpPr>
        <p:spPr>
          <a:xfrm>
            <a:off x="5370186" y="3378144"/>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总账</a:t>
            </a:r>
            <a:endParaRPr lang="zh-CN" altLang="en-US" sz="1000" dirty="0">
              <a:latin typeface="微软雅黑" panose="020B0503020204020204" pitchFamily="34" charset="-122"/>
              <a:ea typeface="微软雅黑" panose="020B0503020204020204" pitchFamily="34" charset="-122"/>
            </a:endParaRPr>
          </a:p>
        </p:txBody>
      </p:sp>
      <p:sp>
        <p:nvSpPr>
          <p:cNvPr id="45" name="矩形 44"/>
          <p:cNvSpPr/>
          <p:nvPr/>
        </p:nvSpPr>
        <p:spPr>
          <a:xfrm>
            <a:off x="5370186" y="4301088"/>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财务分析</a:t>
            </a:r>
            <a:endParaRPr lang="zh-CN" altLang="en-US" sz="1000" dirty="0">
              <a:latin typeface="微软雅黑" panose="020B0503020204020204" pitchFamily="34" charset="-122"/>
              <a:ea typeface="微软雅黑" panose="020B0503020204020204" pitchFamily="34" charset="-122"/>
            </a:endParaRPr>
          </a:p>
        </p:txBody>
      </p:sp>
      <p:sp>
        <p:nvSpPr>
          <p:cNvPr id="46" name="矩形 45"/>
          <p:cNvSpPr/>
          <p:nvPr/>
        </p:nvSpPr>
        <p:spPr>
          <a:xfrm>
            <a:off x="5370186" y="476256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1000" dirty="0" smtClean="0">
                <a:latin typeface="微软雅黑" panose="020B0503020204020204" pitchFamily="34" charset="-122"/>
                <a:ea typeface="微软雅黑" panose="020B0503020204020204" pitchFamily="34" charset="-122"/>
              </a:rPr>
              <a:t>UFO</a:t>
            </a:r>
            <a:r>
              <a:rPr lang="zh-CN" altLang="en-US" sz="1000" dirty="0" smtClean="0">
                <a:latin typeface="微软雅黑" panose="020B0503020204020204" pitchFamily="34" charset="-122"/>
                <a:ea typeface="微软雅黑" panose="020B0503020204020204" pitchFamily="34" charset="-122"/>
              </a:rPr>
              <a:t>报表</a:t>
            </a:r>
            <a:endParaRPr lang="zh-CN" altLang="en-US" sz="1000" dirty="0">
              <a:latin typeface="微软雅黑" panose="020B0503020204020204" pitchFamily="34" charset="-122"/>
              <a:ea typeface="微软雅黑" panose="020B0503020204020204" pitchFamily="34" charset="-122"/>
            </a:endParaRPr>
          </a:p>
        </p:txBody>
      </p:sp>
      <p:sp>
        <p:nvSpPr>
          <p:cNvPr id="47" name="矩形 46"/>
          <p:cNvSpPr/>
          <p:nvPr/>
        </p:nvSpPr>
        <p:spPr>
          <a:xfrm>
            <a:off x="5370186" y="3839616"/>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固定资产</a:t>
            </a:r>
            <a:endParaRPr lang="zh-CN" altLang="en-US" sz="1000" dirty="0">
              <a:latin typeface="微软雅黑" panose="020B0503020204020204" pitchFamily="34" charset="-122"/>
              <a:ea typeface="微软雅黑" panose="020B0503020204020204" pitchFamily="34" charset="-122"/>
            </a:endParaRPr>
          </a:p>
        </p:txBody>
      </p:sp>
      <p:sp>
        <p:nvSpPr>
          <p:cNvPr id="48" name="右箭头 47"/>
          <p:cNvSpPr/>
          <p:nvPr/>
        </p:nvSpPr>
        <p:spPr>
          <a:xfrm>
            <a:off x="7094638" y="2971800"/>
            <a:ext cx="324821" cy="2520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000"/>
          </a:p>
        </p:txBody>
      </p:sp>
      <p:sp>
        <p:nvSpPr>
          <p:cNvPr id="49" name="标题 1"/>
          <p:cNvSpPr txBox="1"/>
          <p:nvPr/>
        </p:nvSpPr>
        <p:spPr bwMode="auto">
          <a:xfrm>
            <a:off x="7051135" y="3276600"/>
            <a:ext cx="294659" cy="990600"/>
          </a:xfrm>
          <a:prstGeom prst="rect">
            <a:avLst/>
          </a:prstGeom>
          <a:noFill/>
          <a:ln w="9525">
            <a:noFill/>
            <a:miter lim="800000"/>
          </a:ln>
        </p:spPr>
        <p:txBody>
          <a:bodyPr vert="horz" wrap="square" lIns="91440" tIns="45720" rIns="91440" bIns="45720" numCol="1" anchor="ctr" anchorCtr="0" compatLnSpc="1"/>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000" dirty="0" smtClean="0">
                <a:latin typeface="微软雅黑" panose="020B0503020204020204" pitchFamily="34" charset="-122"/>
                <a:ea typeface="微软雅黑" panose="020B0503020204020204" pitchFamily="34" charset="-122"/>
                <a:cs typeface="+mj-cs"/>
              </a:rPr>
              <a:t>扩</a:t>
            </a:r>
            <a:endParaRPr kumimoji="1" lang="en-US" altLang="zh-CN" sz="1000" dirty="0" smtClean="0">
              <a:latin typeface="微软雅黑" panose="020B0503020204020204" pitchFamily="34" charset="-122"/>
              <a:ea typeface="微软雅黑" panose="020B0503020204020204" pitchFamily="34" charset="-122"/>
              <a:cs typeface="+mj-cs"/>
            </a:endParaRPr>
          </a:p>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000" dirty="0" smtClean="0">
                <a:latin typeface="微软雅黑" panose="020B0503020204020204" pitchFamily="34" charset="-122"/>
                <a:ea typeface="微软雅黑" panose="020B0503020204020204" pitchFamily="34" charset="-122"/>
                <a:cs typeface="+mj-cs"/>
              </a:rPr>
              <a:t>展</a:t>
            </a:r>
            <a:endParaRPr kumimoji="1" lang="en-US" altLang="zh-CN" sz="1000" dirty="0" smtClean="0">
              <a:latin typeface="微软雅黑" panose="020B0503020204020204" pitchFamily="34" charset="-122"/>
              <a:ea typeface="微软雅黑" panose="020B0503020204020204" pitchFamily="34" charset="-122"/>
              <a:cs typeface="+mj-cs"/>
            </a:endParaRPr>
          </a:p>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000" dirty="0" smtClean="0">
                <a:latin typeface="微软雅黑" panose="020B0503020204020204" pitchFamily="34" charset="-122"/>
                <a:ea typeface="微软雅黑" panose="020B0503020204020204" pitchFamily="34" charset="-122"/>
                <a:cs typeface="+mj-cs"/>
              </a:rPr>
              <a:t>应</a:t>
            </a:r>
            <a:endParaRPr kumimoji="1" lang="en-US" altLang="zh-CN" sz="1000" dirty="0" smtClean="0">
              <a:latin typeface="微软雅黑" panose="020B0503020204020204" pitchFamily="34" charset="-122"/>
              <a:ea typeface="微软雅黑" panose="020B0503020204020204" pitchFamily="34" charset="-122"/>
              <a:cs typeface="+mj-cs"/>
            </a:endParaRPr>
          </a:p>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000" dirty="0" smtClean="0">
                <a:latin typeface="微软雅黑" panose="020B0503020204020204" pitchFamily="34" charset="-122"/>
                <a:ea typeface="微软雅黑" panose="020B0503020204020204" pitchFamily="34" charset="-122"/>
                <a:cs typeface="+mj-cs"/>
              </a:rPr>
              <a:t>用</a:t>
            </a:r>
            <a:endParaRPr kumimoji="1" lang="zh-CN" altLang="en-US" sz="10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729305" y="2895600"/>
            <a:ext cx="1031307" cy="2362200"/>
          </a:xfrm>
          <a:prstGeom prst="rect">
            <a:avLst/>
          </a:prstGeom>
          <a:noFill/>
          <a:ln w="19050">
            <a:solidFill>
              <a:schemeClr val="tx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000"/>
          </a:p>
        </p:txBody>
      </p:sp>
      <p:sp>
        <p:nvSpPr>
          <p:cNvPr id="51" name="矩形 50"/>
          <p:cNvSpPr/>
          <p:nvPr/>
        </p:nvSpPr>
        <p:spPr>
          <a:xfrm>
            <a:off x="1907941" y="2895600"/>
            <a:ext cx="1031307" cy="2057400"/>
          </a:xfrm>
          <a:prstGeom prst="rect">
            <a:avLst/>
          </a:prstGeom>
          <a:noFill/>
          <a:ln w="19050">
            <a:solidFill>
              <a:schemeClr val="tx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000"/>
          </a:p>
        </p:txBody>
      </p:sp>
      <p:sp>
        <p:nvSpPr>
          <p:cNvPr id="52" name="矩形 51"/>
          <p:cNvSpPr/>
          <p:nvPr/>
        </p:nvSpPr>
        <p:spPr>
          <a:xfrm>
            <a:off x="4161387" y="2895600"/>
            <a:ext cx="1031307" cy="2057400"/>
          </a:xfrm>
          <a:prstGeom prst="rect">
            <a:avLst/>
          </a:prstGeom>
          <a:noFill/>
          <a:ln w="19050">
            <a:solidFill>
              <a:schemeClr val="tx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000"/>
          </a:p>
        </p:txBody>
      </p:sp>
      <p:sp>
        <p:nvSpPr>
          <p:cNvPr id="53" name="矩形 52"/>
          <p:cNvSpPr/>
          <p:nvPr/>
        </p:nvSpPr>
        <p:spPr>
          <a:xfrm>
            <a:off x="5370186" y="5224029"/>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成本管理</a:t>
            </a:r>
            <a:endParaRPr lang="zh-CN" altLang="en-US" sz="1000" dirty="0">
              <a:latin typeface="微软雅黑" panose="020B0503020204020204" pitchFamily="34" charset="-122"/>
              <a:ea typeface="微软雅黑" panose="020B0503020204020204" pitchFamily="34" charset="-122"/>
            </a:endParaRPr>
          </a:p>
        </p:txBody>
      </p:sp>
      <p:sp>
        <p:nvSpPr>
          <p:cNvPr id="54" name="矩形 53"/>
          <p:cNvSpPr/>
          <p:nvPr/>
        </p:nvSpPr>
        <p:spPr>
          <a:xfrm>
            <a:off x="2969410" y="1981200"/>
            <a:ext cx="1148475" cy="411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000" dirty="0" smtClean="0">
              <a:latin typeface="微软雅黑" panose="020B0503020204020204" pitchFamily="34" charset="-122"/>
              <a:ea typeface="微软雅黑" panose="020B0503020204020204" pitchFamily="34" charset="-122"/>
            </a:endParaRPr>
          </a:p>
        </p:txBody>
      </p:sp>
      <p:sp>
        <p:nvSpPr>
          <p:cNvPr id="55" name="矩形 54"/>
          <p:cNvSpPr/>
          <p:nvPr/>
        </p:nvSpPr>
        <p:spPr>
          <a:xfrm>
            <a:off x="3160243" y="30394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物料清单</a:t>
            </a:r>
            <a:endParaRPr lang="zh-CN" altLang="en-US" sz="1000" dirty="0" smtClean="0">
              <a:latin typeface="微软雅黑" panose="020B0503020204020204" pitchFamily="34" charset="-122"/>
              <a:ea typeface="微软雅黑" panose="020B0503020204020204" pitchFamily="34" charset="-122"/>
            </a:endParaRPr>
          </a:p>
        </p:txBody>
      </p:sp>
      <p:sp>
        <p:nvSpPr>
          <p:cNvPr id="56" name="矩形 55"/>
          <p:cNvSpPr/>
          <p:nvPr/>
        </p:nvSpPr>
        <p:spPr>
          <a:xfrm>
            <a:off x="3160243" y="37506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需求规划</a:t>
            </a:r>
            <a:endParaRPr lang="zh-CN" altLang="en-US" sz="1000" dirty="0" smtClean="0">
              <a:latin typeface="微软雅黑" panose="020B0503020204020204" pitchFamily="34" charset="-122"/>
              <a:ea typeface="微软雅黑" panose="020B0503020204020204" pitchFamily="34" charset="-122"/>
            </a:endParaRPr>
          </a:p>
        </p:txBody>
      </p:sp>
      <p:sp>
        <p:nvSpPr>
          <p:cNvPr id="57" name="矩形 56"/>
          <p:cNvSpPr/>
          <p:nvPr/>
        </p:nvSpPr>
        <p:spPr>
          <a:xfrm>
            <a:off x="3160243" y="44196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生产订单</a:t>
            </a:r>
            <a:endParaRPr lang="zh-CN" altLang="en-US" sz="1000" dirty="0" smtClean="0">
              <a:latin typeface="微软雅黑" panose="020B0503020204020204" pitchFamily="34" charset="-122"/>
              <a:ea typeface="微软雅黑" panose="020B0503020204020204" pitchFamily="34" charset="-122"/>
            </a:endParaRPr>
          </a:p>
        </p:txBody>
      </p:sp>
      <p:sp>
        <p:nvSpPr>
          <p:cNvPr id="58" name="矩形 57"/>
          <p:cNvSpPr/>
          <p:nvPr/>
        </p:nvSpPr>
        <p:spPr>
          <a:xfrm>
            <a:off x="6284325" y="1981200"/>
            <a:ext cx="1148475" cy="411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000" dirty="0" smtClean="0">
              <a:solidFill>
                <a:schemeClr val="dk1"/>
              </a:solidFill>
              <a:latin typeface="微软雅黑" panose="020B0503020204020204" pitchFamily="34" charset="-122"/>
              <a:ea typeface="微软雅黑" panose="020B0503020204020204" pitchFamily="34" charset="-122"/>
            </a:endParaRPr>
          </a:p>
        </p:txBody>
      </p:sp>
      <p:sp>
        <p:nvSpPr>
          <p:cNvPr id="59" name="矩形 58"/>
          <p:cNvSpPr/>
          <p:nvPr/>
        </p:nvSpPr>
        <p:spPr>
          <a:xfrm>
            <a:off x="5132411" y="1600200"/>
            <a:ext cx="1170916" cy="381000"/>
          </a:xfrm>
          <a:prstGeom prst="rect">
            <a:avLst/>
          </a:prstGeom>
          <a:solidFill>
            <a:schemeClr val="accent6"/>
          </a:solidFill>
          <a:ln w="1270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财务部</a:t>
            </a:r>
            <a:endParaRPr lang="zh-CN" altLang="en-US" sz="1200" dirty="0">
              <a:latin typeface="微软雅黑" panose="020B0503020204020204" pitchFamily="34" charset="-122"/>
              <a:ea typeface="微软雅黑" panose="020B0503020204020204" pitchFamily="34" charset="-122"/>
            </a:endParaRPr>
          </a:p>
        </p:txBody>
      </p:sp>
      <p:sp>
        <p:nvSpPr>
          <p:cNvPr id="60" name="矩形 59"/>
          <p:cNvSpPr/>
          <p:nvPr/>
        </p:nvSpPr>
        <p:spPr>
          <a:xfrm>
            <a:off x="4082031" y="1600200"/>
            <a:ext cx="1170916" cy="381000"/>
          </a:xfrm>
          <a:prstGeom prst="rect">
            <a:avLst/>
          </a:prstGeom>
          <a:solidFill>
            <a:schemeClr val="accent6"/>
          </a:solidFill>
          <a:ln w="1270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采购部</a:t>
            </a:r>
            <a:endParaRPr lang="zh-CN" altLang="en-US" sz="1200" dirty="0" smtClean="0">
              <a:latin typeface="微软雅黑" panose="020B0503020204020204" pitchFamily="34" charset="-122"/>
              <a:ea typeface="微软雅黑" panose="020B0503020204020204" pitchFamily="34" charset="-122"/>
            </a:endParaRPr>
          </a:p>
        </p:txBody>
      </p:sp>
      <p:sp>
        <p:nvSpPr>
          <p:cNvPr id="61" name="矩形 60"/>
          <p:cNvSpPr/>
          <p:nvPr/>
        </p:nvSpPr>
        <p:spPr>
          <a:xfrm>
            <a:off x="1852124" y="1600200"/>
            <a:ext cx="1170916" cy="381000"/>
          </a:xfrm>
          <a:prstGeom prst="rect">
            <a:avLst/>
          </a:prstGeom>
          <a:solidFill>
            <a:schemeClr val="accent6"/>
          </a:solidFill>
          <a:ln w="1270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仓储部</a:t>
            </a:r>
            <a:endParaRPr lang="zh-CN" altLang="en-US" sz="1200" dirty="0" smtClean="0">
              <a:latin typeface="微软雅黑" panose="020B0503020204020204" pitchFamily="34" charset="-122"/>
              <a:ea typeface="微软雅黑" panose="020B0503020204020204" pitchFamily="34" charset="-122"/>
            </a:endParaRPr>
          </a:p>
        </p:txBody>
      </p:sp>
      <p:sp>
        <p:nvSpPr>
          <p:cNvPr id="62" name="矩形 61"/>
          <p:cNvSpPr/>
          <p:nvPr/>
        </p:nvSpPr>
        <p:spPr>
          <a:xfrm>
            <a:off x="685800" y="1600200"/>
            <a:ext cx="1170916" cy="381000"/>
          </a:xfrm>
          <a:prstGeom prst="rect">
            <a:avLst/>
          </a:prstGeom>
          <a:solidFill>
            <a:schemeClr val="accent6"/>
          </a:solidFill>
          <a:ln w="1270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销售部</a:t>
            </a:r>
            <a:endParaRPr lang="zh-CN" altLang="en-US" sz="1200" dirty="0" smtClean="0">
              <a:latin typeface="微软雅黑" panose="020B0503020204020204" pitchFamily="34" charset="-122"/>
              <a:ea typeface="微软雅黑" panose="020B0503020204020204" pitchFamily="34" charset="-122"/>
            </a:endParaRPr>
          </a:p>
        </p:txBody>
      </p:sp>
      <p:sp>
        <p:nvSpPr>
          <p:cNvPr id="63" name="矩形 62"/>
          <p:cNvSpPr/>
          <p:nvPr/>
        </p:nvSpPr>
        <p:spPr>
          <a:xfrm>
            <a:off x="2945553" y="1600200"/>
            <a:ext cx="1170916" cy="381000"/>
          </a:xfrm>
          <a:prstGeom prst="rect">
            <a:avLst/>
          </a:prstGeom>
          <a:solidFill>
            <a:schemeClr val="accent6"/>
          </a:solidFill>
          <a:ln w="1270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生产部</a:t>
            </a:r>
            <a:endParaRPr lang="zh-CN" altLang="en-US" sz="1200" dirty="0" smtClean="0">
              <a:latin typeface="微软雅黑" panose="020B0503020204020204" pitchFamily="34" charset="-122"/>
              <a:ea typeface="微软雅黑" panose="020B0503020204020204" pitchFamily="34" charset="-122"/>
            </a:endParaRPr>
          </a:p>
        </p:txBody>
      </p:sp>
      <p:sp>
        <p:nvSpPr>
          <p:cNvPr id="64" name="矩形 63"/>
          <p:cNvSpPr/>
          <p:nvPr/>
        </p:nvSpPr>
        <p:spPr>
          <a:xfrm>
            <a:off x="6284323" y="1600200"/>
            <a:ext cx="1170000" cy="381000"/>
          </a:xfrm>
          <a:prstGeom prst="rect">
            <a:avLst/>
          </a:prstGeom>
          <a:solidFill>
            <a:schemeClr val="accent6"/>
          </a:solidFill>
          <a:ln w="1270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人力资源部</a:t>
            </a:r>
            <a:endParaRPr lang="zh-CN" altLang="en-US" sz="1200" dirty="0">
              <a:latin typeface="微软雅黑" panose="020B0503020204020204" pitchFamily="34" charset="-122"/>
              <a:ea typeface="微软雅黑" panose="020B0503020204020204" pitchFamily="34" charset="-122"/>
            </a:endParaRPr>
          </a:p>
        </p:txBody>
      </p:sp>
      <p:sp>
        <p:nvSpPr>
          <p:cNvPr id="65" name="矩形 64"/>
          <p:cNvSpPr/>
          <p:nvPr/>
        </p:nvSpPr>
        <p:spPr>
          <a:xfrm>
            <a:off x="6467617" y="2975784"/>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薪资管理</a:t>
            </a:r>
            <a:endParaRPr lang="zh-CN" altLang="en-US" sz="1000" dirty="0">
              <a:latin typeface="微软雅黑" panose="020B0503020204020204" pitchFamily="34" charset="-122"/>
              <a:ea typeface="微软雅黑" panose="020B0503020204020204" pitchFamily="34" charset="-122"/>
            </a:endParaRPr>
          </a:p>
        </p:txBody>
      </p:sp>
      <p:sp>
        <p:nvSpPr>
          <p:cNvPr id="66" name="矩形 65"/>
          <p:cNvSpPr/>
          <p:nvPr/>
        </p:nvSpPr>
        <p:spPr>
          <a:xfrm>
            <a:off x="6467617" y="3437256"/>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人事管理</a:t>
            </a:r>
            <a:endParaRPr lang="zh-CN" altLang="en-US" sz="1000" dirty="0">
              <a:latin typeface="微软雅黑" panose="020B0503020204020204" pitchFamily="34" charset="-122"/>
              <a:ea typeface="微软雅黑" panose="020B0503020204020204" pitchFamily="34" charset="-122"/>
            </a:endParaRPr>
          </a:p>
        </p:txBody>
      </p:sp>
      <p:sp>
        <p:nvSpPr>
          <p:cNvPr id="67" name="矩形 66"/>
          <p:cNvSpPr/>
          <p:nvPr/>
        </p:nvSpPr>
        <p:spPr>
          <a:xfrm>
            <a:off x="6467617" y="3898728"/>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考勤管理</a:t>
            </a:r>
            <a:endParaRPr lang="zh-CN" altLang="en-US" sz="1000" dirty="0">
              <a:latin typeface="微软雅黑" panose="020B0503020204020204" pitchFamily="34" charset="-122"/>
              <a:ea typeface="微软雅黑" panose="020B0503020204020204" pitchFamily="34" charset="-122"/>
            </a:endParaRPr>
          </a:p>
        </p:txBody>
      </p:sp>
      <p:sp>
        <p:nvSpPr>
          <p:cNvPr id="68" name="矩形 67"/>
          <p:cNvSpPr/>
          <p:nvPr/>
        </p:nvSpPr>
        <p:spPr>
          <a:xfrm>
            <a:off x="6467617" y="4360200"/>
            <a:ext cx="730847" cy="28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福利管理</a:t>
            </a:r>
            <a:endParaRPr lang="zh-CN" altLang="en-US" sz="1000" dirty="0">
              <a:latin typeface="微软雅黑" panose="020B0503020204020204" pitchFamily="34" charset="-122"/>
              <a:ea typeface="微软雅黑" panose="020B0503020204020204" pitchFamily="34" charset="-122"/>
            </a:endParaRPr>
          </a:p>
        </p:txBody>
      </p:sp>
      <p:sp>
        <p:nvSpPr>
          <p:cNvPr id="69" name="右箭头 68"/>
          <p:cNvSpPr/>
          <p:nvPr/>
        </p:nvSpPr>
        <p:spPr>
          <a:xfrm>
            <a:off x="7543800" y="2895600"/>
            <a:ext cx="228600" cy="2520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0" name="标题 1"/>
          <p:cNvSpPr txBox="1"/>
          <p:nvPr/>
        </p:nvSpPr>
        <p:spPr bwMode="auto">
          <a:xfrm>
            <a:off x="7467600" y="3200400"/>
            <a:ext cx="304800" cy="990600"/>
          </a:xfrm>
          <a:prstGeom prst="rect">
            <a:avLst/>
          </a:prstGeom>
          <a:noFill/>
          <a:ln w="9525">
            <a:noFill/>
            <a:miter lim="800000"/>
          </a:ln>
        </p:spPr>
        <p:txBody>
          <a:bodyPr vert="horz" wrap="square" lIns="91440" tIns="45720" rIns="91440" bIns="45720" numCol="1" anchor="ctr" anchorCtr="0" compatLnSpc="1"/>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400" dirty="0" smtClean="0">
                <a:latin typeface="微软雅黑" panose="020B0503020204020204" pitchFamily="34" charset="-122"/>
                <a:ea typeface="微软雅黑" panose="020B0503020204020204" pitchFamily="34" charset="-122"/>
                <a:cs typeface="+mj-cs"/>
              </a:rPr>
              <a:t>扩</a:t>
            </a:r>
            <a:endParaRPr kumimoji="1" lang="en-US" altLang="zh-CN" sz="1400" dirty="0" smtClean="0">
              <a:latin typeface="微软雅黑" panose="020B0503020204020204" pitchFamily="34" charset="-122"/>
              <a:ea typeface="微软雅黑" panose="020B0503020204020204" pitchFamily="34" charset="-122"/>
              <a:cs typeface="+mj-cs"/>
            </a:endParaRPr>
          </a:p>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400" dirty="0" smtClean="0">
                <a:latin typeface="微软雅黑" panose="020B0503020204020204" pitchFamily="34" charset="-122"/>
                <a:ea typeface="微软雅黑" panose="020B0503020204020204" pitchFamily="34" charset="-122"/>
                <a:cs typeface="+mj-cs"/>
              </a:rPr>
              <a:t>展</a:t>
            </a:r>
            <a:endParaRPr kumimoji="1" lang="en-US" altLang="zh-CN" sz="1400" dirty="0" smtClean="0">
              <a:latin typeface="微软雅黑" panose="020B0503020204020204" pitchFamily="34" charset="-122"/>
              <a:ea typeface="微软雅黑" panose="020B0503020204020204" pitchFamily="34" charset="-122"/>
              <a:cs typeface="+mj-cs"/>
            </a:endParaRPr>
          </a:p>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400" dirty="0" smtClean="0">
                <a:latin typeface="微软雅黑" panose="020B0503020204020204" pitchFamily="34" charset="-122"/>
                <a:ea typeface="微软雅黑" panose="020B0503020204020204" pitchFamily="34" charset="-122"/>
                <a:cs typeface="+mj-cs"/>
              </a:rPr>
              <a:t>应</a:t>
            </a:r>
            <a:endParaRPr kumimoji="1" lang="en-US" altLang="zh-CN" sz="1400" dirty="0" smtClean="0">
              <a:latin typeface="微软雅黑" panose="020B0503020204020204" pitchFamily="34" charset="-122"/>
              <a:ea typeface="微软雅黑" panose="020B0503020204020204" pitchFamily="34" charset="-122"/>
              <a:cs typeface="+mj-cs"/>
            </a:endParaRPr>
          </a:p>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400" dirty="0" smtClean="0">
                <a:latin typeface="微软雅黑" panose="020B0503020204020204" pitchFamily="34" charset="-122"/>
                <a:ea typeface="微软雅黑" panose="020B0503020204020204" pitchFamily="34" charset="-122"/>
                <a:cs typeface="+mj-cs"/>
              </a:rPr>
              <a:t>用</a:t>
            </a:r>
            <a:endParaRPr kumimoji="1" lang="zh-CN" altLang="en-US" sz="14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cxnSp>
        <p:nvCxnSpPr>
          <p:cNvPr id="71" name="直接箭头连接符 70"/>
          <p:cNvCxnSpPr/>
          <p:nvPr/>
        </p:nvCxnSpPr>
        <p:spPr>
          <a:xfrm>
            <a:off x="1295400" y="25146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72" name="直接箭头连接符 71"/>
          <p:cNvCxnSpPr/>
          <p:nvPr/>
        </p:nvCxnSpPr>
        <p:spPr>
          <a:xfrm>
            <a:off x="2362200" y="25146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73" name="直接箭头连接符 72"/>
          <p:cNvCxnSpPr>
            <a:endCxn id="34" idx="0"/>
          </p:cNvCxnSpPr>
          <p:nvPr/>
        </p:nvCxnSpPr>
        <p:spPr>
          <a:xfrm>
            <a:off x="2438400" y="4724400"/>
            <a:ext cx="0" cy="4572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74" name="直接箭头连接符 73"/>
          <p:cNvCxnSpPr>
            <a:endCxn id="38" idx="3"/>
          </p:cNvCxnSpPr>
          <p:nvPr/>
        </p:nvCxnSpPr>
        <p:spPr>
          <a:xfrm flipH="1">
            <a:off x="2767168" y="2362200"/>
            <a:ext cx="1500032" cy="84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75" name="直接箭头连接符 74"/>
          <p:cNvCxnSpPr/>
          <p:nvPr/>
        </p:nvCxnSpPr>
        <p:spPr>
          <a:xfrm>
            <a:off x="1295400" y="34290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76" name="直接箭头连接符 75"/>
          <p:cNvCxnSpPr/>
          <p:nvPr/>
        </p:nvCxnSpPr>
        <p:spPr>
          <a:xfrm>
            <a:off x="1295400" y="41910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77" name="直接箭头连接符 76"/>
          <p:cNvCxnSpPr/>
          <p:nvPr/>
        </p:nvCxnSpPr>
        <p:spPr>
          <a:xfrm>
            <a:off x="3505200" y="33528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78" name="直接箭头连接符 77"/>
          <p:cNvCxnSpPr/>
          <p:nvPr/>
        </p:nvCxnSpPr>
        <p:spPr>
          <a:xfrm>
            <a:off x="3505200" y="41148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79" name="直接箭头连接符 78"/>
          <p:cNvCxnSpPr/>
          <p:nvPr/>
        </p:nvCxnSpPr>
        <p:spPr>
          <a:xfrm>
            <a:off x="4648200" y="25146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0" name="直接箭头连接符 79"/>
          <p:cNvCxnSpPr/>
          <p:nvPr/>
        </p:nvCxnSpPr>
        <p:spPr>
          <a:xfrm>
            <a:off x="4648200" y="34290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1" name="直接箭头连接符 80"/>
          <p:cNvCxnSpPr/>
          <p:nvPr/>
        </p:nvCxnSpPr>
        <p:spPr>
          <a:xfrm>
            <a:off x="4648200" y="40386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2" name="肘形连接符 81"/>
          <p:cNvCxnSpPr>
            <a:stCxn id="30" idx="3"/>
            <a:endCxn id="42" idx="1"/>
          </p:cNvCxnSpPr>
          <p:nvPr/>
        </p:nvCxnSpPr>
        <p:spPr>
          <a:xfrm flipV="1">
            <a:off x="1637642" y="2599200"/>
            <a:ext cx="3732543" cy="2209800"/>
          </a:xfrm>
          <a:prstGeom prst="bentConnector3">
            <a:avLst>
              <a:gd name="adj1" fmla="val 5026"/>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3" name="肘形连接符 82"/>
          <p:cNvCxnSpPr>
            <a:stCxn id="38" idx="3"/>
            <a:endCxn id="56" idx="1"/>
          </p:cNvCxnSpPr>
          <p:nvPr/>
        </p:nvCxnSpPr>
        <p:spPr>
          <a:xfrm>
            <a:off x="2767170" y="2370600"/>
            <a:ext cx="393073" cy="1524000"/>
          </a:xfrm>
          <a:prstGeom prst="bentConnector3">
            <a:avLst>
              <a:gd name="adj1" fmla="val 50000"/>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4" name="肘形连接符 83"/>
          <p:cNvCxnSpPr>
            <a:stCxn id="34" idx="3"/>
            <a:endCxn id="44" idx="1"/>
          </p:cNvCxnSpPr>
          <p:nvPr/>
        </p:nvCxnSpPr>
        <p:spPr>
          <a:xfrm flipV="1">
            <a:off x="2819400" y="3522144"/>
            <a:ext cx="2550784" cy="1803456"/>
          </a:xfrm>
          <a:prstGeom prst="bentConnector3">
            <a:avLst>
              <a:gd name="adj1" fmla="val 94943"/>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5" name="直接箭头连接符 84"/>
          <p:cNvCxnSpPr/>
          <p:nvPr/>
        </p:nvCxnSpPr>
        <p:spPr>
          <a:xfrm flipV="1">
            <a:off x="5715000" y="3657600"/>
            <a:ext cx="0" cy="1607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6" name="肘形连接符 85"/>
          <p:cNvCxnSpPr>
            <a:stCxn id="44" idx="3"/>
            <a:endCxn id="46" idx="3"/>
          </p:cNvCxnSpPr>
          <p:nvPr/>
        </p:nvCxnSpPr>
        <p:spPr>
          <a:xfrm>
            <a:off x="6101031" y="3522144"/>
            <a:ext cx="12700" cy="1384416"/>
          </a:xfrm>
          <a:prstGeom prst="bentConnector3">
            <a:avLst>
              <a:gd name="adj1" fmla="val 1370150"/>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7" name="直接箭头连接符 86"/>
          <p:cNvCxnSpPr/>
          <p:nvPr/>
        </p:nvCxnSpPr>
        <p:spPr>
          <a:xfrm flipH="1">
            <a:off x="6096000" y="4419600"/>
            <a:ext cx="152400" cy="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8" name="直接箭头连接符 87"/>
          <p:cNvCxnSpPr>
            <a:stCxn id="66" idx="2"/>
            <a:endCxn id="67" idx="0"/>
          </p:cNvCxnSpPr>
          <p:nvPr/>
        </p:nvCxnSpPr>
        <p:spPr>
          <a:xfrm>
            <a:off x="6833039" y="3725256"/>
            <a:ext cx="0" cy="173472"/>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9" name="直接箭头连接符 88"/>
          <p:cNvCxnSpPr/>
          <p:nvPr/>
        </p:nvCxnSpPr>
        <p:spPr>
          <a:xfrm flipV="1">
            <a:off x="6858000" y="3276600"/>
            <a:ext cx="0" cy="160715"/>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90" name="肘形连接符 89"/>
          <p:cNvCxnSpPr>
            <a:stCxn id="68" idx="3"/>
            <a:endCxn id="65" idx="3"/>
          </p:cNvCxnSpPr>
          <p:nvPr/>
        </p:nvCxnSpPr>
        <p:spPr>
          <a:xfrm flipV="1">
            <a:off x="7198462" y="3119784"/>
            <a:ext cx="12700" cy="1384416"/>
          </a:xfrm>
          <a:prstGeom prst="bentConnector3">
            <a:avLst>
              <a:gd name="adj1" fmla="val 1800000"/>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91" name="肘形连接符 90"/>
          <p:cNvCxnSpPr>
            <a:stCxn id="65" idx="1"/>
          </p:cNvCxnSpPr>
          <p:nvPr/>
        </p:nvCxnSpPr>
        <p:spPr>
          <a:xfrm rot="10800000" flipV="1">
            <a:off x="6096003" y="3119784"/>
            <a:ext cx="371615" cy="309216"/>
          </a:xfrm>
          <a:prstGeom prst="bentConnector3">
            <a:avLst>
              <a:gd name="adj1" fmla="val 50000"/>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92" name="肘形连接符 91"/>
          <p:cNvCxnSpPr>
            <a:stCxn id="41" idx="3"/>
            <a:endCxn id="43" idx="1"/>
          </p:cNvCxnSpPr>
          <p:nvPr/>
        </p:nvCxnSpPr>
        <p:spPr>
          <a:xfrm flipV="1">
            <a:off x="5039562" y="3060672"/>
            <a:ext cx="330622" cy="1502928"/>
          </a:xfrm>
          <a:prstGeom prst="bentConnector3">
            <a:avLst>
              <a:gd name="adj1" fmla="val 25233"/>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93" name="形状 213"/>
          <p:cNvCxnSpPr>
            <a:stCxn id="34" idx="2"/>
            <a:endCxn id="53" idx="2"/>
          </p:cNvCxnSpPr>
          <p:nvPr/>
        </p:nvCxnSpPr>
        <p:spPr>
          <a:xfrm rot="16200000" flipH="1">
            <a:off x="4065790" y="3842211"/>
            <a:ext cx="42431" cy="3297208"/>
          </a:xfrm>
          <a:prstGeom prst="bentConnector3">
            <a:avLst>
              <a:gd name="adj1" fmla="val 638770"/>
            </a:avLst>
          </a:prstGeom>
          <a:ln>
            <a:solidFill>
              <a:schemeClr val="tx1">
                <a:lumMod val="85000"/>
                <a:lumOff val="1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肘形连接符 93"/>
          <p:cNvCxnSpPr>
            <a:stCxn id="44" idx="1"/>
            <a:endCxn id="53" idx="1"/>
          </p:cNvCxnSpPr>
          <p:nvPr/>
        </p:nvCxnSpPr>
        <p:spPr>
          <a:xfrm rot="10800000" flipV="1">
            <a:off x="5370184" y="3522145"/>
            <a:ext cx="12700" cy="1845887"/>
          </a:xfrm>
          <a:prstGeom prst="bentConnector3">
            <a:avLst>
              <a:gd name="adj1" fmla="val 1800000"/>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95" name="肘形连接符 118"/>
          <p:cNvCxnSpPr>
            <a:stCxn id="57" idx="2"/>
          </p:cNvCxnSpPr>
          <p:nvPr/>
        </p:nvCxnSpPr>
        <p:spPr>
          <a:xfrm rot="16200000" flipH="1">
            <a:off x="4040432" y="4192833"/>
            <a:ext cx="778803" cy="1808337"/>
          </a:xfrm>
          <a:prstGeom prst="bentConnector2">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grpSp>
        <p:nvGrpSpPr>
          <p:cNvPr id="96" name="组合 23"/>
          <p:cNvGrpSpPr/>
          <p:nvPr/>
        </p:nvGrpSpPr>
        <p:grpSpPr>
          <a:xfrm>
            <a:off x="228600" y="838200"/>
            <a:ext cx="8763000" cy="5715000"/>
            <a:chOff x="228600" y="914399"/>
            <a:chExt cx="8763000" cy="27050995"/>
          </a:xfrm>
        </p:grpSpPr>
        <p:sp>
          <p:nvSpPr>
            <p:cNvPr id="97" name="矩形 96"/>
            <p:cNvSpPr/>
            <p:nvPr/>
          </p:nvSpPr>
          <p:spPr>
            <a:xfrm>
              <a:off x="228600" y="914399"/>
              <a:ext cx="8763000" cy="27050995"/>
            </a:xfrm>
            <a:prstGeom prst="rect">
              <a:avLst/>
            </a:prstGeom>
            <a:solidFill>
              <a:schemeClr val="bg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FF0000"/>
                </a:buClr>
                <a:buFont typeface="Wingdings" panose="05000000000000000000" pitchFamily="2" charset="2"/>
                <a:buChar char="p"/>
                <a:defRPr/>
              </a:pPr>
              <a:r>
                <a:rPr lang="zh-CN" altLang="en-US" dirty="0" smtClean="0">
                  <a:solidFill>
                    <a:schemeClr val="tx1"/>
                  </a:solidFill>
                  <a:latin typeface="微软雅黑" panose="020B0503020204020204" pitchFamily="34" charset="-122"/>
                  <a:ea typeface="微软雅黑" panose="020B0503020204020204" pitchFamily="34" charset="-122"/>
                </a:rPr>
                <a:t>面向中小企业提供财务、供应链</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简单制造管理为核心的产品应用方案</a:t>
              </a:r>
              <a:r>
                <a:rPr lang="en-US" altLang="zh-CN" dirty="0" smtClean="0">
                  <a:solidFill>
                    <a:schemeClr val="tx1"/>
                  </a:solidFill>
                  <a:latin typeface="微软雅黑" panose="020B0503020204020204" pitchFamily="34" charset="-122"/>
                  <a:ea typeface="微软雅黑" panose="020B0503020204020204" pitchFamily="34" charset="-122"/>
                </a:rPr>
                <a:t> </a:t>
              </a:r>
              <a:endParaRPr lang="zh-CN" altLang="en-US" dirty="0" smtClean="0">
                <a:solidFill>
                  <a:schemeClr val="tx1"/>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defRPr/>
              </a:pPr>
              <a:r>
                <a:rPr lang="zh-CN" altLang="en-US" dirty="0" smtClean="0">
                  <a:solidFill>
                    <a:schemeClr val="tx1"/>
                  </a:solidFill>
                  <a:latin typeface="微软雅黑" panose="020B0503020204020204" pitchFamily="34" charset="-122"/>
                  <a:ea typeface="微软雅黑" panose="020B0503020204020204" pitchFamily="34" charset="-122"/>
                </a:rPr>
                <a:t>支持企业从销售、计划、采购、生产、财务为核心的全业务管理，提供一个完整的信息化的全面解决方案</a:t>
              </a:r>
              <a:endParaRPr lang="zh-CN" altLang="en-US" dirty="0" smtClean="0">
                <a:solidFill>
                  <a:schemeClr val="tx1"/>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defRPr/>
              </a:pPr>
              <a:r>
                <a:rPr lang="zh-CN" altLang="en-US" dirty="0" smtClean="0">
                  <a:solidFill>
                    <a:schemeClr val="tx1"/>
                  </a:solidFill>
                  <a:latin typeface="微软雅黑" panose="020B0503020204020204" pitchFamily="34" charset="-122"/>
                  <a:ea typeface="微软雅黑" panose="020B0503020204020204" pitchFamily="34" charset="-122"/>
                </a:rPr>
                <a:t>以客户订单为龙头，以计划为核心的信息系统，以支持企业对市场的快速响应</a:t>
              </a:r>
              <a:endParaRPr lang="zh-CN" altLang="en-US" dirty="0" smtClean="0">
                <a:solidFill>
                  <a:schemeClr val="tx1"/>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defRPr/>
              </a:pPr>
              <a:r>
                <a:rPr lang="zh-CN" altLang="en-US" dirty="0" smtClean="0">
                  <a:solidFill>
                    <a:schemeClr val="tx1"/>
                  </a:solidFill>
                  <a:latin typeface="微软雅黑" panose="020B0503020204020204" pitchFamily="34" charset="-122"/>
                  <a:ea typeface="微软雅黑" panose="020B0503020204020204" pitchFamily="34" charset="-122"/>
                </a:rPr>
                <a:t>通过物料准确计划，生产耗用的严格管控，提高企业成本控制能力</a:t>
              </a:r>
              <a:endParaRPr lang="zh-CN" altLang="en-US" dirty="0" smtClean="0">
                <a:solidFill>
                  <a:schemeClr val="tx1"/>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defRPr/>
              </a:pP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8" name="标题 1"/>
            <p:cNvSpPr txBox="1"/>
            <p:nvPr/>
          </p:nvSpPr>
          <p:spPr bwMode="auto">
            <a:xfrm>
              <a:off x="381000" y="4881878"/>
              <a:ext cx="1828800" cy="585788"/>
            </a:xfrm>
            <a:prstGeom prst="rect">
              <a:avLst/>
            </a:prstGeom>
            <a:noFill/>
            <a:ln w="9525">
              <a:noFill/>
              <a:miter lim="800000"/>
            </a:ln>
          </p:spPr>
          <p:txBody>
            <a:bodyPr vert="horz" wrap="square" lIns="91440" tIns="45720" rIns="91440" bIns="45720" numCol="1" anchor="ctr" anchorCtr="0" compatLnSpc="1"/>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1" lang="en-US" altLang="zh-CN" sz="3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j-cs"/>
                </a:rPr>
                <a:t>ERP2</a:t>
              </a:r>
              <a:endParaRPr kumimoji="1" lang="zh-CN" altLang="en-US" sz="3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grpSp>
      <p:sp>
        <p:nvSpPr>
          <p:cNvPr id="99" name="标题 1"/>
          <p:cNvSpPr txBox="1"/>
          <p:nvPr/>
        </p:nvSpPr>
        <p:spPr>
          <a:xfrm>
            <a:off x="97283" y="106908"/>
            <a:ext cx="8939213" cy="585788"/>
          </a:xfrm>
          <a:prstGeom prst="rect">
            <a:avLst/>
          </a:prstGeom>
        </p:spPr>
        <p:txBody>
          <a:bodyPr>
            <a:noAutofit/>
          </a:bodyPr>
          <a:lstStyle/>
          <a:p>
            <a:pPr marL="457200" marR="0" lvl="0" indent="-457200"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j-cs"/>
              </a:rPr>
              <a:t>ERP2</a:t>
            </a:r>
            <a:r>
              <a:rPr kumimoji="0" lang="zh-CN" altLang="en-US" sz="28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解决方案</a:t>
            </a:r>
            <a:endParaRPr kumimoji="0" lang="zh-CN" altLang="en-US" sz="28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slide(fromLeft)">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2"/>
            <a:ext cx="2057400" cy="703263"/>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正常生产</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2"/>
            <a:ext cx="2057400" cy="703263"/>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非标生产</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2"/>
            <a:ext cx="2057400" cy="703263"/>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改制挪料</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8"/>
            <a:ext cx="2071702" cy="40675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支持通过流程配置设置不同生产订单类别的领料、入库、车间控制</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支持手工维护生产订单</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支持根据计划生成生产订单</a:t>
            </a: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a:t>
            </a:r>
            <a:r>
              <a:rPr lang="en-US" altLang="zh-CN" sz="1600" dirty="0">
                <a:latin typeface="微软雅黑" panose="020B0503020204020204" pitchFamily="34" charset="-122"/>
                <a:ea typeface="微软雅黑" panose="020B0503020204020204" pitchFamily="34" charset="-122"/>
              </a:rPr>
              <a:t>ATO</a:t>
            </a:r>
            <a:r>
              <a:rPr lang="zh-CN" altLang="en-US" sz="1600" dirty="0">
                <a:latin typeface="微软雅黑" panose="020B0503020204020204" pitchFamily="34" charset="-122"/>
                <a:ea typeface="微软雅黑" panose="020B0503020204020204" pitchFamily="34" charset="-122"/>
              </a:rPr>
              <a:t>模型产品根据销售订单转生产订单</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支持集合订单，自动建立母子订单关系</a:t>
            </a: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8"/>
            <a:ext cx="2071702" cy="40675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支持在库、在线、服务返工</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支持拆卸等非标生产订单，允许子件、母件相同</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支持试制生产，允许使用工程</a:t>
            </a:r>
            <a:r>
              <a:rPr lang="en-US" altLang="zh-CN" sz="1600" dirty="0">
                <a:latin typeface="微软雅黑" panose="020B0503020204020204" pitchFamily="34" charset="-122"/>
                <a:ea typeface="微软雅黑" panose="020B0503020204020204" pitchFamily="34" charset="-122"/>
              </a:rPr>
              <a:t>BOM</a:t>
            </a:r>
            <a:r>
              <a:rPr lang="zh-CN" altLang="en-US" sz="1600" dirty="0">
                <a:latin typeface="微软雅黑" panose="020B0503020204020204" pitchFamily="34" charset="-122"/>
                <a:ea typeface="微软雅黑" panose="020B0503020204020204" pitchFamily="34" charset="-122"/>
              </a:rPr>
              <a:t>、工艺</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8"/>
            <a:ext cx="2071702" cy="40675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支持整单和部分改制；</a:t>
            </a:r>
            <a:endParaRPr lang="zh-CN"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支持整单和部分挪料；</a:t>
            </a:r>
            <a:endParaRPr lang="zh-CN"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支持涉及加工物料已经完成的加工工序的转移；</a:t>
            </a:r>
            <a:endParaRPr lang="zh-CN"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支持对已领材料和已加工材料的相关处理</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2"/>
            <a:ext cx="2057400" cy="703263"/>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用料控制</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8"/>
            <a:ext cx="2071702" cy="40675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子件领料可根据</a:t>
            </a:r>
            <a:r>
              <a:rPr lang="en-US" altLang="zh-CN" sz="1600" dirty="0">
                <a:latin typeface="微软雅黑" panose="020B0503020204020204" pitchFamily="34" charset="-122"/>
                <a:ea typeface="微软雅黑" panose="020B0503020204020204" pitchFamily="34" charset="-122"/>
              </a:rPr>
              <a:t>BOM</a:t>
            </a:r>
            <a:r>
              <a:rPr lang="zh-CN" altLang="en-US" sz="1600" dirty="0">
                <a:latin typeface="微软雅黑" panose="020B0503020204020204" pitchFamily="34" charset="-122"/>
                <a:ea typeface="微软雅黑" panose="020B0503020204020204" pitchFamily="34" charset="-122"/>
              </a:rPr>
              <a:t>生成，允许新增、删除、修改</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试制生产订单领料不受限额控制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集合订单支持子件订单完成直接生产母件材料领用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支持子件报废、报废</a:t>
            </a:r>
            <a:r>
              <a:rPr lang="en-US" altLang="en-US"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补领、补料三种业务</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509589" y="82551"/>
            <a:ext cx="8939213"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生产订单业务关键特性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7171"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latin typeface="Arial" panose="020B0604020202020204" pitchFamily="34" charset="0"/>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7195"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7196"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7197"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7192"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7193"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7194"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7187"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7188"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7189"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7184"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7185"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7186"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7177"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178" name="Text Box 75"/>
          <p:cNvSpPr txBox="1">
            <a:spLocks noChangeArrowheads="1"/>
          </p:cNvSpPr>
          <p:nvPr/>
        </p:nvSpPr>
        <p:spPr bwMode="auto">
          <a:xfrm>
            <a:off x="2743200" y="2819400"/>
            <a:ext cx="5638800" cy="2419124"/>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工序计划</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根据标准工序指定工序计划，也可以根据现场情况对工序进行调整</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派工管理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进行工序派工，分派给相应的设备、人员组织生产</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工序流转卡</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通过工序流转卡进行车间生产管理</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车间报工</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车间人员生产完成后的完工汇报</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工时记录</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根据完工情况进行工时统计</a:t>
            </a:r>
            <a:endParaRPr lang="en-US" altLang="zh-CN">
              <a:latin typeface="微软雅黑" panose="020B0503020204020204" pitchFamily="34" charset="-122"/>
              <a:ea typeface="微软雅黑" panose="020B0503020204020204" pitchFamily="34" charset="-122"/>
            </a:endParaRPr>
          </a:p>
        </p:txBody>
      </p:sp>
      <p:sp>
        <p:nvSpPr>
          <p:cNvPr id="7179"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7180"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车间管理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cs typeface="+mj-cs"/>
              </a:rPr>
              <a:t>– </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车间管理</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2"/>
            <a:ext cx="2057400" cy="703263"/>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计划派工</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2"/>
            <a:ext cx="2057400" cy="703263"/>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工序流转卡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2"/>
            <a:ext cx="2057400" cy="703263"/>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车间报工</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6"/>
            <a:ext cx="2071702" cy="45247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支持根据工艺路线生成工序计划</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支持工序计划的调整</a:t>
            </a:r>
            <a:endParaRPr lang="en-US" altLang="en-US" sz="1600" dirty="0">
              <a:latin typeface="微软雅黑" panose="020B0503020204020204" pitchFamily="34" charset="-122"/>
              <a:ea typeface="微软雅黑" panose="020B0503020204020204" pitchFamily="34" charset="-122"/>
            </a:endParaRPr>
          </a:p>
          <a:p>
            <a:pPr marL="0" lvl="2"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支持根据工序计划向班次、设备、班组、人员派工</a:t>
            </a:r>
            <a:endParaRPr lang="en-US" altLang="zh-CN" sz="1600" dirty="0">
              <a:latin typeface="微软雅黑" panose="020B0503020204020204" pitchFamily="34" charset="-122"/>
              <a:ea typeface="微软雅黑" panose="020B0503020204020204" pitchFamily="34" charset="-122"/>
            </a:endParaRPr>
          </a:p>
          <a:p>
            <a:pPr marL="0" lvl="2" indent="-228600"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派工时提供派工参考信息，设备负载、班组负载、人员负载情况</a:t>
            </a:r>
            <a:endParaRPr lang="en-US" altLang="zh-CN" sz="1600" dirty="0">
              <a:latin typeface="微软雅黑" panose="020B0503020204020204" pitchFamily="34" charset="-122"/>
              <a:ea typeface="微软雅黑" panose="020B0503020204020204" pitchFamily="34" charset="-122"/>
            </a:endParaRPr>
          </a:p>
          <a:p>
            <a:pPr marL="0" lvl="2" indent="-228600"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支持工序资料和派工单条码打印</a:t>
            </a:r>
            <a:endParaRPr lang="en-US" altLang="en-US" sz="1600" dirty="0">
              <a:latin typeface="微软雅黑" panose="020B0503020204020204" pitchFamily="34" charset="-122"/>
              <a:ea typeface="微软雅黑" panose="020B0503020204020204" pitchFamily="34" charset="-122"/>
            </a:endParaRPr>
          </a:p>
          <a:p>
            <a:pPr marL="0" lvl="2" indent="-228600" fontAlgn="auto">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6"/>
            <a:ext cx="2071702" cy="45247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根据流程配置设置启用流转卡的生产订单类别，</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支持非标订单流转卡管理</a:t>
            </a: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根据生产订单和工序资料进行流转卡的拆分、合并</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支持重新生成或者补充生成流转卡</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支持流转卡条码打印</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支持流转卡条码扫描生成流转卡完工单</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6"/>
            <a:ext cx="2071702" cy="45247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支持同一个订单，多工序报工</a:t>
            </a:r>
            <a:endParaRPr lang="zh-CN"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支持同一个工作中心，多订单报工</a:t>
            </a:r>
            <a:endParaRPr lang="zh-CN"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支持多订单、多工序混合报工</a:t>
            </a:r>
            <a:endParaRPr lang="zh-CN"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支持工序转移单报工</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支持按班次、设备、班组、人员报工</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支持通过条码扫描做完工汇报</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超量报工控制可选择在报工单录入时控制或审核时控制</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tx2">
                  <a:lumMod val="60000"/>
                  <a:lumOff val="40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tx2">
                  <a:lumMod val="60000"/>
                  <a:lumOff val="40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2"/>
            <a:ext cx="2057400" cy="703263"/>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工时记录</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6"/>
            <a:ext cx="2071702" cy="45247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支持报工时生成工时记录单</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支持根据生产订单工序的实际完工数量及耗用工时提报</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支持记录班次、员工、班组、设备明细完工资料和工时信息</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433389" y="82551"/>
            <a:ext cx="8939213"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车间管理业务关键特性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9219"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latin typeface="Arial" panose="020B0604020202020204" pitchFamily="34" charset="0"/>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9243"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9244"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9245"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9240"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9241"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9242"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9235"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9236"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9237"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9232"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9233"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9234"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9225"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226" name="Text Box 75"/>
          <p:cNvSpPr txBox="1">
            <a:spLocks noChangeArrowheads="1"/>
          </p:cNvSpPr>
          <p:nvPr/>
        </p:nvSpPr>
        <p:spPr bwMode="auto">
          <a:xfrm>
            <a:off x="3048000" y="2971802"/>
            <a:ext cx="5029200" cy="2086725"/>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工序委外基础</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支持价格管理、工艺设定、收发料控制</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委外过程管理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委外支持严格订单模式、批量委外模式、返工、自制转委外</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委外帐务与成本核算：支持委外开票、委外结算、委外成本归集</a:t>
            </a:r>
            <a:endParaRPr lang="zh-CN" altLang="en-US">
              <a:latin typeface="微软雅黑" panose="020B0503020204020204" pitchFamily="34" charset="-122"/>
              <a:ea typeface="微软雅黑" panose="020B0503020204020204" pitchFamily="34" charset="-122"/>
            </a:endParaRPr>
          </a:p>
        </p:txBody>
      </p:sp>
      <p:sp>
        <p:nvSpPr>
          <p:cNvPr id="9227"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9228"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工序委外</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381000"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cs typeface="+mj-cs"/>
              </a:rPr>
              <a:t>– </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工序委外</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223963"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dirty="0">
                <a:latin typeface="微软雅黑" panose="020B0503020204020204" pitchFamily="34" charset="-122"/>
                <a:ea typeface="微软雅黑" panose="020B0503020204020204" pitchFamily="34" charset="-122"/>
              </a:rPr>
              <a:t>工序委外基础</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3471863"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dirty="0">
                <a:latin typeface="微软雅黑" panose="020B0503020204020204" pitchFamily="34" charset="-122"/>
                <a:ea typeface="微软雅黑" panose="020B0503020204020204" pitchFamily="34" charset="-122"/>
              </a:rPr>
              <a:t>委外过程管理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5715000"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dirty="0">
                <a:latin typeface="微软雅黑" panose="020B0503020204020204" pitchFamily="34" charset="-122"/>
                <a:ea typeface="微软雅黑" panose="020B0503020204020204" pitchFamily="34" charset="-122"/>
              </a:rPr>
              <a:t>委外帐务与成本核算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209610" y="2028498"/>
            <a:ext cx="2071702" cy="43723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委外价格支持工序定价，料费计价、工废计价</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业务控制：支持订货上限、发料上限等业务的控制</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3457527" y="2028498"/>
            <a:ext cx="2071702" cy="43723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订单订货：支持工序计划之间转入订货、制造直接转入订货、返工订货</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收发料：支持严格订单收发料模式，支持无订单模式收发料，收料单支持价格处理</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不良处理：支持检验，并作不良扣款处理</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5700698" y="2028498"/>
            <a:ext cx="2071702" cy="43723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委外开票：支持按供应商、订单、工序多个维度开票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委外挂账结算：支持委外收料结算，并结算制造费用</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457200" y="82551"/>
            <a:ext cx="5181600"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工序委外业务关键特性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6144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6146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146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146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6146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146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146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6145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146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146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6145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145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145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6144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1450" name="Text Box 75"/>
          <p:cNvSpPr txBox="1">
            <a:spLocks noChangeArrowheads="1"/>
          </p:cNvSpPr>
          <p:nvPr/>
        </p:nvSpPr>
        <p:spPr bwMode="auto">
          <a:xfrm>
            <a:off x="3124200" y="2971800"/>
            <a:ext cx="5029200" cy="2419124"/>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设备台账</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对企业设备档案、备件清单等进行记录。</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设备作业管理</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包括制定设备维修、保养、润滑、点检等作业标准及作业计划，并记录实际作业内容，提供作业统计分析。</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设备运行管</a:t>
            </a:r>
            <a:r>
              <a:rPr lang="zh-CN" altLang="en-US" dirty="0">
                <a:latin typeface="微软雅黑" panose="020B0503020204020204" pitchFamily="34" charset="-122"/>
                <a:ea typeface="微软雅黑" panose="020B0503020204020204" pitchFamily="34" charset="-122"/>
              </a:rPr>
              <a:t>理</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支持设备故障记录、设备运行情况记录、测量点记录及相关统计分析</a:t>
            </a:r>
            <a:endParaRPr lang="en-US" altLang="zh-CN" dirty="0" smtClean="0">
              <a:latin typeface="微软雅黑" panose="020B0503020204020204" pitchFamily="34" charset="-122"/>
              <a:ea typeface="微软雅黑" panose="020B0503020204020204" pitchFamily="34" charset="-122"/>
            </a:endParaRPr>
          </a:p>
        </p:txBody>
      </p:sp>
      <p:sp>
        <p:nvSpPr>
          <p:cNvPr id="61451"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61452"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dirty="0">
                <a:latin typeface="微软雅黑" panose="020B0503020204020204" pitchFamily="34" charset="-122"/>
                <a:ea typeface="微软雅黑" panose="020B0503020204020204" pitchFamily="34" charset="-122"/>
              </a:rPr>
              <a:t>U8-</a:t>
            </a:r>
            <a:endParaRPr lang="en-US" altLang="zh-CN" sz="2400" dirty="0">
              <a:latin typeface="微软雅黑" panose="020B0503020204020204" pitchFamily="34" charset="-122"/>
              <a:ea typeface="微软雅黑" panose="020B0503020204020204" pitchFamily="34" charset="-122"/>
            </a:endParaRPr>
          </a:p>
          <a:p>
            <a:pPr algn="ctr">
              <a:spcBef>
                <a:spcPct val="50000"/>
              </a:spcBef>
            </a:pPr>
            <a:r>
              <a:rPr lang="zh-CN" altLang="en-US" sz="2400" dirty="0" smtClean="0">
                <a:latin typeface="微软雅黑" panose="020B0503020204020204" pitchFamily="34" charset="-122"/>
                <a:ea typeface="微软雅黑" panose="020B0503020204020204" pitchFamily="34" charset="-122"/>
              </a:rPr>
              <a:t>设备管</a:t>
            </a:r>
            <a:r>
              <a:rPr lang="zh-CN" altLang="en-US" sz="2400" dirty="0">
                <a:latin typeface="微软雅黑" panose="020B0503020204020204" pitchFamily="34" charset="-122"/>
                <a:ea typeface="微软雅黑" panose="020B0503020204020204" pitchFamily="34" charset="-122"/>
              </a:rPr>
              <a:t>理</a:t>
            </a:r>
            <a:endParaRPr lang="en-US" altLang="zh-CN"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457200"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设备管理</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381000" y="82551"/>
            <a:ext cx="7772400" cy="585788"/>
          </a:xfrm>
          <a:prstGeom prst="rect">
            <a:avLst/>
          </a:prstGeom>
        </p:spPr>
        <p:txBody>
          <a:bodyPr/>
          <a:lstStyle/>
          <a:p>
            <a:pPr eaLnBrk="0" hangingPunct="0">
              <a:defRPr/>
            </a:pPr>
            <a:r>
              <a:rPr kumimoji="1" lang="zh-CN" altLang="en-US" sz="2800" dirty="0" smtClean="0">
                <a:solidFill>
                  <a:srgbClr val="FF0000"/>
                </a:solidFill>
                <a:latin typeface="微软雅黑" panose="020B0503020204020204" pitchFamily="34" charset="-122"/>
                <a:ea typeface="微软雅黑" panose="020B0503020204020204" pitchFamily="34" charset="-122"/>
              </a:rPr>
              <a:t>设备管</a:t>
            </a:r>
            <a:r>
              <a:rPr kumimoji="1" lang="zh-CN" altLang="en-US" sz="2800" dirty="0">
                <a:solidFill>
                  <a:srgbClr val="FF0000"/>
                </a:solidFill>
                <a:latin typeface="微软雅黑" panose="020B0503020204020204" pitchFamily="34" charset="-122"/>
                <a:ea typeface="微软雅黑" panose="020B0503020204020204" pitchFamily="34" charset="-122"/>
              </a:rPr>
              <a:t>理业务关键特性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8" name="AutoShape 6"/>
          <p:cNvSpPr>
            <a:spLocks noChangeArrowheads="1"/>
          </p:cNvSpPr>
          <p:nvPr/>
        </p:nvSpPr>
        <p:spPr bwMode="ltGray">
          <a:xfrm>
            <a:off x="309563" y="1143001"/>
            <a:ext cx="28829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设备台账</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9" name="AutoShape 7"/>
          <p:cNvSpPr>
            <a:spLocks noChangeArrowheads="1"/>
          </p:cNvSpPr>
          <p:nvPr/>
        </p:nvSpPr>
        <p:spPr bwMode="ltGray">
          <a:xfrm>
            <a:off x="3352800" y="1143001"/>
            <a:ext cx="26670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设备作业管</a:t>
            </a:r>
            <a:r>
              <a:rPr lang="zh-CN" altLang="en-US" sz="1600" b="1" dirty="0">
                <a:solidFill>
                  <a:schemeClr val="bg1"/>
                </a:solidFill>
                <a:latin typeface="微软雅黑" panose="020B0503020204020204" pitchFamily="34" charset="-122"/>
                <a:ea typeface="微软雅黑" panose="020B0503020204020204" pitchFamily="34" charset="-122"/>
              </a:rPr>
              <a:t>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0" name="AutoShape 8"/>
          <p:cNvSpPr>
            <a:spLocks noChangeArrowheads="1"/>
          </p:cNvSpPr>
          <p:nvPr/>
        </p:nvSpPr>
        <p:spPr bwMode="ltGray">
          <a:xfrm>
            <a:off x="6191250" y="1143001"/>
            <a:ext cx="26670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设备运行管理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295228" y="1952296"/>
            <a:ext cx="2902340" cy="42199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设备类型台账</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设备台账</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设备备件清单</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特种设备清</a:t>
            </a:r>
            <a:r>
              <a:rPr lang="zh-CN" altLang="en-US" sz="1400" dirty="0">
                <a:latin typeface="微软雅黑" panose="020B0503020204020204" pitchFamily="34" charset="-122"/>
                <a:ea typeface="微软雅黑" panose="020B0503020204020204" pitchFamily="34" charset="-122"/>
              </a:rPr>
              <a:t>单</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设备信息变更</a:t>
            </a:r>
            <a:endParaRPr lang="en-US" altLang="en-US" sz="1400" dirty="0">
              <a:latin typeface="微软雅黑" panose="020B0503020204020204" pitchFamily="34" charset="-122"/>
              <a:ea typeface="微软雅黑" panose="020B0503020204020204" pitchFamily="34" charset="-122"/>
            </a:endParaRPr>
          </a:p>
        </p:txBody>
      </p:sp>
      <p:sp>
        <p:nvSpPr>
          <p:cNvPr id="22" name="圆角矩形 21"/>
          <p:cNvSpPr/>
          <p:nvPr/>
        </p:nvSpPr>
        <p:spPr>
          <a:xfrm>
            <a:off x="3338516" y="1952298"/>
            <a:ext cx="2686014" cy="4219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设备作业规程</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设备作业计划</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设备作业计划提醒</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设备作业记录</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设备作业消耗及工时统计</a:t>
            </a:r>
            <a:endParaRPr lang="en-US" altLang="zh-CN" sz="1400" dirty="0" smtClean="0">
              <a:latin typeface="微软雅黑" panose="020B0503020204020204" pitchFamily="34" charset="-122"/>
              <a:ea typeface="微软雅黑" panose="020B0503020204020204" pitchFamily="34" charset="-122"/>
            </a:endParaRPr>
          </a:p>
        </p:txBody>
      </p:sp>
      <p:sp>
        <p:nvSpPr>
          <p:cNvPr id="23" name="圆角矩形 22"/>
          <p:cNvSpPr/>
          <p:nvPr/>
        </p:nvSpPr>
        <p:spPr>
          <a:xfrm>
            <a:off x="6176930" y="1952296"/>
            <a:ext cx="2686014" cy="42199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测量点记录</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设备故障记录及分析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设备运行情况记录及分析</a:t>
            </a:r>
            <a:endParaRPr lang="en-US" altLang="zh-CN" sz="1400" dirty="0">
              <a:latin typeface="微软雅黑" panose="020B0503020204020204" pitchFamily="34" charset="-122"/>
              <a:ea typeface="微软雅黑" panose="020B0503020204020204" pitchFamily="34" charset="-122"/>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395536" y="188640"/>
            <a:ext cx="6829179" cy="635000"/>
          </a:xfrm>
        </p:spPr>
        <p:txBody>
          <a:bodyPr/>
          <a:lstStyle/>
          <a:p>
            <a:pPr algn="l"/>
            <a:r>
              <a:rPr kumimoji="0" lang="en-US" altLang="zh-CN" sz="3600" b="1" dirty="0" smtClean="0">
                <a:solidFill>
                  <a:srgbClr val="FF0000"/>
                </a:solidFill>
                <a:latin typeface="微软雅黑" panose="020B0503020204020204" pitchFamily="34" charset="-122"/>
                <a:ea typeface="微软雅黑" panose="020B0503020204020204" pitchFamily="34" charset="-122"/>
              </a:rPr>
              <a:t>U8V11.0</a:t>
            </a:r>
            <a:r>
              <a:rPr kumimoji="0" sz="3600" b="1" dirty="0" smtClean="0">
                <a:solidFill>
                  <a:srgbClr val="FF0000"/>
                </a:solidFill>
                <a:latin typeface="微软雅黑" panose="020B0503020204020204" pitchFamily="34" charset="-122"/>
                <a:ea typeface="微软雅黑" panose="020B0503020204020204" pitchFamily="34" charset="-122"/>
              </a:rPr>
              <a:t>产品总体介绍</a:t>
            </a:r>
            <a:endParaRPr kumimoji="0" sz="3600" b="1" dirty="0" smtClean="0">
              <a:solidFill>
                <a:srgbClr val="FF0000"/>
              </a:solidFill>
              <a:latin typeface="微软雅黑" panose="020B0503020204020204" pitchFamily="34" charset="-122"/>
              <a:ea typeface="微软雅黑" panose="020B0503020204020204" pitchFamily="34" charset="-122"/>
            </a:endParaRPr>
          </a:p>
        </p:txBody>
      </p:sp>
      <p:sp>
        <p:nvSpPr>
          <p:cNvPr id="6147" name="Rectangle 3"/>
          <p:cNvSpPr txBox="1"/>
          <p:nvPr/>
        </p:nvSpPr>
        <p:spPr bwMode="auto">
          <a:xfrm>
            <a:off x="1752600" y="914400"/>
            <a:ext cx="5183188" cy="4525963"/>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U8ERP</a:t>
            </a:r>
            <a:r>
              <a:rPr lang="zh-CN" altLang="en-US" sz="2400" dirty="0">
                <a:solidFill>
                  <a:srgbClr val="FF0000"/>
                </a:solidFill>
                <a:latin typeface="微软雅黑" panose="020B0503020204020204" pitchFamily="34" charset="-122"/>
                <a:ea typeface="微软雅黑" panose="020B0503020204020204" pitchFamily="34" charset="-122"/>
              </a:rPr>
              <a:t>应用解决方案</a:t>
            </a:r>
            <a:endParaRPr lang="zh-CN" altLang="en-US" sz="2400"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领域解决方案</a:t>
            </a:r>
            <a:endParaRPr lang="zh-CN" altLang="en-US" sz="2000"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财务</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CRM</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供</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链</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分销</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零售</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制造</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solidFill>
                  <a:srgbClr val="FF0000"/>
                </a:solidFill>
                <a:latin typeface="微软雅黑" panose="020B0503020204020204" pitchFamily="34" charset="-122"/>
                <a:ea typeface="微软雅黑" panose="020B0503020204020204" pitchFamily="34" charset="-122"/>
              </a:rPr>
              <a:t>人力资</a:t>
            </a:r>
            <a:r>
              <a:rPr lang="zh-CN" altLang="en-US" dirty="0" smtClean="0">
                <a:solidFill>
                  <a:srgbClr val="FF0000"/>
                </a:solidFill>
                <a:latin typeface="微软雅黑" panose="020B0503020204020204" pitchFamily="34" charset="-122"/>
                <a:ea typeface="微软雅黑" panose="020B0503020204020204" pitchFamily="34" charset="-122"/>
              </a:rPr>
              <a:t>源</a:t>
            </a:r>
            <a:endParaRPr lang="en-US" altLang="zh-CN" dirty="0" smtClean="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Blip>
                <a:blip r:embed="rId3"/>
              </a:buBlip>
            </a:pPr>
            <a:r>
              <a:rPr lang="en-US" altLang="zh-CN" dirty="0" smtClean="0">
                <a:latin typeface="微软雅黑" panose="020B0503020204020204" pitchFamily="34" charset="-122"/>
                <a:ea typeface="微软雅黑" panose="020B0503020204020204" pitchFamily="34" charset="-122"/>
              </a:rPr>
              <a:t>OA</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决策支持</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移动应</a:t>
            </a:r>
            <a:r>
              <a:rPr lang="zh-CN" altLang="en-US" dirty="0" smtClean="0">
                <a:latin typeface="微软雅黑" panose="020B0503020204020204" pitchFamily="34" charset="-122"/>
                <a:ea typeface="微软雅黑" panose="020B0503020204020204" pitchFamily="34" charset="-122"/>
              </a:rPr>
              <a:t>用</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平台</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内部控制</a:t>
            </a:r>
            <a:endParaRPr lang="zh-CN" altLang="en-US"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行业解决方案</a:t>
            </a:r>
            <a:endParaRPr lang="zh-CN" altLang="en-US" sz="2000" dirty="0">
              <a:latin typeface="微软雅黑" panose="020B0503020204020204" pitchFamily="34" charset="-122"/>
              <a:ea typeface="微软雅黑" panose="020B0503020204020204" pitchFamily="34" charset="-122"/>
            </a:endParaRPr>
          </a:p>
        </p:txBody>
      </p:sp>
      <p:pic>
        <p:nvPicPr>
          <p:cNvPr id="4" name="图片 3" descr="U8logo.jpg"/>
          <p:cNvPicPr>
            <a:picLocks noChangeAspect="1"/>
          </p:cNvPicPr>
          <p:nvPr/>
        </p:nvPicPr>
        <p:blipFill>
          <a:blip r:embed="rId4"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3880" y="76201"/>
            <a:ext cx="7010400" cy="585788"/>
          </a:xfrm>
        </p:spPr>
        <p:txBody>
          <a:bodyPr/>
          <a:lstStyle/>
          <a:p>
            <a:r>
              <a:rPr lang="en-US" altLang="zh-CN" dirty="0" smtClean="0">
                <a:solidFill>
                  <a:srgbClr val="FF0000"/>
                </a:solidFill>
                <a:latin typeface="微软雅黑" panose="020B0503020204020204" pitchFamily="34" charset="-122"/>
                <a:ea typeface="微软雅黑" panose="020B0503020204020204" pitchFamily="34" charset="-122"/>
              </a:rPr>
              <a:t>HR</a:t>
            </a:r>
            <a:r>
              <a:rPr lang="zh-CN" altLang="en-US" dirty="0" smtClean="0">
                <a:solidFill>
                  <a:srgbClr val="FF0000"/>
                </a:solidFill>
                <a:latin typeface="微软雅黑" panose="020B0503020204020204" pitchFamily="34" charset="-122"/>
                <a:ea typeface="微软雅黑" panose="020B0503020204020204" pitchFamily="34" charset="-122"/>
              </a:rPr>
              <a:t>领域总体</a:t>
            </a:r>
            <a:endParaRPr lang="zh-CN" altLang="en-US" dirty="0">
              <a:solidFill>
                <a:srgbClr val="FF0000"/>
              </a:solidFill>
              <a:latin typeface="微软雅黑" panose="020B0503020204020204" pitchFamily="34" charset="-122"/>
              <a:ea typeface="微软雅黑" panose="020B0503020204020204" pitchFamily="34" charset="-122"/>
            </a:endParaRPr>
          </a:p>
        </p:txBody>
      </p:sp>
      <p:cxnSp>
        <p:nvCxnSpPr>
          <p:cNvPr id="36" name="直接箭头连接符 35"/>
          <p:cNvCxnSpPr/>
          <p:nvPr/>
        </p:nvCxnSpPr>
        <p:spPr>
          <a:xfrm>
            <a:off x="14759669" y="6479562"/>
            <a:ext cx="0" cy="118335"/>
          </a:xfrm>
          <a:prstGeom prst="straightConnector1">
            <a:avLst/>
          </a:prstGeom>
          <a:ln w="19050">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14574095" y="6479562"/>
            <a:ext cx="0" cy="385093"/>
          </a:xfrm>
          <a:prstGeom prst="straightConnector1">
            <a:avLst/>
          </a:prstGeom>
          <a:ln w="19050">
            <a:solidFill>
              <a:srgbClr val="008CD6"/>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5" name="Picture 3" descr="E:\yinfeifei\2012年工作项目\UFIDA用友 2012\用友 王刚\0628 PPT\7-3\png\2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2509" y="875611"/>
            <a:ext cx="8438362" cy="953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yinfeifei\2012年工作项目\UFIDA用友 2012\用友 王刚\0628 PPT\7-3\png\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509" y="3733802"/>
            <a:ext cx="8438362" cy="19049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接箭头连接符 26"/>
          <p:cNvCxnSpPr>
            <a:stCxn id="126" idx="1"/>
          </p:cNvCxnSpPr>
          <p:nvPr/>
        </p:nvCxnSpPr>
        <p:spPr>
          <a:xfrm flipH="1">
            <a:off x="5189507" y="4748225"/>
            <a:ext cx="691134" cy="1871"/>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87" name="圆角矩形 86"/>
          <p:cNvSpPr/>
          <p:nvPr/>
        </p:nvSpPr>
        <p:spPr>
          <a:xfrm>
            <a:off x="531972" y="963324"/>
            <a:ext cx="1270291" cy="73274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员工发展</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551334" y="3994724"/>
            <a:ext cx="1270291" cy="146438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基础人事</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02" name="圆角矩形 101"/>
          <p:cNvSpPr/>
          <p:nvPr/>
        </p:nvSpPr>
        <p:spPr>
          <a:xfrm>
            <a:off x="7264111" y="951812"/>
            <a:ext cx="1270291" cy="73274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7356441" y="976998"/>
            <a:ext cx="1031523" cy="738664"/>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招募选拔</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绩效发展</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全员参与</a:t>
            </a:r>
            <a:endParaRPr lang="zh-CN" altLang="en-US" sz="1400" dirty="0">
              <a:latin typeface="微软雅黑" panose="020B0503020204020204" pitchFamily="34" charset="-122"/>
              <a:ea typeface="微软雅黑" panose="020B0503020204020204" pitchFamily="34" charset="-122"/>
            </a:endParaRPr>
          </a:p>
        </p:txBody>
      </p:sp>
      <p:sp>
        <p:nvSpPr>
          <p:cNvPr id="122" name="圆角矩形 121"/>
          <p:cNvSpPr/>
          <p:nvPr/>
        </p:nvSpPr>
        <p:spPr>
          <a:xfrm>
            <a:off x="2098557" y="4495802"/>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组织规划</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4" name="圆角矩形 123"/>
          <p:cNvSpPr/>
          <p:nvPr/>
        </p:nvSpPr>
        <p:spPr>
          <a:xfrm>
            <a:off x="4038602" y="4495802"/>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人事管理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6" name="圆角矩形 125"/>
          <p:cNvSpPr/>
          <p:nvPr/>
        </p:nvSpPr>
        <p:spPr>
          <a:xfrm>
            <a:off x="5880643" y="4495802"/>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人事合同</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3" name="组合 45"/>
          <p:cNvGrpSpPr/>
          <p:nvPr/>
        </p:nvGrpSpPr>
        <p:grpSpPr>
          <a:xfrm>
            <a:off x="7272138" y="4004052"/>
            <a:ext cx="1270291" cy="1464381"/>
            <a:chOff x="7272136" y="2894751"/>
            <a:chExt cx="1270291" cy="2649881"/>
          </a:xfrm>
        </p:grpSpPr>
        <p:sp>
          <p:nvSpPr>
            <p:cNvPr id="136" name="圆角矩形 135"/>
            <p:cNvSpPr/>
            <p:nvPr/>
          </p:nvSpPr>
          <p:spPr>
            <a:xfrm>
              <a:off x="7272136" y="2894751"/>
              <a:ext cx="1270291" cy="264988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7391520" y="3536385"/>
              <a:ext cx="1031523" cy="1726511"/>
            </a:xfrm>
            <a:prstGeom prst="rect">
              <a:avLst/>
            </a:prstGeom>
            <a:noFill/>
          </p:spPr>
          <p:txBody>
            <a:bodyPr wrap="square" rtlCol="0">
              <a:spAutoFit/>
            </a:bodyPr>
            <a:lstStyle/>
            <a:p>
              <a:pPr algn="ctr">
                <a:defRPr/>
              </a:pPr>
              <a:r>
                <a:rPr lang="zh-CN" altLang="en-US" sz="1400" dirty="0" smtClean="0">
                  <a:latin typeface="微软雅黑" panose="020B0503020204020204" pitchFamily="34" charset="-122"/>
                  <a:ea typeface="微软雅黑" panose="020B0503020204020204" pitchFamily="34" charset="-122"/>
                </a:rPr>
                <a:t>合规合法</a:t>
              </a:r>
              <a:endParaRPr lang="en-US" altLang="zh-CN" sz="1400" dirty="0" smtClean="0">
                <a:latin typeface="微软雅黑" panose="020B0503020204020204" pitchFamily="34" charset="-122"/>
                <a:ea typeface="微软雅黑" panose="020B0503020204020204" pitchFamily="34" charset="-122"/>
              </a:endParaRPr>
            </a:p>
            <a:p>
              <a:pPr algn="ctr">
                <a:defRPr/>
              </a:pPr>
              <a:r>
                <a:rPr lang="zh-CN" altLang="en-US" sz="1400" dirty="0" smtClean="0">
                  <a:latin typeface="微软雅黑" panose="020B0503020204020204" pitchFamily="34" charset="-122"/>
                  <a:ea typeface="微软雅黑" panose="020B0503020204020204" pitchFamily="34" charset="-122"/>
                </a:rPr>
                <a:t>人事协同</a:t>
              </a:r>
              <a:endParaRPr lang="en-US" altLang="zh-CN" sz="1400" dirty="0">
                <a:latin typeface="微软雅黑" panose="020B0503020204020204" pitchFamily="34" charset="-122"/>
                <a:ea typeface="微软雅黑" panose="020B0503020204020204" pitchFamily="34" charset="-122"/>
              </a:endParaRPr>
            </a:p>
            <a:p>
              <a:pPr algn="ctr">
                <a:defRPr/>
              </a:pPr>
              <a:r>
                <a:rPr lang="zh-CN" altLang="en-US" sz="1400" dirty="0" smtClean="0">
                  <a:latin typeface="微软雅黑" panose="020B0503020204020204" pitchFamily="34" charset="-122"/>
                  <a:ea typeface="微软雅黑" panose="020B0503020204020204" pitchFamily="34" charset="-122"/>
                </a:rPr>
                <a:t>规范流程</a:t>
              </a:r>
              <a:endParaRPr lang="en-US" altLang="zh-CN" sz="1400" dirty="0" smtClean="0">
                <a:latin typeface="微软雅黑" panose="020B0503020204020204" pitchFamily="34" charset="-122"/>
                <a:ea typeface="微软雅黑" panose="020B0503020204020204" pitchFamily="34" charset="-122"/>
              </a:endParaRPr>
            </a:p>
            <a:p>
              <a:pPr algn="ctr">
                <a:defRPr/>
              </a:pPr>
              <a:r>
                <a:rPr lang="zh-CN" altLang="en-US" sz="1400" dirty="0" smtClean="0">
                  <a:latin typeface="微软雅黑" panose="020B0503020204020204" pitchFamily="34" charset="-122"/>
                  <a:ea typeface="微软雅黑" panose="020B0503020204020204" pitchFamily="34" charset="-122"/>
                </a:rPr>
                <a:t>编制控制</a:t>
              </a:r>
              <a:endParaRPr lang="zh-CN" altLang="en-US" sz="1400" dirty="0">
                <a:latin typeface="微软雅黑" panose="020B0503020204020204" pitchFamily="34" charset="-122"/>
                <a:ea typeface="微软雅黑" panose="020B0503020204020204" pitchFamily="34" charset="-122"/>
              </a:endParaRPr>
            </a:p>
          </p:txBody>
        </p:sp>
      </p:grpSp>
      <p:cxnSp>
        <p:nvCxnSpPr>
          <p:cNvPr id="146" name="直接箭头连接符 145"/>
          <p:cNvCxnSpPr/>
          <p:nvPr/>
        </p:nvCxnSpPr>
        <p:spPr>
          <a:xfrm>
            <a:off x="3249462" y="4750093"/>
            <a:ext cx="804378"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74" name="内容占位符 2"/>
          <p:cNvSpPr>
            <a:spLocks noGrp="1"/>
          </p:cNvSpPr>
          <p:nvPr>
            <p:ph idx="1"/>
          </p:nvPr>
        </p:nvSpPr>
        <p:spPr>
          <a:xfrm>
            <a:off x="457200" y="5715000"/>
            <a:ext cx="8280400" cy="838200"/>
          </a:xfrm>
        </p:spPr>
        <p:style>
          <a:lnRef idx="2">
            <a:schemeClr val="accent6"/>
          </a:lnRef>
          <a:fillRef idx="1">
            <a:schemeClr val="lt1"/>
          </a:fillRef>
          <a:effectRef idx="0">
            <a:schemeClr val="accent6"/>
          </a:effectRef>
          <a:fontRef idx="minor">
            <a:schemeClr val="dk1"/>
          </a:fontRef>
        </p:style>
        <p:txBody>
          <a:bodyPr>
            <a:normAutofit/>
          </a:bodyPr>
          <a:lstStyle/>
          <a:p>
            <a:pPr algn="just">
              <a:buClr>
                <a:schemeClr val="accent1">
                  <a:lumMod val="75000"/>
                </a:schemeClr>
              </a:buClr>
              <a:buFont typeface="Wingdings" panose="05000000000000000000" pitchFamily="2" charset="2"/>
              <a:buChar char="p"/>
              <a:defRPr/>
            </a:pPr>
            <a:r>
              <a:rPr lang="zh-CN" altLang="en-US" sz="1400" dirty="0" smtClean="0"/>
              <a:t>参考</a:t>
            </a:r>
            <a:r>
              <a:rPr lang="zh-CN" altLang="en-US" sz="1400" dirty="0"/>
              <a:t>劳动法规政策，规范人事流程，帮助企业减少用工风险</a:t>
            </a:r>
            <a:r>
              <a:rPr lang="zh-CN" altLang="en-US" sz="1400" dirty="0" smtClean="0">
                <a:solidFill>
                  <a:schemeClr val="tx1"/>
                </a:solidFill>
                <a:latin typeface="微软雅黑" panose="020B0503020204020204" pitchFamily="34" charset="-122"/>
                <a:ea typeface="微软雅黑" panose="020B0503020204020204" pitchFamily="34" charset="-122"/>
              </a:rPr>
              <a:t>；</a:t>
            </a:r>
            <a:endParaRPr lang="zh-CN" altLang="en-US" sz="1400" dirty="0" smtClean="0">
              <a:solidFill>
                <a:schemeClr val="tx1"/>
              </a:solidFill>
              <a:latin typeface="微软雅黑" panose="020B0503020204020204" pitchFamily="34" charset="-122"/>
              <a:ea typeface="微软雅黑" panose="020B0503020204020204" pitchFamily="34" charset="-122"/>
            </a:endParaRPr>
          </a:p>
          <a:p>
            <a:pPr algn="just">
              <a:buClr>
                <a:schemeClr val="accent1">
                  <a:lumMod val="75000"/>
                </a:schemeClr>
              </a:buClr>
              <a:buFont typeface="Wingdings" panose="05000000000000000000" pitchFamily="2" charset="2"/>
              <a:buChar char="p"/>
              <a:defRPr/>
            </a:pPr>
            <a:r>
              <a:rPr lang="zh-CN" altLang="en-US" sz="1400" dirty="0" smtClean="0"/>
              <a:t>提供</a:t>
            </a:r>
            <a:r>
              <a:rPr lang="zh-CN" altLang="en-US" sz="1400" dirty="0"/>
              <a:t>制造业薪资和考勤一卡通整体解决</a:t>
            </a:r>
            <a:r>
              <a:rPr lang="zh-CN" altLang="en-US" sz="1400" dirty="0" smtClean="0"/>
              <a:t>方案</a:t>
            </a:r>
            <a:r>
              <a:rPr lang="zh-CN" altLang="en-US" sz="1400" dirty="0"/>
              <a:t>；</a:t>
            </a:r>
            <a:endParaRPr lang="zh-CN" altLang="en-US" sz="1400" dirty="0" smtClean="0">
              <a:solidFill>
                <a:schemeClr val="tx1"/>
              </a:solidFill>
              <a:latin typeface="微软雅黑" panose="020B0503020204020204" pitchFamily="34" charset="-122"/>
              <a:ea typeface="微软雅黑" panose="020B0503020204020204" pitchFamily="34" charset="-122"/>
            </a:endParaRPr>
          </a:p>
          <a:p>
            <a:pPr>
              <a:buClr>
                <a:schemeClr val="accent1">
                  <a:lumMod val="75000"/>
                </a:schemeClr>
              </a:buClr>
              <a:buFont typeface="Wingdings" panose="05000000000000000000" pitchFamily="2" charset="2"/>
              <a:buChar char="p"/>
              <a:defRPr/>
            </a:pPr>
            <a:r>
              <a:rPr lang="zh-CN" altLang="en-US" sz="1400" dirty="0" smtClean="0"/>
              <a:t>支持</a:t>
            </a:r>
            <a:r>
              <a:rPr lang="zh-CN" altLang="en-US" sz="1400" dirty="0"/>
              <a:t>绩效全过程管理，帮助员工、组织持续改善绩效</a:t>
            </a:r>
            <a:endParaRPr lang="zh-CN" altLang="en-US" sz="1400" dirty="0" smtClean="0">
              <a:solidFill>
                <a:schemeClr val="tx1"/>
              </a:solidFill>
              <a:latin typeface="微软雅黑" panose="020B0503020204020204" pitchFamily="34" charset="-122"/>
              <a:ea typeface="微软雅黑" panose="020B0503020204020204" pitchFamily="34" charset="-122"/>
            </a:endParaRPr>
          </a:p>
        </p:txBody>
      </p:sp>
      <p:sp>
        <p:nvSpPr>
          <p:cNvPr id="75" name="圆角矩形 74"/>
          <p:cNvSpPr/>
          <p:nvPr/>
        </p:nvSpPr>
        <p:spPr bwMode="auto">
          <a:xfrm>
            <a:off x="9906000" y="304801"/>
            <a:ext cx="1374168" cy="503627"/>
          </a:xfrm>
          <a:prstGeom prst="roundRect">
            <a:avLst/>
          </a:prstGeom>
          <a:scene3d>
            <a:camera prst="orthographicFront"/>
            <a:lightRig rig="threePt" dir="t"/>
          </a:scene3d>
          <a:sp3d>
            <a:bevelT prst="slope"/>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合并报表</a:t>
            </a:r>
            <a:endParaRPr lang="zh-CN" altLang="en-US" sz="1600" dirty="0">
              <a:solidFill>
                <a:schemeClr val="tx1"/>
              </a:solidFill>
              <a:latin typeface="微软雅黑" panose="020B0503020204020204" pitchFamily="34" charset="-122"/>
              <a:ea typeface="微软雅黑" panose="020B0503020204020204" pitchFamily="34" charset="-122"/>
            </a:endParaRPr>
          </a:p>
        </p:txBody>
      </p:sp>
      <p:pic>
        <p:nvPicPr>
          <p:cNvPr id="47" name="Picture 4" descr="E:\yinfeifei\2012年工作项目\UFIDA用友 2012\用友 王刚\0628 PPT\7-3\png\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28803"/>
            <a:ext cx="8438362" cy="1904999"/>
          </a:xfrm>
          <a:prstGeom prst="rect">
            <a:avLst/>
          </a:prstGeom>
          <a:noFill/>
          <a:extLst>
            <a:ext uri="{909E8E84-426E-40DD-AFC4-6F175D3DCCD1}">
              <a14:hiddenFill xmlns:a14="http://schemas.microsoft.com/office/drawing/2010/main">
                <a:solidFill>
                  <a:srgbClr val="FFFFFF"/>
                </a:solidFill>
              </a14:hiddenFill>
            </a:ext>
          </a:extLst>
        </p:spPr>
      </p:pic>
      <p:sp>
        <p:nvSpPr>
          <p:cNvPr id="50" name="圆角矩形 49"/>
          <p:cNvSpPr/>
          <p:nvPr/>
        </p:nvSpPr>
        <p:spPr>
          <a:xfrm>
            <a:off x="559825" y="2089726"/>
            <a:ext cx="1270291" cy="146438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全面薪酬</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1" name="圆角矩形 50"/>
          <p:cNvSpPr/>
          <p:nvPr/>
        </p:nvSpPr>
        <p:spPr>
          <a:xfrm>
            <a:off x="2125694" y="2133602"/>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薪酬管理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4047093" y="2590803"/>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工资核算</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3" name="圆角矩形 52"/>
          <p:cNvSpPr/>
          <p:nvPr/>
        </p:nvSpPr>
        <p:spPr>
          <a:xfrm>
            <a:off x="5867401" y="2133602"/>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计件</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4" name="组合 53"/>
          <p:cNvGrpSpPr/>
          <p:nvPr/>
        </p:nvGrpSpPr>
        <p:grpSpPr>
          <a:xfrm>
            <a:off x="7280629" y="2099054"/>
            <a:ext cx="1270291" cy="1464381"/>
            <a:chOff x="7272136" y="2894751"/>
            <a:chExt cx="1270291" cy="2649881"/>
          </a:xfrm>
        </p:grpSpPr>
        <p:sp>
          <p:nvSpPr>
            <p:cNvPr id="55" name="圆角矩形 54"/>
            <p:cNvSpPr/>
            <p:nvPr/>
          </p:nvSpPr>
          <p:spPr>
            <a:xfrm>
              <a:off x="7272136" y="2894751"/>
              <a:ext cx="1270291" cy="264988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7391520" y="3536386"/>
              <a:ext cx="1031523" cy="1336655"/>
            </a:xfrm>
            <a:prstGeom prst="rect">
              <a:avLst/>
            </a:prstGeom>
            <a:noFill/>
          </p:spPr>
          <p:txBody>
            <a:bodyPr wrap="square" rtlCol="0">
              <a:spAutoFit/>
            </a:bodyPr>
            <a:lstStyle/>
            <a:p>
              <a:pPr algn="ctr">
                <a:defRPr/>
              </a:pPr>
              <a:r>
                <a:rPr lang="zh-CN" altLang="en-US" sz="1400" dirty="0" smtClean="0">
                  <a:latin typeface="微软雅黑" panose="020B0503020204020204" pitchFamily="34" charset="-122"/>
                  <a:ea typeface="微软雅黑" panose="020B0503020204020204" pitchFamily="34" charset="-122"/>
                </a:rPr>
                <a:t>计薪方式</a:t>
              </a:r>
              <a:endParaRPr lang="en-US" altLang="zh-CN" sz="1400" dirty="0">
                <a:latin typeface="微软雅黑" panose="020B0503020204020204" pitchFamily="34" charset="-122"/>
                <a:ea typeface="微软雅黑" panose="020B0503020204020204" pitchFamily="34" charset="-122"/>
              </a:endParaRPr>
            </a:p>
            <a:p>
              <a:pPr algn="ctr">
                <a:defRPr/>
              </a:pPr>
              <a:r>
                <a:rPr lang="zh-CN" altLang="en-US" sz="1400" dirty="0" smtClean="0">
                  <a:latin typeface="微软雅黑" panose="020B0503020204020204" pitchFamily="34" charset="-122"/>
                  <a:ea typeface="微软雅黑" panose="020B0503020204020204" pitchFamily="34" charset="-122"/>
                </a:rPr>
                <a:t>考勤处理</a:t>
              </a:r>
              <a:endParaRPr lang="en-US" altLang="zh-CN" sz="1400" dirty="0" smtClean="0">
                <a:latin typeface="微软雅黑" panose="020B0503020204020204" pitchFamily="34" charset="-122"/>
                <a:ea typeface="微软雅黑" panose="020B0503020204020204" pitchFamily="34" charset="-122"/>
              </a:endParaRPr>
            </a:p>
            <a:p>
              <a:pPr algn="ctr">
                <a:defRPr/>
              </a:pPr>
              <a:r>
                <a:rPr lang="zh-CN" altLang="en-US" sz="1400" dirty="0" smtClean="0">
                  <a:latin typeface="微软雅黑" panose="020B0503020204020204" pitchFamily="34" charset="-122"/>
                  <a:ea typeface="微软雅黑" panose="020B0503020204020204" pitchFamily="34" charset="-122"/>
                </a:rPr>
                <a:t>工资核算</a:t>
              </a:r>
              <a:endParaRPr lang="zh-CN" altLang="en-US" sz="1400" dirty="0">
                <a:latin typeface="微软雅黑" panose="020B0503020204020204" pitchFamily="34" charset="-122"/>
                <a:ea typeface="微软雅黑" panose="020B0503020204020204" pitchFamily="34" charset="-122"/>
              </a:endParaRPr>
            </a:p>
          </p:txBody>
        </p:sp>
      </p:grpSp>
      <p:sp>
        <p:nvSpPr>
          <p:cNvPr id="58" name="圆角矩形 57"/>
          <p:cNvSpPr/>
          <p:nvPr/>
        </p:nvSpPr>
        <p:spPr>
          <a:xfrm>
            <a:off x="2125694" y="2971802"/>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保险福利</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9" name="圆角矩形 58"/>
          <p:cNvSpPr/>
          <p:nvPr/>
        </p:nvSpPr>
        <p:spPr>
          <a:xfrm>
            <a:off x="5867401" y="2971802"/>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考勤</a:t>
            </a:r>
            <a:endParaRPr lang="zh-CN" altLang="en-US" sz="1400" dirty="0">
              <a:solidFill>
                <a:schemeClr val="tx1"/>
              </a:solidFill>
              <a:latin typeface="微软雅黑" panose="020B0503020204020204" pitchFamily="34" charset="-122"/>
              <a:ea typeface="微软雅黑" panose="020B0503020204020204" pitchFamily="34" charset="-122"/>
            </a:endParaRPr>
          </a:p>
        </p:txBody>
      </p:sp>
      <p:cxnSp>
        <p:nvCxnSpPr>
          <p:cNvPr id="61" name="肘形连接符 60"/>
          <p:cNvCxnSpPr>
            <a:stCxn id="51" idx="3"/>
            <a:endCxn id="52" idx="1"/>
          </p:cNvCxnSpPr>
          <p:nvPr/>
        </p:nvCxnSpPr>
        <p:spPr>
          <a:xfrm>
            <a:off x="3276602" y="2386025"/>
            <a:ext cx="770491" cy="457201"/>
          </a:xfrm>
          <a:prstGeom prst="bentConnector3">
            <a:avLst>
              <a:gd name="adj1" fmla="val 50000"/>
            </a:avLst>
          </a:prstGeom>
          <a:ln>
            <a:headEnd type="none"/>
            <a:tailEnd type="triangle"/>
          </a:ln>
        </p:spPr>
        <p:style>
          <a:lnRef idx="1">
            <a:schemeClr val="accent6"/>
          </a:lnRef>
          <a:fillRef idx="0">
            <a:schemeClr val="accent6"/>
          </a:fillRef>
          <a:effectRef idx="0">
            <a:schemeClr val="accent6"/>
          </a:effectRef>
          <a:fontRef idx="minor">
            <a:schemeClr val="tx1"/>
          </a:fontRef>
        </p:style>
      </p:cxnSp>
      <p:cxnSp>
        <p:nvCxnSpPr>
          <p:cNvPr id="64" name="肘形连接符 63"/>
          <p:cNvCxnSpPr>
            <a:stCxn id="58" idx="3"/>
            <a:endCxn id="52" idx="1"/>
          </p:cNvCxnSpPr>
          <p:nvPr/>
        </p:nvCxnSpPr>
        <p:spPr>
          <a:xfrm flipV="1">
            <a:off x="3276602" y="2843226"/>
            <a:ext cx="770491" cy="380999"/>
          </a:xfrm>
          <a:prstGeom prst="bentConnector3">
            <a:avLst>
              <a:gd name="adj1" fmla="val 50000"/>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67" name="肘形连接符 66"/>
          <p:cNvCxnSpPr>
            <a:stCxn id="52" idx="3"/>
          </p:cNvCxnSpPr>
          <p:nvPr/>
        </p:nvCxnSpPr>
        <p:spPr>
          <a:xfrm flipV="1">
            <a:off x="5197998" y="2362202"/>
            <a:ext cx="669986" cy="481023"/>
          </a:xfrm>
          <a:prstGeom prst="bentConnector3">
            <a:avLst>
              <a:gd name="adj1" fmla="val 50000"/>
            </a:avLst>
          </a:prstGeom>
          <a:ln>
            <a:headEnd type="triangle"/>
            <a:tailEnd type="none"/>
          </a:ln>
        </p:spPr>
        <p:style>
          <a:lnRef idx="1">
            <a:schemeClr val="accent6"/>
          </a:lnRef>
          <a:fillRef idx="0">
            <a:schemeClr val="accent6"/>
          </a:fillRef>
          <a:effectRef idx="0">
            <a:schemeClr val="accent6"/>
          </a:effectRef>
          <a:fontRef idx="minor">
            <a:schemeClr val="tx1"/>
          </a:fontRef>
        </p:style>
      </p:cxnSp>
      <p:cxnSp>
        <p:nvCxnSpPr>
          <p:cNvPr id="69" name="肘形连接符 68"/>
          <p:cNvCxnSpPr>
            <a:stCxn id="52" idx="3"/>
            <a:endCxn id="59" idx="1"/>
          </p:cNvCxnSpPr>
          <p:nvPr/>
        </p:nvCxnSpPr>
        <p:spPr>
          <a:xfrm>
            <a:off x="5197998" y="2843226"/>
            <a:ext cx="669402" cy="380999"/>
          </a:xfrm>
          <a:prstGeom prst="bentConnector3">
            <a:avLst>
              <a:gd name="adj1" fmla="val 50000"/>
            </a:avLst>
          </a:prstGeom>
          <a:ln>
            <a:headEnd type="triangle"/>
            <a:tailEnd type="none"/>
          </a:ln>
        </p:spPr>
        <p:style>
          <a:lnRef idx="1">
            <a:schemeClr val="accent6"/>
          </a:lnRef>
          <a:fillRef idx="0">
            <a:schemeClr val="accent6"/>
          </a:fillRef>
          <a:effectRef idx="0">
            <a:schemeClr val="accent6"/>
          </a:effectRef>
          <a:fontRef idx="minor">
            <a:schemeClr val="tx1"/>
          </a:fontRef>
        </p:style>
      </p:cxnSp>
      <p:sp>
        <p:nvSpPr>
          <p:cNvPr id="72" name="圆角矩形 71"/>
          <p:cNvSpPr/>
          <p:nvPr/>
        </p:nvSpPr>
        <p:spPr>
          <a:xfrm>
            <a:off x="2111994" y="106680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招聘培训</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73" name="圆角矩形 72"/>
          <p:cNvSpPr/>
          <p:nvPr/>
        </p:nvSpPr>
        <p:spPr>
          <a:xfrm>
            <a:off x="4011095" y="106680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绩效管理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5853136" y="106680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自助服务</a:t>
            </a:r>
            <a:endParaRPr lang="zh-CN" altLang="en-US" sz="1400" dirty="0">
              <a:solidFill>
                <a:schemeClr val="tx1"/>
              </a:solidFill>
              <a:latin typeface="微软雅黑" panose="020B0503020204020204" pitchFamily="34" charset="-122"/>
              <a:ea typeface="微软雅黑" panose="020B0503020204020204" pitchFamily="34" charset="-122"/>
            </a:endParaRPr>
          </a:p>
        </p:txBody>
      </p:sp>
      <p:pic>
        <p:nvPicPr>
          <p:cNvPr id="38" name="图片 37" descr="U8logo.jpg"/>
          <p:cNvPicPr>
            <a:picLocks noChangeAspect="1"/>
          </p:cNvPicPr>
          <p:nvPr/>
        </p:nvPicPr>
        <p:blipFill>
          <a:blip r:embed="rId3"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15715"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15739"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5740"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5741"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15736"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5737"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5738"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1573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573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573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1572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572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573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15721"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5722" name="Text Box 75"/>
          <p:cNvSpPr txBox="1">
            <a:spLocks noChangeArrowheads="1"/>
          </p:cNvSpPr>
          <p:nvPr/>
        </p:nvSpPr>
        <p:spPr bwMode="auto">
          <a:xfrm>
            <a:off x="3124200" y="2971800"/>
            <a:ext cx="5181600" cy="2751522"/>
          </a:xfrm>
          <a:prstGeom prst="rect">
            <a:avLst/>
          </a:prstGeom>
          <a:noFill/>
          <a:ln w="9525">
            <a:noFill/>
            <a:miter lim="800000"/>
          </a:ln>
        </p:spPr>
        <p:txBody>
          <a:bodyPr wrap="square">
            <a:spAutoFit/>
          </a:bodyPr>
          <a:lstStyle/>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维护</a:t>
            </a:r>
            <a:r>
              <a:rPr lang="zh-CN" altLang="en-US" dirty="0">
                <a:latin typeface="微软雅黑" panose="020B0503020204020204" pitchFamily="34" charset="-122"/>
                <a:ea typeface="微软雅黑" panose="020B0503020204020204" pitchFamily="34" charset="-122"/>
              </a:rPr>
              <a:t>企业</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单位的组织架构</a:t>
            </a:r>
            <a:r>
              <a:rPr lang="zh-CN" altLang="en-US" dirty="0" smtClean="0">
                <a:latin typeface="微软雅黑" panose="020B0503020204020204" pitchFamily="34" charset="-122"/>
                <a:ea typeface="微软雅黑" panose="020B0503020204020204" pitchFamily="34" charset="-122"/>
              </a:rPr>
              <a:t>、职位体系</a:t>
            </a:r>
            <a:r>
              <a:rPr lang="zh-CN" altLang="en-US" dirty="0">
                <a:latin typeface="微软雅黑" panose="020B0503020204020204" pitchFamily="34" charset="-122"/>
                <a:ea typeface="微软雅黑" panose="020B0503020204020204" pitchFamily="34" charset="-122"/>
              </a:rPr>
              <a:t>和</a:t>
            </a:r>
            <a:r>
              <a:rPr lang="zh-CN" altLang="en-US" dirty="0" smtClean="0">
                <a:latin typeface="微软雅黑" panose="020B0503020204020204" pitchFamily="34" charset="-122"/>
                <a:ea typeface="微软雅黑" panose="020B0503020204020204" pitchFamily="34" charset="-122"/>
              </a:rPr>
              <a:t>职级体系，部门和职位编制控制，支持企业组织架构调整的快速处理</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支持录用过程管理，包括新员工录用和再入职</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维护</a:t>
            </a:r>
            <a:r>
              <a:rPr lang="zh-CN" altLang="en-US" dirty="0">
                <a:latin typeface="微软雅黑" panose="020B0503020204020204" pitchFamily="34" charset="-122"/>
                <a:ea typeface="微软雅黑" panose="020B0503020204020204" pitchFamily="34" charset="-122"/>
              </a:rPr>
              <a:t>员工的人事资料，办理员工入职</a:t>
            </a:r>
            <a:r>
              <a:rPr lang="zh-CN" altLang="en-US" dirty="0" smtClean="0">
                <a:latin typeface="微软雅黑" panose="020B0503020204020204" pitchFamily="34" charset="-122"/>
                <a:ea typeface="微软雅黑" panose="020B0503020204020204" pitchFamily="34" charset="-122"/>
              </a:rPr>
              <a:t>、转正、调配</a:t>
            </a:r>
            <a:r>
              <a:rPr lang="zh-CN" altLang="en-US" dirty="0">
                <a:latin typeface="微软雅黑" panose="020B0503020204020204" pitchFamily="34" charset="-122"/>
                <a:ea typeface="微软雅黑" panose="020B0503020204020204" pitchFamily="34" charset="-122"/>
              </a:rPr>
              <a:t>和离职</a:t>
            </a:r>
            <a:r>
              <a:rPr lang="zh-CN" altLang="en-US" dirty="0" smtClean="0">
                <a:latin typeface="微软雅黑" panose="020B0503020204020204" pitchFamily="34" charset="-122"/>
                <a:ea typeface="微软雅黑" panose="020B0503020204020204" pitchFamily="34" charset="-122"/>
              </a:rPr>
              <a:t>手续，黑名单管理</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支持劳动合同业务处理，维护培训</a:t>
            </a:r>
            <a:r>
              <a:rPr lang="zh-CN" altLang="en-US" dirty="0">
                <a:latin typeface="微软雅黑" panose="020B0503020204020204" pitchFamily="34" charset="-122"/>
                <a:ea typeface="微软雅黑" panose="020B0503020204020204" pitchFamily="34" charset="-122"/>
              </a:rPr>
              <a:t>协议</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岗位</a:t>
            </a:r>
            <a:r>
              <a:rPr lang="zh-CN" altLang="en-US" dirty="0" smtClean="0">
                <a:latin typeface="微软雅黑" panose="020B0503020204020204" pitchFamily="34" charset="-122"/>
                <a:ea typeface="微软雅黑" panose="020B0503020204020204" pitchFamily="34" charset="-122"/>
              </a:rPr>
              <a:t>协议、保密协议以及劳动</a:t>
            </a:r>
            <a:r>
              <a:rPr lang="zh-CN" altLang="en-US" dirty="0">
                <a:latin typeface="微软雅黑" panose="020B0503020204020204" pitchFamily="34" charset="-122"/>
                <a:ea typeface="微软雅黑" panose="020B0503020204020204" pitchFamily="34" charset="-122"/>
              </a:rPr>
              <a:t>争议</a:t>
            </a:r>
            <a:endParaRPr lang="zh-CN" altLang="en-US" dirty="0">
              <a:latin typeface="微软雅黑" panose="020B0503020204020204" pitchFamily="34" charset="-122"/>
              <a:ea typeface="微软雅黑" panose="020B0503020204020204" pitchFamily="34" charset="-122"/>
            </a:endParaRPr>
          </a:p>
        </p:txBody>
      </p:sp>
      <p:sp>
        <p:nvSpPr>
          <p:cNvPr id="115723"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15724"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dirty="0">
                <a:latin typeface="微软雅黑" panose="020B0503020204020204" pitchFamily="34" charset="-122"/>
                <a:ea typeface="微软雅黑" panose="020B0503020204020204" pitchFamily="34" charset="-122"/>
              </a:rPr>
              <a:t>U8-</a:t>
            </a:r>
            <a:endParaRPr lang="en-US" altLang="zh-CN" sz="2400" dirty="0">
              <a:latin typeface="微软雅黑" panose="020B0503020204020204" pitchFamily="34" charset="-122"/>
              <a:ea typeface="微软雅黑" panose="020B0503020204020204" pitchFamily="34" charset="-122"/>
            </a:endParaRPr>
          </a:p>
          <a:p>
            <a:pPr algn="ctr">
              <a:spcBef>
                <a:spcPct val="50000"/>
              </a:spcBef>
            </a:pPr>
            <a:r>
              <a:rPr lang="zh-CN" altLang="en-US" sz="2400" dirty="0">
                <a:latin typeface="微软雅黑" panose="020B0503020204020204" pitchFamily="34" charset="-122"/>
                <a:ea typeface="微软雅黑" panose="020B0503020204020204" pitchFamily="34" charset="-122"/>
              </a:rPr>
              <a:t>人事管理</a:t>
            </a:r>
            <a:endParaRPr lang="en-US" altLang="zh-CN"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a:t>
            </a:r>
            <a:r>
              <a:rPr kumimoji="1" lang="zh-CN" altLang="en-US" sz="2800" dirty="0" smtClean="0">
                <a:solidFill>
                  <a:srgbClr val="FF0000"/>
                </a:solidFill>
                <a:latin typeface="微软雅黑" panose="020B0503020204020204" pitchFamily="34" charset="-122"/>
                <a:ea typeface="微软雅黑" panose="020B0503020204020204" pitchFamily="34" charset="-122"/>
              </a:rPr>
              <a:t>概述</a:t>
            </a:r>
            <a:r>
              <a:rPr kumimoji="1" lang="en-US" altLang="zh-CN" sz="2800" dirty="0" smtClean="0">
                <a:solidFill>
                  <a:srgbClr val="FF0000"/>
                </a:solidFill>
                <a:latin typeface="微软雅黑" panose="020B0503020204020204" pitchFamily="34" charset="-122"/>
                <a:ea typeface="微软雅黑" panose="020B0503020204020204" pitchFamily="34" charset="-122"/>
              </a:rPr>
              <a:t>-</a:t>
            </a:r>
            <a:r>
              <a:rPr kumimoji="1" lang="zh-CN" altLang="en-US" sz="2800" dirty="0" smtClean="0">
                <a:solidFill>
                  <a:srgbClr val="FF0000"/>
                </a:solidFill>
                <a:latin typeface="微软雅黑" panose="020B0503020204020204" pitchFamily="34" charset="-122"/>
                <a:ea typeface="微软雅黑" panose="020B0503020204020204" pitchFamily="34" charset="-122"/>
              </a:rPr>
              <a:t>人事管理</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800" y="762000"/>
            <a:ext cx="9000000" cy="5791200"/>
          </a:xfrm>
          <a:prstGeom prst="rect">
            <a:avLst/>
          </a:prstGeom>
          <a:solidFill>
            <a:schemeClr val="bg1">
              <a:lumMod val="9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a:off x="5673264" y="1981200"/>
            <a:ext cx="942059" cy="411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1000" dirty="0" smtClean="0">
              <a:solidFill>
                <a:schemeClr val="dk1"/>
              </a:solidFill>
              <a:latin typeface="微软雅黑" panose="020B0503020204020204" pitchFamily="34" charset="-122"/>
              <a:ea typeface="微软雅黑" panose="020B0503020204020204" pitchFamily="34" charset="-122"/>
            </a:endParaRPr>
          </a:p>
        </p:txBody>
      </p:sp>
      <p:sp>
        <p:nvSpPr>
          <p:cNvPr id="5" name="矩形 4"/>
          <p:cNvSpPr/>
          <p:nvPr/>
        </p:nvSpPr>
        <p:spPr>
          <a:xfrm>
            <a:off x="4636362" y="1981200"/>
            <a:ext cx="1049088" cy="411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1000" dirty="0" smtClean="0">
              <a:latin typeface="微软雅黑" panose="020B0503020204020204" pitchFamily="34" charset="-122"/>
              <a:ea typeface="微软雅黑" panose="020B0503020204020204" pitchFamily="34" charset="-122"/>
            </a:endParaRPr>
          </a:p>
        </p:txBody>
      </p:sp>
      <p:sp>
        <p:nvSpPr>
          <p:cNvPr id="6" name="矩形 5"/>
          <p:cNvSpPr/>
          <p:nvPr/>
        </p:nvSpPr>
        <p:spPr>
          <a:xfrm>
            <a:off x="1506288" y="1981200"/>
            <a:ext cx="1049088" cy="411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100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457200" y="1981200"/>
            <a:ext cx="1049088" cy="411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1000" dirty="0" smtClean="0">
              <a:latin typeface="微软雅黑" panose="020B0503020204020204" pitchFamily="34" charset="-122"/>
              <a:ea typeface="微软雅黑" panose="020B0503020204020204" pitchFamily="34" charset="-122"/>
            </a:endParaRPr>
          </a:p>
        </p:txBody>
      </p:sp>
      <p:sp>
        <p:nvSpPr>
          <p:cNvPr id="8" name="矩形 7"/>
          <p:cNvSpPr/>
          <p:nvPr/>
        </p:nvSpPr>
        <p:spPr>
          <a:xfrm>
            <a:off x="2543188" y="1981200"/>
            <a:ext cx="1049088" cy="411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1000" dirty="0" smtClean="0">
              <a:latin typeface="微软雅黑" panose="020B0503020204020204" pitchFamily="34" charset="-122"/>
              <a:ea typeface="微软雅黑" panose="020B0503020204020204" pitchFamily="34" charset="-122"/>
            </a:endParaRPr>
          </a:p>
        </p:txBody>
      </p:sp>
      <p:sp>
        <p:nvSpPr>
          <p:cNvPr id="9" name="矩形 8"/>
          <p:cNvSpPr/>
          <p:nvPr/>
        </p:nvSpPr>
        <p:spPr>
          <a:xfrm>
            <a:off x="6615323" y="1981200"/>
            <a:ext cx="975129" cy="411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1000" dirty="0" smtClean="0">
              <a:solidFill>
                <a:schemeClr val="dk1"/>
              </a:solidFill>
              <a:latin typeface="微软雅黑" panose="020B0503020204020204" pitchFamily="34" charset="-122"/>
              <a:ea typeface="微软雅黑" panose="020B0503020204020204" pitchFamily="34" charset="-122"/>
            </a:endParaRPr>
          </a:p>
        </p:txBody>
      </p:sp>
      <p:sp>
        <p:nvSpPr>
          <p:cNvPr id="10" name="矩形 9"/>
          <p:cNvSpPr/>
          <p:nvPr/>
        </p:nvSpPr>
        <p:spPr>
          <a:xfrm>
            <a:off x="5563097" y="1600200"/>
            <a:ext cx="1069587" cy="381000"/>
          </a:xfrm>
          <a:prstGeom prst="rect">
            <a:avLst/>
          </a:prstGeom>
          <a:solidFill>
            <a:schemeClr val="accent5"/>
          </a:solidFill>
          <a:ln w="1270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财务部</a:t>
            </a:r>
            <a:endParaRPr lang="zh-CN" altLang="en-US" sz="1200" dirty="0">
              <a:latin typeface="微软雅黑" panose="020B0503020204020204" pitchFamily="34" charset="-122"/>
              <a:ea typeface="微软雅黑" panose="020B0503020204020204" pitchFamily="34" charset="-122"/>
            </a:endParaRPr>
          </a:p>
        </p:txBody>
      </p:sp>
      <p:sp>
        <p:nvSpPr>
          <p:cNvPr id="11" name="矩形 10"/>
          <p:cNvSpPr/>
          <p:nvPr/>
        </p:nvSpPr>
        <p:spPr>
          <a:xfrm>
            <a:off x="4603615" y="1600200"/>
            <a:ext cx="1069587" cy="381000"/>
          </a:xfrm>
          <a:prstGeom prst="rect">
            <a:avLst/>
          </a:prstGeom>
          <a:solidFill>
            <a:schemeClr val="accent5"/>
          </a:solidFill>
          <a:ln w="1270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采购部</a:t>
            </a:r>
            <a:endParaRPr lang="zh-CN" altLang="en-US" sz="1200" dirty="0" smtClean="0">
              <a:latin typeface="微软雅黑" panose="020B0503020204020204" pitchFamily="34" charset="-122"/>
              <a:ea typeface="微软雅黑" panose="020B0503020204020204" pitchFamily="34" charset="-122"/>
            </a:endParaRPr>
          </a:p>
        </p:txBody>
      </p:sp>
      <p:sp>
        <p:nvSpPr>
          <p:cNvPr id="12" name="矩形 11"/>
          <p:cNvSpPr/>
          <p:nvPr/>
        </p:nvSpPr>
        <p:spPr>
          <a:xfrm>
            <a:off x="1522594" y="1600200"/>
            <a:ext cx="1069587" cy="381000"/>
          </a:xfrm>
          <a:prstGeom prst="rect">
            <a:avLst/>
          </a:prstGeom>
          <a:solidFill>
            <a:schemeClr val="accent5"/>
          </a:solidFill>
          <a:ln w="1270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仓储部</a:t>
            </a:r>
            <a:endParaRPr lang="zh-CN" altLang="en-US" sz="1200" dirty="0" smtClean="0">
              <a:latin typeface="微软雅黑" panose="020B0503020204020204" pitchFamily="34" charset="-122"/>
              <a:ea typeface="微软雅黑" panose="020B0503020204020204" pitchFamily="34" charset="-122"/>
            </a:endParaRPr>
          </a:p>
        </p:txBody>
      </p:sp>
      <p:sp>
        <p:nvSpPr>
          <p:cNvPr id="13" name="矩形 12"/>
          <p:cNvSpPr/>
          <p:nvPr/>
        </p:nvSpPr>
        <p:spPr>
          <a:xfrm>
            <a:off x="457202" y="1600200"/>
            <a:ext cx="1069587" cy="381000"/>
          </a:xfrm>
          <a:prstGeom prst="rect">
            <a:avLst/>
          </a:prstGeom>
          <a:solidFill>
            <a:schemeClr val="accent5"/>
          </a:solidFill>
          <a:ln w="1270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销售部</a:t>
            </a:r>
            <a:endParaRPr lang="zh-CN" altLang="en-US" sz="1200" dirty="0" smtClean="0">
              <a:latin typeface="微软雅黑" panose="020B0503020204020204" pitchFamily="34" charset="-122"/>
              <a:ea typeface="微软雅黑" panose="020B0503020204020204" pitchFamily="34" charset="-122"/>
            </a:endParaRPr>
          </a:p>
        </p:txBody>
      </p:sp>
      <p:sp>
        <p:nvSpPr>
          <p:cNvPr id="14" name="矩形 13"/>
          <p:cNvSpPr/>
          <p:nvPr/>
        </p:nvSpPr>
        <p:spPr>
          <a:xfrm>
            <a:off x="2521399" y="1600200"/>
            <a:ext cx="1069587" cy="381000"/>
          </a:xfrm>
          <a:prstGeom prst="rect">
            <a:avLst/>
          </a:prstGeom>
          <a:solidFill>
            <a:schemeClr val="accent5"/>
          </a:solidFill>
          <a:ln w="1270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生产部</a:t>
            </a:r>
            <a:endParaRPr lang="zh-CN" altLang="en-US" sz="1200" dirty="0" smtClean="0">
              <a:latin typeface="微软雅黑" panose="020B0503020204020204" pitchFamily="34" charset="-122"/>
              <a:ea typeface="微软雅黑" panose="020B0503020204020204" pitchFamily="34" charset="-122"/>
            </a:endParaRPr>
          </a:p>
        </p:txBody>
      </p:sp>
      <p:sp>
        <p:nvSpPr>
          <p:cNvPr id="15" name="矩形 14"/>
          <p:cNvSpPr/>
          <p:nvPr/>
        </p:nvSpPr>
        <p:spPr>
          <a:xfrm>
            <a:off x="6615322" y="1600200"/>
            <a:ext cx="1004678" cy="381000"/>
          </a:xfrm>
          <a:prstGeom prst="rect">
            <a:avLst/>
          </a:prstGeom>
          <a:solidFill>
            <a:schemeClr val="accent5"/>
          </a:solidFill>
          <a:ln w="1270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人力资源部</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a:xfrm>
            <a:off x="3589460" y="1981200"/>
            <a:ext cx="1049088" cy="411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1000" dirty="0" smtClean="0">
              <a:latin typeface="微软雅黑" panose="020B0503020204020204" pitchFamily="34" charset="-122"/>
              <a:ea typeface="微软雅黑" panose="020B0503020204020204" pitchFamily="34" charset="-122"/>
            </a:endParaRPr>
          </a:p>
        </p:txBody>
      </p:sp>
      <p:sp>
        <p:nvSpPr>
          <p:cNvPr id="17" name="矩形 16"/>
          <p:cNvSpPr/>
          <p:nvPr/>
        </p:nvSpPr>
        <p:spPr>
          <a:xfrm>
            <a:off x="3589462" y="1600200"/>
            <a:ext cx="1069587" cy="381000"/>
          </a:xfrm>
          <a:prstGeom prst="rect">
            <a:avLst/>
          </a:prstGeom>
          <a:solidFill>
            <a:schemeClr val="accent5"/>
          </a:solidFill>
          <a:ln w="1270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质量部</a:t>
            </a:r>
            <a:endParaRPr lang="zh-CN" altLang="en-US" sz="1200" dirty="0" smtClean="0">
              <a:latin typeface="微软雅黑" panose="020B0503020204020204" pitchFamily="34" charset="-122"/>
              <a:ea typeface="微软雅黑" panose="020B0503020204020204" pitchFamily="34" charset="-122"/>
            </a:endParaRPr>
          </a:p>
        </p:txBody>
      </p:sp>
      <p:sp>
        <p:nvSpPr>
          <p:cNvPr id="18" name="矩形 17"/>
          <p:cNvSpPr/>
          <p:nvPr/>
        </p:nvSpPr>
        <p:spPr>
          <a:xfrm>
            <a:off x="76200" y="1600200"/>
            <a:ext cx="381000" cy="4495800"/>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900" dirty="0" smtClean="0">
                <a:latin typeface="微软雅黑" panose="020B0503020204020204" pitchFamily="34" charset="-122"/>
                <a:ea typeface="微软雅黑" panose="020B0503020204020204" pitchFamily="34" charset="-122"/>
              </a:rPr>
              <a:t>采购主管</a:t>
            </a:r>
            <a:endParaRPr lang="en-US" altLang="zh-CN" sz="900" dirty="0" smtClean="0">
              <a:latin typeface="微软雅黑" panose="020B0503020204020204" pitchFamily="34" charset="-122"/>
              <a:ea typeface="微软雅黑" panose="020B0503020204020204" pitchFamily="34" charset="-122"/>
            </a:endParaRPr>
          </a:p>
          <a:p>
            <a:pPr algn="ctr"/>
            <a:endParaRPr lang="en-US" altLang="zh-CN" sz="900" dirty="0" smtClean="0">
              <a:latin typeface="微软雅黑" panose="020B0503020204020204" pitchFamily="34" charset="-122"/>
              <a:ea typeface="微软雅黑" panose="020B0503020204020204" pitchFamily="34" charset="-122"/>
            </a:endParaRPr>
          </a:p>
          <a:p>
            <a:pPr algn="ctr"/>
            <a:r>
              <a:rPr lang="zh-CN" altLang="en-US" sz="900" dirty="0" smtClean="0">
                <a:latin typeface="微软雅黑" panose="020B0503020204020204" pitchFamily="34" charset="-122"/>
                <a:ea typeface="微软雅黑" panose="020B0503020204020204" pitchFamily="34" charset="-122"/>
              </a:rPr>
              <a:t>销售主管</a:t>
            </a:r>
            <a:endParaRPr lang="en-US" altLang="zh-CN" sz="900" dirty="0" smtClean="0">
              <a:latin typeface="微软雅黑" panose="020B0503020204020204" pitchFamily="34" charset="-122"/>
              <a:ea typeface="微软雅黑" panose="020B0503020204020204" pitchFamily="34" charset="-122"/>
            </a:endParaRPr>
          </a:p>
          <a:p>
            <a:pPr algn="ctr"/>
            <a:endParaRPr lang="en-US" altLang="zh-CN" sz="900" dirty="0" smtClean="0">
              <a:latin typeface="微软雅黑" panose="020B0503020204020204" pitchFamily="34" charset="-122"/>
              <a:ea typeface="微软雅黑" panose="020B0503020204020204" pitchFamily="34" charset="-122"/>
            </a:endParaRPr>
          </a:p>
          <a:p>
            <a:pPr algn="ctr"/>
            <a:r>
              <a:rPr lang="zh-CN" altLang="en-US" sz="900" dirty="0" smtClean="0">
                <a:latin typeface="微软雅黑" panose="020B0503020204020204" pitchFamily="34" charset="-122"/>
                <a:ea typeface="微软雅黑" panose="020B0503020204020204" pitchFamily="34" charset="-122"/>
              </a:rPr>
              <a:t>财务主管</a:t>
            </a:r>
            <a:endParaRPr lang="en-US" altLang="zh-CN" sz="900" dirty="0" smtClean="0">
              <a:latin typeface="微软雅黑" panose="020B0503020204020204" pitchFamily="34" charset="-122"/>
              <a:ea typeface="微软雅黑" panose="020B0503020204020204" pitchFamily="34" charset="-122"/>
            </a:endParaRPr>
          </a:p>
          <a:p>
            <a:pPr algn="ctr"/>
            <a:endParaRPr lang="en-US" altLang="zh-CN" sz="900" dirty="0" smtClean="0">
              <a:latin typeface="微软雅黑" panose="020B0503020204020204" pitchFamily="34" charset="-122"/>
              <a:ea typeface="微软雅黑" panose="020B0503020204020204" pitchFamily="34" charset="-122"/>
            </a:endParaRPr>
          </a:p>
          <a:p>
            <a:pPr algn="ctr"/>
            <a:r>
              <a:rPr lang="zh-CN" altLang="en-US" sz="900" dirty="0" smtClean="0">
                <a:latin typeface="微软雅黑" panose="020B0503020204020204" pitchFamily="34" charset="-122"/>
                <a:ea typeface="微软雅黑" panose="020B0503020204020204" pitchFamily="34" charset="-122"/>
              </a:rPr>
              <a:t>仓库主管</a:t>
            </a:r>
            <a:endParaRPr lang="en-US" altLang="zh-CN" sz="900" dirty="0" smtClean="0">
              <a:latin typeface="微软雅黑" panose="020B0503020204020204" pitchFamily="34" charset="-122"/>
              <a:ea typeface="微软雅黑" panose="020B0503020204020204" pitchFamily="34" charset="-122"/>
            </a:endParaRPr>
          </a:p>
          <a:p>
            <a:pPr algn="ctr"/>
            <a:endParaRPr lang="en-US" altLang="zh-CN" sz="900" dirty="0" smtClean="0">
              <a:latin typeface="微软雅黑" panose="020B0503020204020204" pitchFamily="34" charset="-122"/>
              <a:ea typeface="微软雅黑" panose="020B0503020204020204" pitchFamily="34" charset="-122"/>
            </a:endParaRPr>
          </a:p>
          <a:p>
            <a:pPr algn="ctr"/>
            <a:r>
              <a:rPr lang="zh-CN" altLang="en-US" sz="900" dirty="0" smtClean="0">
                <a:latin typeface="微软雅黑" panose="020B0503020204020204" pitchFamily="34" charset="-122"/>
                <a:ea typeface="微软雅黑" panose="020B0503020204020204" pitchFamily="34" charset="-122"/>
              </a:rPr>
              <a:t>生产主管</a:t>
            </a:r>
            <a:endParaRPr lang="en-US" altLang="zh-CN" sz="900" dirty="0" smtClean="0">
              <a:latin typeface="微软雅黑" panose="020B0503020204020204" pitchFamily="34" charset="-122"/>
              <a:ea typeface="微软雅黑" panose="020B0503020204020204" pitchFamily="34" charset="-122"/>
            </a:endParaRPr>
          </a:p>
          <a:p>
            <a:pPr algn="ctr"/>
            <a:endParaRPr lang="en-US" altLang="zh-CN" sz="900" dirty="0" smtClean="0">
              <a:latin typeface="微软雅黑" panose="020B0503020204020204" pitchFamily="34" charset="-122"/>
              <a:ea typeface="微软雅黑" panose="020B0503020204020204" pitchFamily="34" charset="-122"/>
            </a:endParaRPr>
          </a:p>
          <a:p>
            <a:pPr algn="ctr"/>
            <a:r>
              <a:rPr lang="zh-CN" altLang="en-US" sz="900" dirty="0" smtClean="0">
                <a:latin typeface="微软雅黑" panose="020B0503020204020204" pitchFamily="34" charset="-122"/>
                <a:ea typeface="微软雅黑" panose="020B0503020204020204" pitchFamily="34" charset="-122"/>
              </a:rPr>
              <a:t>人力资源主管</a:t>
            </a:r>
            <a:endParaRPr lang="en-US" altLang="zh-CN" sz="900" dirty="0" smtClean="0">
              <a:latin typeface="微软雅黑" panose="020B0503020204020204" pitchFamily="34" charset="-122"/>
              <a:ea typeface="微软雅黑" panose="020B0503020204020204" pitchFamily="34" charset="-122"/>
            </a:endParaRPr>
          </a:p>
        </p:txBody>
      </p:sp>
      <p:sp>
        <p:nvSpPr>
          <p:cNvPr id="19" name="上箭头 18"/>
          <p:cNvSpPr/>
          <p:nvPr/>
        </p:nvSpPr>
        <p:spPr>
          <a:xfrm>
            <a:off x="3841200" y="1295400"/>
            <a:ext cx="304800" cy="228600"/>
          </a:xfrm>
          <a:prstGeom prst="up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solidFill>
                <a:schemeClr val="dk1"/>
              </a:solidFill>
            </a:endParaRPr>
          </a:p>
        </p:txBody>
      </p:sp>
      <p:sp>
        <p:nvSpPr>
          <p:cNvPr id="20" name="标题 1"/>
          <p:cNvSpPr txBox="1"/>
          <p:nvPr/>
        </p:nvSpPr>
        <p:spPr bwMode="auto">
          <a:xfrm>
            <a:off x="4114800" y="1219200"/>
            <a:ext cx="1143000" cy="381000"/>
          </a:xfrm>
          <a:prstGeom prst="rect">
            <a:avLst/>
          </a:prstGeom>
          <a:noFill/>
          <a:ln w="9525">
            <a:noFill/>
            <a:miter lim="800000"/>
          </a:ln>
        </p:spPr>
        <p:txBody>
          <a:bodyPr vert="horz" wrap="square" lIns="91440" tIns="45720" rIns="91440" bIns="45720" numCol="1" anchor="ctr" anchorCtr="0" compatLnSpc="1"/>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400" noProof="0" dirty="0" smtClean="0">
                <a:latin typeface="微软雅黑" panose="020B0503020204020204" pitchFamily="34" charset="-122"/>
                <a:ea typeface="微软雅黑" panose="020B0503020204020204" pitchFamily="34" charset="-122"/>
                <a:cs typeface="+mj-cs"/>
              </a:rPr>
              <a:t>增值应用</a:t>
            </a:r>
            <a:endParaRPr kumimoji="1" lang="zh-CN" altLang="en-US" sz="14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sp>
        <p:nvSpPr>
          <p:cNvPr id="21" name="标题 1"/>
          <p:cNvSpPr txBox="1"/>
          <p:nvPr/>
        </p:nvSpPr>
        <p:spPr bwMode="auto">
          <a:xfrm>
            <a:off x="3657600" y="6096000"/>
            <a:ext cx="1524000" cy="381000"/>
          </a:xfrm>
          <a:prstGeom prst="rect">
            <a:avLst/>
          </a:prstGeom>
          <a:noFill/>
          <a:ln w="9525">
            <a:noFill/>
            <a:miter lim="800000"/>
          </a:ln>
        </p:spPr>
        <p:txBody>
          <a:bodyPr vert="horz" wrap="square" lIns="91440" tIns="45720" rIns="91440" bIns="45720" numCol="1" anchor="ctr" anchorCtr="0" compatLnSpc="1"/>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1" lang="en-US" altLang="zh-CN" sz="1600" b="1" noProof="0" dirty="0" smtClean="0">
                <a:latin typeface="微软雅黑" panose="020B0503020204020204" pitchFamily="34" charset="-122"/>
                <a:ea typeface="微软雅黑" panose="020B0503020204020204" pitchFamily="34" charset="-122"/>
                <a:cs typeface="+mj-cs"/>
              </a:rPr>
              <a:t>ERP3</a:t>
            </a:r>
            <a:r>
              <a:rPr kumimoji="1" lang="zh-CN" altLang="en-US" sz="1600" b="1" noProof="0" dirty="0" smtClean="0">
                <a:latin typeface="微软雅黑" panose="020B0503020204020204" pitchFamily="34" charset="-122"/>
                <a:ea typeface="微软雅黑" panose="020B0503020204020204" pitchFamily="34" charset="-122"/>
                <a:cs typeface="+mj-cs"/>
              </a:rPr>
              <a:t>应用部署</a:t>
            </a:r>
            <a:endParaRPr kumimoji="1" lang="zh-CN" altLang="en-US" sz="16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grpSp>
        <p:nvGrpSpPr>
          <p:cNvPr id="22" name="组合 89"/>
          <p:cNvGrpSpPr/>
          <p:nvPr/>
        </p:nvGrpSpPr>
        <p:grpSpPr>
          <a:xfrm>
            <a:off x="685800" y="838200"/>
            <a:ext cx="6781800" cy="381000"/>
            <a:chOff x="1098000" y="914400"/>
            <a:chExt cx="4396782" cy="304800"/>
          </a:xfrm>
        </p:grpSpPr>
        <p:sp>
          <p:nvSpPr>
            <p:cNvPr id="23" name="矩形 22"/>
            <p:cNvSpPr/>
            <p:nvPr/>
          </p:nvSpPr>
          <p:spPr>
            <a:xfrm>
              <a:off x="1098000" y="914400"/>
              <a:ext cx="1492800" cy="30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决策支持</a:t>
              </a:r>
              <a:endParaRPr lang="zh-CN" altLang="en-US" sz="1200" dirty="0">
                <a:latin typeface="微软雅黑" panose="020B0503020204020204" pitchFamily="34" charset="-122"/>
                <a:ea typeface="微软雅黑" panose="020B0503020204020204" pitchFamily="34" charset="-122"/>
              </a:endParaRPr>
            </a:p>
          </p:txBody>
        </p:sp>
        <p:sp>
          <p:nvSpPr>
            <p:cNvPr id="24" name="矩形 23"/>
            <p:cNvSpPr/>
            <p:nvPr/>
          </p:nvSpPr>
          <p:spPr>
            <a:xfrm>
              <a:off x="2580325" y="914400"/>
              <a:ext cx="1457228" cy="30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资金管理</a:t>
              </a:r>
              <a:endParaRPr lang="zh-CN" altLang="en-US" sz="1200" dirty="0">
                <a:latin typeface="微软雅黑" panose="020B0503020204020204" pitchFamily="34" charset="-122"/>
                <a:ea typeface="微软雅黑" panose="020B0503020204020204" pitchFamily="34" charset="-122"/>
              </a:endParaRPr>
            </a:p>
          </p:txBody>
        </p:sp>
        <p:sp>
          <p:nvSpPr>
            <p:cNvPr id="25" name="矩形 24"/>
            <p:cNvSpPr/>
            <p:nvPr/>
          </p:nvSpPr>
          <p:spPr>
            <a:xfrm>
              <a:off x="4037554" y="914400"/>
              <a:ext cx="1457228" cy="30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预算管理</a:t>
              </a:r>
              <a:endParaRPr lang="zh-CN" altLang="en-US" sz="1200" dirty="0">
                <a:latin typeface="微软雅黑" panose="020B0503020204020204" pitchFamily="34" charset="-122"/>
                <a:ea typeface="微软雅黑" panose="020B0503020204020204" pitchFamily="34" charset="-122"/>
              </a:endParaRPr>
            </a:p>
          </p:txBody>
        </p:sp>
      </p:grpSp>
      <p:grpSp>
        <p:nvGrpSpPr>
          <p:cNvPr id="26" name="组合 88"/>
          <p:cNvGrpSpPr/>
          <p:nvPr/>
        </p:nvGrpSpPr>
        <p:grpSpPr>
          <a:xfrm>
            <a:off x="7956000" y="838200"/>
            <a:ext cx="1035600" cy="5257800"/>
            <a:chOff x="7422600" y="914400"/>
            <a:chExt cx="1188000" cy="4572000"/>
          </a:xfrm>
          <a:effectLst/>
        </p:grpSpPr>
        <p:sp>
          <p:nvSpPr>
            <p:cNvPr id="27" name="矩形 26"/>
            <p:cNvSpPr/>
            <p:nvPr/>
          </p:nvSpPr>
          <p:spPr>
            <a:xfrm>
              <a:off x="7422600" y="914400"/>
              <a:ext cx="1188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售前分析</a:t>
              </a:r>
              <a:endParaRPr lang="zh-CN" altLang="en-US" sz="1100" dirty="0">
                <a:latin typeface="微软雅黑" panose="020B0503020204020204" pitchFamily="34" charset="-122"/>
                <a:ea typeface="微软雅黑" panose="020B0503020204020204" pitchFamily="34" charset="-122"/>
              </a:endParaRPr>
            </a:p>
          </p:txBody>
        </p:sp>
        <p:sp>
          <p:nvSpPr>
            <p:cNvPr id="28" name="矩形 27"/>
            <p:cNvSpPr/>
            <p:nvPr/>
          </p:nvSpPr>
          <p:spPr>
            <a:xfrm>
              <a:off x="7422600" y="1295400"/>
              <a:ext cx="1188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合同管理</a:t>
              </a:r>
              <a:endParaRPr lang="zh-CN" altLang="en-US" sz="1100" dirty="0">
                <a:latin typeface="微软雅黑" panose="020B0503020204020204" pitchFamily="34" charset="-122"/>
                <a:ea typeface="微软雅黑" panose="020B0503020204020204" pitchFamily="34" charset="-122"/>
              </a:endParaRPr>
            </a:p>
          </p:txBody>
        </p:sp>
        <p:sp>
          <p:nvSpPr>
            <p:cNvPr id="29" name="矩形 28"/>
            <p:cNvSpPr/>
            <p:nvPr/>
          </p:nvSpPr>
          <p:spPr>
            <a:xfrm>
              <a:off x="7422600" y="1676400"/>
              <a:ext cx="1188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100" dirty="0" smtClean="0">
                  <a:latin typeface="微软雅黑" panose="020B0503020204020204" pitchFamily="34" charset="-122"/>
                  <a:ea typeface="微软雅黑" panose="020B0503020204020204" pitchFamily="34" charset="-122"/>
                </a:rPr>
                <a:t>CRM</a:t>
              </a:r>
              <a:endParaRPr lang="zh-CN" altLang="en-US" sz="1100" dirty="0">
                <a:latin typeface="微软雅黑" panose="020B0503020204020204" pitchFamily="34" charset="-122"/>
                <a:ea typeface="微软雅黑" panose="020B0503020204020204" pitchFamily="34" charset="-122"/>
              </a:endParaRPr>
            </a:p>
          </p:txBody>
        </p:sp>
        <p:sp>
          <p:nvSpPr>
            <p:cNvPr id="30" name="矩形 29"/>
            <p:cNvSpPr/>
            <p:nvPr/>
          </p:nvSpPr>
          <p:spPr>
            <a:xfrm>
              <a:off x="7422600" y="2057400"/>
              <a:ext cx="1188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网上银行</a:t>
              </a:r>
              <a:endParaRPr lang="zh-CN" altLang="en-US" sz="1100" dirty="0">
                <a:latin typeface="微软雅黑" panose="020B0503020204020204" pitchFamily="34" charset="-122"/>
                <a:ea typeface="微软雅黑" panose="020B0503020204020204" pitchFamily="34" charset="-122"/>
              </a:endParaRPr>
            </a:p>
          </p:txBody>
        </p:sp>
        <p:sp>
          <p:nvSpPr>
            <p:cNvPr id="31" name="矩形 30"/>
            <p:cNvSpPr/>
            <p:nvPr/>
          </p:nvSpPr>
          <p:spPr>
            <a:xfrm>
              <a:off x="7422600" y="2438400"/>
              <a:ext cx="1188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网上报销</a:t>
              </a:r>
              <a:endParaRPr lang="zh-CN" altLang="en-US" sz="1100" dirty="0">
                <a:latin typeface="微软雅黑" panose="020B0503020204020204" pitchFamily="34" charset="-122"/>
                <a:ea typeface="微软雅黑" panose="020B0503020204020204" pitchFamily="34" charset="-122"/>
              </a:endParaRPr>
            </a:p>
          </p:txBody>
        </p:sp>
        <p:sp>
          <p:nvSpPr>
            <p:cNvPr id="32" name="矩形 31"/>
            <p:cNvSpPr/>
            <p:nvPr/>
          </p:nvSpPr>
          <p:spPr>
            <a:xfrm>
              <a:off x="7422600" y="2819400"/>
              <a:ext cx="1188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工程变更</a:t>
              </a:r>
              <a:endParaRPr lang="zh-CN" altLang="en-US" sz="1100" dirty="0">
                <a:latin typeface="微软雅黑" panose="020B0503020204020204" pitchFamily="34" charset="-122"/>
                <a:ea typeface="微软雅黑" panose="020B0503020204020204" pitchFamily="34" charset="-122"/>
              </a:endParaRPr>
            </a:p>
          </p:txBody>
        </p:sp>
        <p:sp>
          <p:nvSpPr>
            <p:cNvPr id="33" name="矩形 32"/>
            <p:cNvSpPr/>
            <p:nvPr/>
          </p:nvSpPr>
          <p:spPr>
            <a:xfrm>
              <a:off x="7422600" y="3200400"/>
              <a:ext cx="1188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设备管理</a:t>
              </a:r>
              <a:endParaRPr lang="zh-CN" altLang="en-US" sz="1100" dirty="0">
                <a:latin typeface="微软雅黑" panose="020B0503020204020204" pitchFamily="34" charset="-122"/>
                <a:ea typeface="微软雅黑" panose="020B0503020204020204" pitchFamily="34" charset="-122"/>
              </a:endParaRPr>
            </a:p>
          </p:txBody>
        </p:sp>
        <p:sp>
          <p:nvSpPr>
            <p:cNvPr id="34" name="矩形 33"/>
            <p:cNvSpPr/>
            <p:nvPr/>
          </p:nvSpPr>
          <p:spPr>
            <a:xfrm>
              <a:off x="7422600" y="3581400"/>
              <a:ext cx="1188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人事合同管理</a:t>
              </a:r>
              <a:endParaRPr lang="zh-CN" altLang="en-US" sz="1100" dirty="0">
                <a:latin typeface="微软雅黑" panose="020B0503020204020204" pitchFamily="34" charset="-122"/>
                <a:ea typeface="微软雅黑" panose="020B0503020204020204" pitchFamily="34" charset="-122"/>
              </a:endParaRPr>
            </a:p>
          </p:txBody>
        </p:sp>
        <p:sp>
          <p:nvSpPr>
            <p:cNvPr id="35" name="矩形 34"/>
            <p:cNvSpPr/>
            <p:nvPr/>
          </p:nvSpPr>
          <p:spPr>
            <a:xfrm>
              <a:off x="7422600" y="3962400"/>
              <a:ext cx="1188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培训管理</a:t>
              </a:r>
              <a:endParaRPr lang="zh-CN" altLang="en-US" sz="1100" dirty="0">
                <a:latin typeface="微软雅黑" panose="020B0503020204020204" pitchFamily="34" charset="-122"/>
                <a:ea typeface="微软雅黑" panose="020B0503020204020204" pitchFamily="34" charset="-122"/>
              </a:endParaRPr>
            </a:p>
          </p:txBody>
        </p:sp>
        <p:sp>
          <p:nvSpPr>
            <p:cNvPr id="36" name="矩形 35"/>
            <p:cNvSpPr/>
            <p:nvPr/>
          </p:nvSpPr>
          <p:spPr>
            <a:xfrm>
              <a:off x="7422600" y="4343400"/>
              <a:ext cx="1188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招聘管理</a:t>
              </a:r>
              <a:endParaRPr lang="zh-CN" altLang="en-US" sz="1100" dirty="0">
                <a:latin typeface="微软雅黑" panose="020B0503020204020204" pitchFamily="34" charset="-122"/>
                <a:ea typeface="微软雅黑" panose="020B0503020204020204" pitchFamily="34" charset="-122"/>
              </a:endParaRPr>
            </a:p>
          </p:txBody>
        </p:sp>
        <p:sp>
          <p:nvSpPr>
            <p:cNvPr id="37" name="矩形 36"/>
            <p:cNvSpPr/>
            <p:nvPr/>
          </p:nvSpPr>
          <p:spPr>
            <a:xfrm>
              <a:off x="7422600" y="4724400"/>
              <a:ext cx="1188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经理自助</a:t>
              </a:r>
              <a:endParaRPr lang="zh-CN" altLang="en-US" sz="1100" dirty="0">
                <a:latin typeface="微软雅黑" panose="020B0503020204020204" pitchFamily="34" charset="-122"/>
                <a:ea typeface="微软雅黑" panose="020B0503020204020204" pitchFamily="34" charset="-122"/>
              </a:endParaRPr>
            </a:p>
          </p:txBody>
        </p:sp>
        <p:sp>
          <p:nvSpPr>
            <p:cNvPr id="38" name="矩形 37"/>
            <p:cNvSpPr/>
            <p:nvPr/>
          </p:nvSpPr>
          <p:spPr>
            <a:xfrm>
              <a:off x="7422600" y="5105400"/>
              <a:ext cx="1188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100" dirty="0" smtClean="0">
                  <a:latin typeface="微软雅黑" panose="020B0503020204020204" pitchFamily="34" charset="-122"/>
                  <a:ea typeface="微软雅黑" panose="020B0503020204020204" pitchFamily="34" charset="-122"/>
                </a:rPr>
                <a:t>OA</a:t>
              </a:r>
              <a:endParaRPr lang="zh-CN" altLang="en-US" sz="1100" dirty="0">
                <a:latin typeface="微软雅黑" panose="020B0503020204020204" pitchFamily="34" charset="-122"/>
                <a:ea typeface="微软雅黑" panose="020B0503020204020204" pitchFamily="34" charset="-122"/>
              </a:endParaRPr>
            </a:p>
          </p:txBody>
        </p:sp>
      </p:grpSp>
      <p:sp>
        <p:nvSpPr>
          <p:cNvPr id="39" name="矩形 38"/>
          <p:cNvSpPr/>
          <p:nvPr/>
        </p:nvSpPr>
        <p:spPr>
          <a:xfrm>
            <a:off x="609602" y="22098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销售管理</a:t>
            </a:r>
            <a:endParaRPr lang="zh-CN" altLang="en-US" sz="1000" dirty="0" smtClean="0">
              <a:latin typeface="微软雅黑" panose="020B0503020204020204" pitchFamily="34" charset="-122"/>
              <a:ea typeface="微软雅黑" panose="020B0503020204020204" pitchFamily="34" charset="-122"/>
            </a:endParaRPr>
          </a:p>
        </p:txBody>
      </p:sp>
      <p:sp>
        <p:nvSpPr>
          <p:cNvPr id="40" name="矩形 39"/>
          <p:cNvSpPr/>
          <p:nvPr/>
        </p:nvSpPr>
        <p:spPr>
          <a:xfrm>
            <a:off x="591451" y="46650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销售结算</a:t>
            </a:r>
            <a:endParaRPr lang="zh-CN" altLang="en-US" sz="1000" dirty="0" smtClean="0">
              <a:latin typeface="微软雅黑" panose="020B0503020204020204" pitchFamily="34" charset="-122"/>
              <a:ea typeface="微软雅黑" panose="020B0503020204020204" pitchFamily="34" charset="-122"/>
            </a:endParaRPr>
          </a:p>
        </p:txBody>
      </p:sp>
      <p:sp>
        <p:nvSpPr>
          <p:cNvPr id="41" name="矩形 40"/>
          <p:cNvSpPr/>
          <p:nvPr/>
        </p:nvSpPr>
        <p:spPr>
          <a:xfrm>
            <a:off x="591451" y="38522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销售发货</a:t>
            </a:r>
            <a:endParaRPr lang="zh-CN" altLang="en-US" sz="1000" dirty="0" smtClean="0">
              <a:latin typeface="微软雅黑" panose="020B0503020204020204" pitchFamily="34" charset="-122"/>
              <a:ea typeface="微软雅黑" panose="020B0503020204020204" pitchFamily="34" charset="-122"/>
            </a:endParaRPr>
          </a:p>
        </p:txBody>
      </p:sp>
      <p:sp>
        <p:nvSpPr>
          <p:cNvPr id="42" name="矩形 41"/>
          <p:cNvSpPr/>
          <p:nvPr/>
        </p:nvSpPr>
        <p:spPr>
          <a:xfrm>
            <a:off x="591451" y="30394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销售订单</a:t>
            </a:r>
            <a:endParaRPr lang="zh-CN" altLang="en-US" sz="1000" dirty="0" smtClean="0">
              <a:latin typeface="微软雅黑" panose="020B0503020204020204" pitchFamily="34" charset="-122"/>
              <a:ea typeface="微软雅黑" panose="020B0503020204020204" pitchFamily="34" charset="-122"/>
            </a:endParaRPr>
          </a:p>
        </p:txBody>
      </p:sp>
      <p:sp>
        <p:nvSpPr>
          <p:cNvPr id="43" name="矩形 42"/>
          <p:cNvSpPr/>
          <p:nvPr/>
        </p:nvSpPr>
        <p:spPr>
          <a:xfrm>
            <a:off x="4795532" y="22098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采购管理</a:t>
            </a:r>
            <a:endParaRPr lang="zh-CN" altLang="en-US" sz="1000" dirty="0" smtClean="0">
              <a:latin typeface="微软雅黑" panose="020B0503020204020204" pitchFamily="34" charset="-122"/>
              <a:ea typeface="微软雅黑" panose="020B0503020204020204" pitchFamily="34" charset="-122"/>
            </a:endParaRPr>
          </a:p>
        </p:txBody>
      </p:sp>
      <p:sp>
        <p:nvSpPr>
          <p:cNvPr id="44" name="矩形 43"/>
          <p:cNvSpPr/>
          <p:nvPr/>
        </p:nvSpPr>
        <p:spPr>
          <a:xfrm>
            <a:off x="1676400" y="5257800"/>
            <a:ext cx="730800" cy="30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存货核算</a:t>
            </a:r>
            <a:endParaRPr lang="zh-CN" altLang="en-US" sz="1000" dirty="0" smtClean="0">
              <a:latin typeface="微软雅黑" panose="020B0503020204020204" pitchFamily="34" charset="-122"/>
              <a:ea typeface="微软雅黑" panose="020B0503020204020204" pitchFamily="34" charset="-122"/>
            </a:endParaRPr>
          </a:p>
        </p:txBody>
      </p:sp>
      <p:sp>
        <p:nvSpPr>
          <p:cNvPr id="45" name="矩形 44"/>
          <p:cNvSpPr/>
          <p:nvPr/>
        </p:nvSpPr>
        <p:spPr>
          <a:xfrm>
            <a:off x="1600202" y="4419600"/>
            <a:ext cx="88397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出入库管理</a:t>
            </a:r>
            <a:endParaRPr lang="zh-CN" altLang="en-US" sz="1000" dirty="0" smtClean="0">
              <a:latin typeface="微软雅黑" panose="020B0503020204020204" pitchFamily="34" charset="-122"/>
              <a:ea typeface="微软雅黑" panose="020B0503020204020204" pitchFamily="34" charset="-122"/>
            </a:endParaRPr>
          </a:p>
        </p:txBody>
      </p:sp>
      <p:sp>
        <p:nvSpPr>
          <p:cNvPr id="46" name="矩形 45"/>
          <p:cNvSpPr/>
          <p:nvPr/>
        </p:nvSpPr>
        <p:spPr>
          <a:xfrm>
            <a:off x="1654919" y="37506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盘点业务</a:t>
            </a:r>
            <a:endParaRPr lang="zh-CN" altLang="en-US" sz="1000" dirty="0" smtClean="0">
              <a:latin typeface="微软雅黑" panose="020B0503020204020204" pitchFamily="34" charset="-122"/>
              <a:ea typeface="微软雅黑" panose="020B0503020204020204" pitchFamily="34" charset="-122"/>
            </a:endParaRPr>
          </a:p>
        </p:txBody>
      </p:sp>
      <p:sp>
        <p:nvSpPr>
          <p:cNvPr id="47" name="矩形 46"/>
          <p:cNvSpPr/>
          <p:nvPr/>
        </p:nvSpPr>
        <p:spPr>
          <a:xfrm>
            <a:off x="1673867" y="30394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条码管理</a:t>
            </a:r>
            <a:endParaRPr lang="zh-CN" altLang="en-US" sz="1000" dirty="0" smtClean="0">
              <a:latin typeface="微软雅黑" panose="020B0503020204020204" pitchFamily="34" charset="-122"/>
              <a:ea typeface="微软雅黑" panose="020B0503020204020204" pitchFamily="34" charset="-122"/>
            </a:endParaRPr>
          </a:p>
        </p:txBody>
      </p:sp>
      <p:sp>
        <p:nvSpPr>
          <p:cNvPr id="48" name="矩形 47"/>
          <p:cNvSpPr/>
          <p:nvPr/>
        </p:nvSpPr>
        <p:spPr>
          <a:xfrm>
            <a:off x="1654919" y="22098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库存管理</a:t>
            </a:r>
            <a:endParaRPr lang="zh-CN" altLang="en-US" sz="1000" dirty="0" smtClean="0">
              <a:latin typeface="微软雅黑" panose="020B0503020204020204" pitchFamily="34" charset="-122"/>
              <a:ea typeface="微软雅黑" panose="020B0503020204020204" pitchFamily="34" charset="-122"/>
            </a:endParaRPr>
          </a:p>
        </p:txBody>
      </p:sp>
      <p:sp>
        <p:nvSpPr>
          <p:cNvPr id="49" name="矩形 48"/>
          <p:cNvSpPr/>
          <p:nvPr/>
        </p:nvSpPr>
        <p:spPr>
          <a:xfrm>
            <a:off x="4795532" y="30394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采购订单</a:t>
            </a:r>
            <a:endParaRPr lang="zh-CN" altLang="en-US" sz="1000" dirty="0" smtClean="0">
              <a:latin typeface="微软雅黑" panose="020B0503020204020204" pitchFamily="34" charset="-122"/>
              <a:ea typeface="微软雅黑" panose="020B0503020204020204" pitchFamily="34" charset="-122"/>
            </a:endParaRPr>
          </a:p>
        </p:txBody>
      </p:sp>
      <p:sp>
        <p:nvSpPr>
          <p:cNvPr id="50" name="矩形 49"/>
          <p:cNvSpPr/>
          <p:nvPr/>
        </p:nvSpPr>
        <p:spPr>
          <a:xfrm>
            <a:off x="4800602" y="4213535"/>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采购入库</a:t>
            </a:r>
            <a:endParaRPr lang="zh-CN" altLang="en-US" sz="1000" dirty="0" smtClean="0">
              <a:latin typeface="微软雅黑" panose="020B0503020204020204" pitchFamily="34" charset="-122"/>
              <a:ea typeface="微软雅黑" panose="020B0503020204020204" pitchFamily="34" charset="-122"/>
            </a:endParaRPr>
          </a:p>
        </p:txBody>
      </p:sp>
      <p:sp>
        <p:nvSpPr>
          <p:cNvPr id="51" name="矩形 50"/>
          <p:cNvSpPr/>
          <p:nvPr/>
        </p:nvSpPr>
        <p:spPr>
          <a:xfrm>
            <a:off x="4795532" y="48006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采购结算</a:t>
            </a:r>
            <a:endParaRPr lang="zh-CN" altLang="en-US" sz="1000" dirty="0" smtClean="0">
              <a:latin typeface="微软雅黑" panose="020B0503020204020204" pitchFamily="34" charset="-122"/>
              <a:ea typeface="微软雅黑" panose="020B0503020204020204" pitchFamily="34" charset="-122"/>
            </a:endParaRPr>
          </a:p>
        </p:txBody>
      </p:sp>
      <p:sp>
        <p:nvSpPr>
          <p:cNvPr id="52" name="矩形 51"/>
          <p:cNvSpPr/>
          <p:nvPr/>
        </p:nvSpPr>
        <p:spPr>
          <a:xfrm>
            <a:off x="5791202" y="24552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应收管理</a:t>
            </a:r>
            <a:endParaRPr lang="zh-CN" altLang="en-US" sz="1000" dirty="0">
              <a:latin typeface="微软雅黑" panose="020B0503020204020204" pitchFamily="34" charset="-122"/>
              <a:ea typeface="微软雅黑" panose="020B0503020204020204" pitchFamily="34" charset="-122"/>
            </a:endParaRPr>
          </a:p>
        </p:txBody>
      </p:sp>
      <p:sp>
        <p:nvSpPr>
          <p:cNvPr id="53" name="矩形 52"/>
          <p:cNvSpPr/>
          <p:nvPr/>
        </p:nvSpPr>
        <p:spPr>
          <a:xfrm>
            <a:off x="5791202" y="2916672"/>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应付管理</a:t>
            </a:r>
            <a:endParaRPr lang="zh-CN" altLang="en-US" sz="1000" dirty="0">
              <a:latin typeface="微软雅黑" panose="020B0503020204020204" pitchFamily="34" charset="-122"/>
              <a:ea typeface="微软雅黑" panose="020B0503020204020204" pitchFamily="34" charset="-122"/>
            </a:endParaRPr>
          </a:p>
        </p:txBody>
      </p:sp>
      <p:sp>
        <p:nvSpPr>
          <p:cNvPr id="54" name="矩形 53"/>
          <p:cNvSpPr/>
          <p:nvPr/>
        </p:nvSpPr>
        <p:spPr>
          <a:xfrm>
            <a:off x="5791202" y="3378144"/>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总账</a:t>
            </a:r>
            <a:endParaRPr lang="zh-CN" altLang="en-US" sz="1000" dirty="0">
              <a:latin typeface="微软雅黑" panose="020B0503020204020204" pitchFamily="34" charset="-122"/>
              <a:ea typeface="微软雅黑" panose="020B0503020204020204" pitchFamily="34" charset="-122"/>
            </a:endParaRPr>
          </a:p>
        </p:txBody>
      </p:sp>
      <p:sp>
        <p:nvSpPr>
          <p:cNvPr id="55" name="矩形 54"/>
          <p:cNvSpPr/>
          <p:nvPr/>
        </p:nvSpPr>
        <p:spPr>
          <a:xfrm>
            <a:off x="5791202" y="4301088"/>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财务分析</a:t>
            </a:r>
            <a:endParaRPr lang="zh-CN" altLang="en-US" sz="1000" dirty="0">
              <a:latin typeface="微软雅黑" panose="020B0503020204020204" pitchFamily="34" charset="-122"/>
              <a:ea typeface="微软雅黑" panose="020B0503020204020204" pitchFamily="34" charset="-122"/>
            </a:endParaRPr>
          </a:p>
        </p:txBody>
      </p:sp>
      <p:sp>
        <p:nvSpPr>
          <p:cNvPr id="56" name="矩形 55"/>
          <p:cNvSpPr/>
          <p:nvPr/>
        </p:nvSpPr>
        <p:spPr>
          <a:xfrm>
            <a:off x="5791202" y="476256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000" dirty="0" smtClean="0">
                <a:latin typeface="微软雅黑" panose="020B0503020204020204" pitchFamily="34" charset="-122"/>
                <a:ea typeface="微软雅黑" panose="020B0503020204020204" pitchFamily="34" charset="-122"/>
              </a:rPr>
              <a:t>UFO</a:t>
            </a:r>
            <a:r>
              <a:rPr lang="zh-CN" altLang="en-US" sz="1000" dirty="0" smtClean="0">
                <a:latin typeface="微软雅黑" panose="020B0503020204020204" pitchFamily="34" charset="-122"/>
                <a:ea typeface="微软雅黑" panose="020B0503020204020204" pitchFamily="34" charset="-122"/>
              </a:rPr>
              <a:t>报表</a:t>
            </a:r>
            <a:endParaRPr lang="zh-CN" altLang="en-US" sz="1000" dirty="0">
              <a:latin typeface="微软雅黑" panose="020B0503020204020204" pitchFamily="34" charset="-122"/>
              <a:ea typeface="微软雅黑" panose="020B0503020204020204" pitchFamily="34" charset="-122"/>
            </a:endParaRPr>
          </a:p>
        </p:txBody>
      </p:sp>
      <p:sp>
        <p:nvSpPr>
          <p:cNvPr id="57" name="矩形 56"/>
          <p:cNvSpPr/>
          <p:nvPr/>
        </p:nvSpPr>
        <p:spPr>
          <a:xfrm>
            <a:off x="5791202" y="3839616"/>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固定资产</a:t>
            </a:r>
            <a:endParaRPr lang="zh-CN" altLang="en-US" sz="1000" dirty="0">
              <a:latin typeface="微软雅黑" panose="020B0503020204020204" pitchFamily="34" charset="-122"/>
              <a:ea typeface="微软雅黑" panose="020B0503020204020204" pitchFamily="34" charset="-122"/>
            </a:endParaRPr>
          </a:p>
        </p:txBody>
      </p:sp>
      <p:sp>
        <p:nvSpPr>
          <p:cNvPr id="58" name="矩形 57"/>
          <p:cNvSpPr/>
          <p:nvPr/>
        </p:nvSpPr>
        <p:spPr>
          <a:xfrm>
            <a:off x="500704" y="2895600"/>
            <a:ext cx="947097" cy="2362200"/>
          </a:xfrm>
          <a:prstGeom prst="rect">
            <a:avLst/>
          </a:prstGeom>
          <a:noFill/>
          <a:ln w="19050">
            <a:solidFill>
              <a:schemeClr val="tx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000"/>
          </a:p>
        </p:txBody>
      </p:sp>
      <p:sp>
        <p:nvSpPr>
          <p:cNvPr id="59" name="矩形 58"/>
          <p:cNvSpPr/>
          <p:nvPr/>
        </p:nvSpPr>
        <p:spPr>
          <a:xfrm>
            <a:off x="1600200" y="2895600"/>
            <a:ext cx="914400" cy="2057400"/>
          </a:xfrm>
          <a:prstGeom prst="rect">
            <a:avLst/>
          </a:prstGeom>
          <a:noFill/>
          <a:ln w="19050">
            <a:solidFill>
              <a:schemeClr val="tx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000"/>
          </a:p>
        </p:txBody>
      </p:sp>
      <p:sp>
        <p:nvSpPr>
          <p:cNvPr id="60" name="矩形 59"/>
          <p:cNvSpPr/>
          <p:nvPr/>
        </p:nvSpPr>
        <p:spPr>
          <a:xfrm>
            <a:off x="4683695" y="2895600"/>
            <a:ext cx="955107" cy="2362200"/>
          </a:xfrm>
          <a:prstGeom prst="rect">
            <a:avLst/>
          </a:prstGeom>
          <a:noFill/>
          <a:ln w="19050">
            <a:solidFill>
              <a:schemeClr val="tx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000"/>
          </a:p>
        </p:txBody>
      </p:sp>
      <p:sp>
        <p:nvSpPr>
          <p:cNvPr id="61" name="矩形 60"/>
          <p:cNvSpPr/>
          <p:nvPr/>
        </p:nvSpPr>
        <p:spPr>
          <a:xfrm>
            <a:off x="5791202" y="5224029"/>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成本管理</a:t>
            </a:r>
            <a:endParaRPr lang="zh-CN" altLang="en-US" sz="1000" dirty="0">
              <a:latin typeface="微软雅黑" panose="020B0503020204020204" pitchFamily="34" charset="-122"/>
              <a:ea typeface="微软雅黑" panose="020B0503020204020204" pitchFamily="34" charset="-122"/>
            </a:endParaRPr>
          </a:p>
        </p:txBody>
      </p:sp>
      <p:sp>
        <p:nvSpPr>
          <p:cNvPr id="62" name="矩形 61"/>
          <p:cNvSpPr/>
          <p:nvPr/>
        </p:nvSpPr>
        <p:spPr>
          <a:xfrm>
            <a:off x="2698155" y="22098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物料清单</a:t>
            </a:r>
            <a:endParaRPr lang="zh-CN" altLang="en-US" sz="1000" dirty="0" smtClean="0">
              <a:latin typeface="微软雅黑" panose="020B0503020204020204" pitchFamily="34" charset="-122"/>
              <a:ea typeface="微软雅黑" panose="020B0503020204020204" pitchFamily="34" charset="-122"/>
            </a:endParaRPr>
          </a:p>
        </p:txBody>
      </p:sp>
      <p:sp>
        <p:nvSpPr>
          <p:cNvPr id="63" name="矩形 62"/>
          <p:cNvSpPr/>
          <p:nvPr/>
        </p:nvSpPr>
        <p:spPr>
          <a:xfrm>
            <a:off x="2698155" y="330708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需求规划</a:t>
            </a:r>
            <a:endParaRPr lang="zh-CN" altLang="en-US" sz="1000" dirty="0" smtClean="0">
              <a:latin typeface="微软雅黑" panose="020B0503020204020204" pitchFamily="34" charset="-122"/>
              <a:ea typeface="微软雅黑" panose="020B0503020204020204" pitchFamily="34" charset="-122"/>
            </a:endParaRPr>
          </a:p>
        </p:txBody>
      </p:sp>
      <p:sp>
        <p:nvSpPr>
          <p:cNvPr id="64" name="矩形 63"/>
          <p:cNvSpPr/>
          <p:nvPr/>
        </p:nvSpPr>
        <p:spPr>
          <a:xfrm>
            <a:off x="2698155" y="440436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生产订单</a:t>
            </a:r>
            <a:endParaRPr lang="zh-CN" altLang="en-US" sz="1000" dirty="0" smtClean="0">
              <a:latin typeface="微软雅黑" panose="020B0503020204020204" pitchFamily="34" charset="-122"/>
              <a:ea typeface="微软雅黑" panose="020B0503020204020204" pitchFamily="34" charset="-122"/>
            </a:endParaRPr>
          </a:p>
        </p:txBody>
      </p:sp>
      <p:sp>
        <p:nvSpPr>
          <p:cNvPr id="65" name="矩形 64"/>
          <p:cNvSpPr/>
          <p:nvPr/>
        </p:nvSpPr>
        <p:spPr>
          <a:xfrm>
            <a:off x="6781802" y="2916672"/>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薪资管理</a:t>
            </a:r>
            <a:endParaRPr lang="zh-CN" altLang="en-US" sz="1000" dirty="0">
              <a:latin typeface="微软雅黑" panose="020B0503020204020204" pitchFamily="34" charset="-122"/>
              <a:ea typeface="微软雅黑" panose="020B0503020204020204" pitchFamily="34" charset="-122"/>
            </a:endParaRPr>
          </a:p>
        </p:txBody>
      </p:sp>
      <p:sp>
        <p:nvSpPr>
          <p:cNvPr id="66" name="矩形 65"/>
          <p:cNvSpPr/>
          <p:nvPr/>
        </p:nvSpPr>
        <p:spPr>
          <a:xfrm>
            <a:off x="6781802" y="3531968"/>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人事管理</a:t>
            </a:r>
            <a:endParaRPr lang="zh-CN" altLang="en-US" sz="1000" dirty="0">
              <a:latin typeface="微软雅黑" panose="020B0503020204020204" pitchFamily="34" charset="-122"/>
              <a:ea typeface="微软雅黑" panose="020B0503020204020204" pitchFamily="34" charset="-122"/>
            </a:endParaRPr>
          </a:p>
        </p:txBody>
      </p:sp>
      <p:sp>
        <p:nvSpPr>
          <p:cNvPr id="67" name="矩形 66"/>
          <p:cNvSpPr/>
          <p:nvPr/>
        </p:nvSpPr>
        <p:spPr>
          <a:xfrm>
            <a:off x="6781802" y="4147264"/>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考勤管理</a:t>
            </a:r>
            <a:endParaRPr lang="zh-CN" altLang="en-US" sz="1000" dirty="0">
              <a:latin typeface="微软雅黑" panose="020B0503020204020204" pitchFamily="34" charset="-122"/>
              <a:ea typeface="微软雅黑" panose="020B0503020204020204" pitchFamily="34" charset="-122"/>
            </a:endParaRPr>
          </a:p>
        </p:txBody>
      </p:sp>
      <p:sp>
        <p:nvSpPr>
          <p:cNvPr id="68" name="矩形 67"/>
          <p:cNvSpPr/>
          <p:nvPr/>
        </p:nvSpPr>
        <p:spPr>
          <a:xfrm>
            <a:off x="6781802" y="476256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福利管理</a:t>
            </a:r>
            <a:endParaRPr lang="zh-CN" altLang="en-US" sz="1000" dirty="0">
              <a:latin typeface="微软雅黑" panose="020B0503020204020204" pitchFamily="34" charset="-122"/>
              <a:ea typeface="微软雅黑" panose="020B0503020204020204" pitchFamily="34" charset="-122"/>
            </a:endParaRPr>
          </a:p>
        </p:txBody>
      </p:sp>
      <p:sp>
        <p:nvSpPr>
          <p:cNvPr id="69" name="右箭头 68"/>
          <p:cNvSpPr/>
          <p:nvPr/>
        </p:nvSpPr>
        <p:spPr>
          <a:xfrm>
            <a:off x="7696200" y="2895600"/>
            <a:ext cx="228600" cy="25200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70" name="标题 1"/>
          <p:cNvSpPr txBox="1"/>
          <p:nvPr/>
        </p:nvSpPr>
        <p:spPr bwMode="auto">
          <a:xfrm>
            <a:off x="7620000" y="3200400"/>
            <a:ext cx="304800" cy="990600"/>
          </a:xfrm>
          <a:prstGeom prst="rect">
            <a:avLst/>
          </a:prstGeom>
          <a:noFill/>
          <a:ln w="9525">
            <a:noFill/>
            <a:miter lim="800000"/>
          </a:ln>
        </p:spPr>
        <p:txBody>
          <a:bodyPr vert="horz" wrap="square" lIns="91440" tIns="45720" rIns="91440" bIns="45720" numCol="1" anchor="ctr" anchorCtr="0" compatLnSpc="1"/>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400" dirty="0" smtClean="0">
                <a:latin typeface="微软雅黑" panose="020B0503020204020204" pitchFamily="34" charset="-122"/>
                <a:ea typeface="微软雅黑" panose="020B0503020204020204" pitchFamily="34" charset="-122"/>
                <a:cs typeface="+mj-cs"/>
              </a:rPr>
              <a:t>扩</a:t>
            </a:r>
            <a:endParaRPr kumimoji="1" lang="en-US" altLang="zh-CN" sz="1400" dirty="0" smtClean="0">
              <a:latin typeface="微软雅黑" panose="020B0503020204020204" pitchFamily="34" charset="-122"/>
              <a:ea typeface="微软雅黑" panose="020B0503020204020204" pitchFamily="34" charset="-122"/>
              <a:cs typeface="+mj-cs"/>
            </a:endParaRPr>
          </a:p>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400" dirty="0" smtClean="0">
                <a:latin typeface="微软雅黑" panose="020B0503020204020204" pitchFamily="34" charset="-122"/>
                <a:ea typeface="微软雅黑" panose="020B0503020204020204" pitchFamily="34" charset="-122"/>
                <a:cs typeface="+mj-cs"/>
              </a:rPr>
              <a:t>展</a:t>
            </a:r>
            <a:endParaRPr kumimoji="1" lang="en-US" altLang="zh-CN" sz="1400" dirty="0" smtClean="0">
              <a:latin typeface="微软雅黑" panose="020B0503020204020204" pitchFamily="34" charset="-122"/>
              <a:ea typeface="微软雅黑" panose="020B0503020204020204" pitchFamily="34" charset="-122"/>
              <a:cs typeface="+mj-cs"/>
            </a:endParaRPr>
          </a:p>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400" dirty="0" smtClean="0">
                <a:latin typeface="微软雅黑" panose="020B0503020204020204" pitchFamily="34" charset="-122"/>
                <a:ea typeface="微软雅黑" panose="020B0503020204020204" pitchFamily="34" charset="-122"/>
                <a:cs typeface="+mj-cs"/>
              </a:rPr>
              <a:t>应</a:t>
            </a:r>
            <a:endParaRPr kumimoji="1" lang="en-US" altLang="zh-CN" sz="1400" dirty="0" smtClean="0">
              <a:latin typeface="微软雅黑" panose="020B0503020204020204" pitchFamily="34" charset="-122"/>
              <a:ea typeface="微软雅黑" panose="020B0503020204020204" pitchFamily="34" charset="-122"/>
              <a:cs typeface="+mj-cs"/>
            </a:endParaRPr>
          </a:p>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400" dirty="0" smtClean="0">
                <a:latin typeface="微软雅黑" panose="020B0503020204020204" pitchFamily="34" charset="-122"/>
                <a:ea typeface="微软雅黑" panose="020B0503020204020204" pitchFamily="34" charset="-122"/>
                <a:cs typeface="+mj-cs"/>
              </a:rPr>
              <a:t>用</a:t>
            </a:r>
            <a:endParaRPr kumimoji="1" lang="zh-CN" altLang="en-US" sz="14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sp>
        <p:nvSpPr>
          <p:cNvPr id="71" name="矩形 70"/>
          <p:cNvSpPr/>
          <p:nvPr/>
        </p:nvSpPr>
        <p:spPr>
          <a:xfrm>
            <a:off x="2698155" y="2743200"/>
            <a:ext cx="730847" cy="3032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主生产</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计划</a:t>
            </a:r>
            <a:endParaRPr lang="zh-CN" altLang="en-US" sz="1000" dirty="0" smtClean="0">
              <a:latin typeface="微软雅黑" panose="020B0503020204020204" pitchFamily="34" charset="-122"/>
              <a:ea typeface="微软雅黑" panose="020B0503020204020204" pitchFamily="34" charset="-122"/>
            </a:endParaRPr>
          </a:p>
        </p:txBody>
      </p:sp>
      <p:sp>
        <p:nvSpPr>
          <p:cNvPr id="72" name="矩形 71"/>
          <p:cNvSpPr/>
          <p:nvPr/>
        </p:nvSpPr>
        <p:spPr>
          <a:xfrm>
            <a:off x="2698155" y="385572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产能管理</a:t>
            </a:r>
            <a:endParaRPr lang="zh-CN" altLang="en-US" sz="1000" dirty="0" smtClean="0">
              <a:latin typeface="微软雅黑" panose="020B0503020204020204" pitchFamily="34" charset="-122"/>
              <a:ea typeface="微软雅黑" panose="020B0503020204020204" pitchFamily="34" charset="-122"/>
            </a:endParaRPr>
          </a:p>
        </p:txBody>
      </p:sp>
      <p:sp>
        <p:nvSpPr>
          <p:cNvPr id="73" name="矩形 72"/>
          <p:cNvSpPr/>
          <p:nvPr/>
        </p:nvSpPr>
        <p:spPr>
          <a:xfrm>
            <a:off x="2698155" y="49530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车间管理</a:t>
            </a:r>
            <a:endParaRPr lang="zh-CN" altLang="en-US" sz="1000" dirty="0" smtClean="0">
              <a:latin typeface="微软雅黑" panose="020B0503020204020204" pitchFamily="34" charset="-122"/>
              <a:ea typeface="微软雅黑" panose="020B0503020204020204" pitchFamily="34" charset="-122"/>
            </a:endParaRPr>
          </a:p>
        </p:txBody>
      </p:sp>
      <p:sp>
        <p:nvSpPr>
          <p:cNvPr id="74" name="矩形 73"/>
          <p:cNvSpPr/>
          <p:nvPr/>
        </p:nvSpPr>
        <p:spPr>
          <a:xfrm>
            <a:off x="3733802" y="22098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质量管理</a:t>
            </a:r>
            <a:endParaRPr lang="zh-CN" altLang="en-US" sz="1000" dirty="0" smtClean="0">
              <a:latin typeface="微软雅黑" panose="020B0503020204020204" pitchFamily="34" charset="-122"/>
              <a:ea typeface="微软雅黑" panose="020B0503020204020204" pitchFamily="34" charset="-122"/>
            </a:endParaRPr>
          </a:p>
        </p:txBody>
      </p:sp>
      <p:sp>
        <p:nvSpPr>
          <p:cNvPr id="75" name="矩形 74"/>
          <p:cNvSpPr/>
          <p:nvPr/>
        </p:nvSpPr>
        <p:spPr>
          <a:xfrm>
            <a:off x="3733802" y="362712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出库检验</a:t>
            </a:r>
            <a:endParaRPr lang="zh-CN" altLang="en-US" sz="1000" dirty="0" smtClean="0">
              <a:latin typeface="微软雅黑" panose="020B0503020204020204" pitchFamily="34" charset="-122"/>
              <a:ea typeface="微软雅黑" panose="020B0503020204020204" pitchFamily="34" charset="-122"/>
            </a:endParaRPr>
          </a:p>
        </p:txBody>
      </p:sp>
      <p:sp>
        <p:nvSpPr>
          <p:cNvPr id="76" name="矩形 75"/>
          <p:cNvSpPr/>
          <p:nvPr/>
        </p:nvSpPr>
        <p:spPr>
          <a:xfrm>
            <a:off x="3733802" y="50292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生产检验</a:t>
            </a:r>
            <a:endParaRPr lang="zh-CN" altLang="en-US" sz="1000" dirty="0" smtClean="0">
              <a:latin typeface="微软雅黑" panose="020B0503020204020204" pitchFamily="34" charset="-122"/>
              <a:ea typeface="微软雅黑" panose="020B0503020204020204" pitchFamily="34" charset="-122"/>
            </a:endParaRPr>
          </a:p>
        </p:txBody>
      </p:sp>
      <p:sp>
        <p:nvSpPr>
          <p:cNvPr id="77" name="矩形 76"/>
          <p:cNvSpPr/>
          <p:nvPr/>
        </p:nvSpPr>
        <p:spPr>
          <a:xfrm>
            <a:off x="3733802" y="2910840"/>
            <a:ext cx="730847" cy="3032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来料检验</a:t>
            </a:r>
            <a:endParaRPr lang="en-US" altLang="zh-CN" sz="1000" dirty="0" smtClean="0">
              <a:latin typeface="微软雅黑" panose="020B0503020204020204" pitchFamily="34" charset="-122"/>
              <a:ea typeface="微软雅黑" panose="020B0503020204020204" pitchFamily="34" charset="-122"/>
            </a:endParaRPr>
          </a:p>
        </p:txBody>
      </p:sp>
      <p:sp>
        <p:nvSpPr>
          <p:cNvPr id="78" name="矩形 77"/>
          <p:cNvSpPr/>
          <p:nvPr/>
        </p:nvSpPr>
        <p:spPr>
          <a:xfrm>
            <a:off x="3733802" y="41910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工序检验</a:t>
            </a:r>
            <a:endParaRPr lang="zh-CN" altLang="en-US" sz="1000" dirty="0" smtClean="0">
              <a:latin typeface="微软雅黑" panose="020B0503020204020204" pitchFamily="34" charset="-122"/>
              <a:ea typeface="微软雅黑" panose="020B0503020204020204" pitchFamily="34" charset="-122"/>
            </a:endParaRPr>
          </a:p>
        </p:txBody>
      </p:sp>
      <p:sp>
        <p:nvSpPr>
          <p:cNvPr id="79" name="矩形 78"/>
          <p:cNvSpPr/>
          <p:nvPr/>
        </p:nvSpPr>
        <p:spPr>
          <a:xfrm>
            <a:off x="4800602" y="5410200"/>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委外管理</a:t>
            </a:r>
            <a:endParaRPr lang="zh-CN" altLang="en-US" sz="1000" dirty="0" smtClean="0">
              <a:latin typeface="微软雅黑" panose="020B0503020204020204" pitchFamily="34" charset="-122"/>
              <a:ea typeface="微软雅黑" panose="020B0503020204020204" pitchFamily="34" charset="-122"/>
            </a:endParaRPr>
          </a:p>
        </p:txBody>
      </p:sp>
      <p:sp>
        <p:nvSpPr>
          <p:cNvPr id="80" name="矩形 79"/>
          <p:cNvSpPr/>
          <p:nvPr/>
        </p:nvSpPr>
        <p:spPr>
          <a:xfrm>
            <a:off x="3616895" y="2819400"/>
            <a:ext cx="955107" cy="2667000"/>
          </a:xfrm>
          <a:prstGeom prst="rect">
            <a:avLst/>
          </a:prstGeom>
          <a:noFill/>
          <a:ln w="19050">
            <a:solidFill>
              <a:schemeClr val="tx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000"/>
          </a:p>
        </p:txBody>
      </p:sp>
      <p:cxnSp>
        <p:nvCxnSpPr>
          <p:cNvPr id="81" name="直接箭头连接符 80"/>
          <p:cNvCxnSpPr/>
          <p:nvPr/>
        </p:nvCxnSpPr>
        <p:spPr>
          <a:xfrm>
            <a:off x="990600" y="25146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2" name="直接箭头连接符 81"/>
          <p:cNvCxnSpPr/>
          <p:nvPr/>
        </p:nvCxnSpPr>
        <p:spPr>
          <a:xfrm>
            <a:off x="990600" y="34290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3" name="直接箭头连接符 82"/>
          <p:cNvCxnSpPr/>
          <p:nvPr/>
        </p:nvCxnSpPr>
        <p:spPr>
          <a:xfrm>
            <a:off x="990600" y="4191000"/>
            <a:ext cx="0" cy="3810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4" name="直接箭头连接符 83"/>
          <p:cNvCxnSpPr/>
          <p:nvPr/>
        </p:nvCxnSpPr>
        <p:spPr>
          <a:xfrm>
            <a:off x="2057400" y="25146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5" name="直接箭头连接符 84"/>
          <p:cNvCxnSpPr/>
          <p:nvPr/>
        </p:nvCxnSpPr>
        <p:spPr>
          <a:xfrm>
            <a:off x="2057400" y="4724400"/>
            <a:ext cx="0" cy="4572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6" name="肘形连接符 85"/>
          <p:cNvCxnSpPr>
            <a:stCxn id="40" idx="3"/>
            <a:endCxn id="52" idx="1"/>
          </p:cNvCxnSpPr>
          <p:nvPr/>
        </p:nvCxnSpPr>
        <p:spPr>
          <a:xfrm flipV="1">
            <a:off x="1322296" y="2599200"/>
            <a:ext cx="4468904" cy="2209800"/>
          </a:xfrm>
          <a:prstGeom prst="bentConnector3">
            <a:avLst>
              <a:gd name="adj1" fmla="val 3275"/>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7" name="直接箭头连接符 86"/>
          <p:cNvCxnSpPr>
            <a:stCxn id="62" idx="2"/>
            <a:endCxn id="71" idx="0"/>
          </p:cNvCxnSpPr>
          <p:nvPr/>
        </p:nvCxnSpPr>
        <p:spPr>
          <a:xfrm>
            <a:off x="3063577" y="2497800"/>
            <a:ext cx="0" cy="2454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8" name="直接箭头连接符 87"/>
          <p:cNvCxnSpPr/>
          <p:nvPr/>
        </p:nvCxnSpPr>
        <p:spPr>
          <a:xfrm>
            <a:off x="3048000" y="3031200"/>
            <a:ext cx="0" cy="2454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89" name="直接箭头连接符 88"/>
          <p:cNvCxnSpPr/>
          <p:nvPr/>
        </p:nvCxnSpPr>
        <p:spPr>
          <a:xfrm>
            <a:off x="3048000" y="3640800"/>
            <a:ext cx="0" cy="2454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90" name="肘形连接符 89"/>
          <p:cNvCxnSpPr>
            <a:stCxn id="63" idx="1"/>
            <a:endCxn id="64" idx="1"/>
          </p:cNvCxnSpPr>
          <p:nvPr/>
        </p:nvCxnSpPr>
        <p:spPr>
          <a:xfrm rot="10800000" flipV="1">
            <a:off x="2698153" y="3451080"/>
            <a:ext cx="12700" cy="1097280"/>
          </a:xfrm>
          <a:prstGeom prst="bentConnector3">
            <a:avLst>
              <a:gd name="adj1" fmla="val 1047756"/>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91" name="肘形连接符 90"/>
          <p:cNvCxnSpPr>
            <a:stCxn id="73" idx="1"/>
            <a:endCxn id="48" idx="3"/>
          </p:cNvCxnSpPr>
          <p:nvPr/>
        </p:nvCxnSpPr>
        <p:spPr>
          <a:xfrm rot="10800000">
            <a:off x="2385767" y="2353800"/>
            <a:ext cx="312389" cy="2743200"/>
          </a:xfrm>
          <a:prstGeom prst="bentConnector3">
            <a:avLst>
              <a:gd name="adj1" fmla="val 50000"/>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92" name="直接箭头连接符 91"/>
          <p:cNvCxnSpPr/>
          <p:nvPr/>
        </p:nvCxnSpPr>
        <p:spPr>
          <a:xfrm>
            <a:off x="4114800" y="25146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93" name="直接箭头连接符 92"/>
          <p:cNvCxnSpPr/>
          <p:nvPr/>
        </p:nvCxnSpPr>
        <p:spPr>
          <a:xfrm>
            <a:off x="3048000" y="4724400"/>
            <a:ext cx="0" cy="2454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94" name="直接箭头连接符 93"/>
          <p:cNvCxnSpPr/>
          <p:nvPr/>
        </p:nvCxnSpPr>
        <p:spPr>
          <a:xfrm>
            <a:off x="5181600" y="25146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sp>
        <p:nvSpPr>
          <p:cNvPr id="95" name="矩形 94"/>
          <p:cNvSpPr/>
          <p:nvPr/>
        </p:nvSpPr>
        <p:spPr>
          <a:xfrm>
            <a:off x="4800602" y="3626467"/>
            <a:ext cx="730847"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采购到货</a:t>
            </a:r>
            <a:endParaRPr lang="zh-CN" altLang="en-US" sz="1000" dirty="0" smtClean="0">
              <a:latin typeface="微软雅黑" panose="020B0503020204020204" pitchFamily="34" charset="-122"/>
              <a:ea typeface="微软雅黑" panose="020B0503020204020204" pitchFamily="34" charset="-122"/>
            </a:endParaRPr>
          </a:p>
        </p:txBody>
      </p:sp>
      <p:cxnSp>
        <p:nvCxnSpPr>
          <p:cNvPr id="96" name="直接箭头连接符 95"/>
          <p:cNvCxnSpPr/>
          <p:nvPr/>
        </p:nvCxnSpPr>
        <p:spPr>
          <a:xfrm>
            <a:off x="5181600" y="33528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97" name="肘形连接符 96"/>
          <p:cNvCxnSpPr>
            <a:stCxn id="95" idx="1"/>
            <a:endCxn id="77" idx="3"/>
          </p:cNvCxnSpPr>
          <p:nvPr/>
        </p:nvCxnSpPr>
        <p:spPr>
          <a:xfrm rot="10800000">
            <a:off x="4464650" y="3062462"/>
            <a:ext cx="335953" cy="708007"/>
          </a:xfrm>
          <a:prstGeom prst="bentConnector3">
            <a:avLst>
              <a:gd name="adj1" fmla="val 50000"/>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98" name="直接箭头连接符 97"/>
          <p:cNvCxnSpPr/>
          <p:nvPr/>
        </p:nvCxnSpPr>
        <p:spPr>
          <a:xfrm>
            <a:off x="5181600" y="39624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99" name="直接箭头连接符 98"/>
          <p:cNvCxnSpPr/>
          <p:nvPr/>
        </p:nvCxnSpPr>
        <p:spPr>
          <a:xfrm>
            <a:off x="5181600" y="44958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00" name="肘形连接符 99"/>
          <p:cNvCxnSpPr>
            <a:stCxn id="63" idx="3"/>
            <a:endCxn id="79" idx="1"/>
          </p:cNvCxnSpPr>
          <p:nvPr/>
        </p:nvCxnSpPr>
        <p:spPr>
          <a:xfrm>
            <a:off x="3429000" y="3451080"/>
            <a:ext cx="1371600" cy="2103120"/>
          </a:xfrm>
          <a:prstGeom prst="bentConnector3">
            <a:avLst>
              <a:gd name="adj1" fmla="val 8209"/>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01" name="肘形连接符 100"/>
          <p:cNvCxnSpPr>
            <a:stCxn id="63" idx="3"/>
          </p:cNvCxnSpPr>
          <p:nvPr/>
        </p:nvCxnSpPr>
        <p:spPr>
          <a:xfrm flipV="1">
            <a:off x="3429000" y="2667000"/>
            <a:ext cx="1600200" cy="784080"/>
          </a:xfrm>
          <a:prstGeom prst="bentConnector3">
            <a:avLst>
              <a:gd name="adj1" fmla="val 6503"/>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02" name="直接箭头连接符 101"/>
          <p:cNvCxnSpPr/>
          <p:nvPr/>
        </p:nvCxnSpPr>
        <p:spPr>
          <a:xfrm flipV="1">
            <a:off x="5029200" y="2514600"/>
            <a:ext cx="0" cy="160715"/>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03" name="肘形连接符 102"/>
          <p:cNvCxnSpPr>
            <a:stCxn id="51" idx="3"/>
            <a:endCxn id="53" idx="1"/>
          </p:cNvCxnSpPr>
          <p:nvPr/>
        </p:nvCxnSpPr>
        <p:spPr>
          <a:xfrm flipV="1">
            <a:off x="5526379" y="3060672"/>
            <a:ext cx="264823" cy="1883928"/>
          </a:xfrm>
          <a:prstGeom prst="bentConnector3">
            <a:avLst>
              <a:gd name="adj1" fmla="val 50000"/>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04" name="直接箭头连接符 103"/>
          <p:cNvCxnSpPr/>
          <p:nvPr/>
        </p:nvCxnSpPr>
        <p:spPr>
          <a:xfrm flipV="1">
            <a:off x="6172200" y="3657600"/>
            <a:ext cx="0" cy="160715"/>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05" name="肘形连接符 104"/>
          <p:cNvCxnSpPr/>
          <p:nvPr/>
        </p:nvCxnSpPr>
        <p:spPr>
          <a:xfrm>
            <a:off x="6482031" y="3522144"/>
            <a:ext cx="12700" cy="1384416"/>
          </a:xfrm>
          <a:prstGeom prst="bentConnector3">
            <a:avLst>
              <a:gd name="adj1" fmla="val 1370150"/>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06" name="直接箭头连接符 105"/>
          <p:cNvCxnSpPr/>
          <p:nvPr/>
        </p:nvCxnSpPr>
        <p:spPr>
          <a:xfrm flipH="1">
            <a:off x="6477000" y="4419600"/>
            <a:ext cx="152400" cy="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07" name="直接箭头连接符 106"/>
          <p:cNvCxnSpPr/>
          <p:nvPr/>
        </p:nvCxnSpPr>
        <p:spPr>
          <a:xfrm>
            <a:off x="7162800" y="38100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08" name="直接箭头连接符 107"/>
          <p:cNvCxnSpPr/>
          <p:nvPr/>
        </p:nvCxnSpPr>
        <p:spPr>
          <a:xfrm flipV="1">
            <a:off x="7162800" y="32004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09" name="肘形连接符 108"/>
          <p:cNvCxnSpPr>
            <a:stCxn id="65" idx="1"/>
            <a:endCxn id="54" idx="3"/>
          </p:cNvCxnSpPr>
          <p:nvPr/>
        </p:nvCxnSpPr>
        <p:spPr>
          <a:xfrm rot="10800000" flipV="1">
            <a:off x="6522050" y="3060672"/>
            <a:ext cx="259753" cy="461472"/>
          </a:xfrm>
          <a:prstGeom prst="bentConnector3">
            <a:avLst>
              <a:gd name="adj1" fmla="val 50000"/>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10" name="肘形连接符 109"/>
          <p:cNvCxnSpPr>
            <a:stCxn id="68" idx="3"/>
            <a:endCxn id="65" idx="3"/>
          </p:cNvCxnSpPr>
          <p:nvPr/>
        </p:nvCxnSpPr>
        <p:spPr>
          <a:xfrm flipV="1">
            <a:off x="7512647" y="3060672"/>
            <a:ext cx="12700" cy="1845888"/>
          </a:xfrm>
          <a:prstGeom prst="bentConnector3">
            <a:avLst>
              <a:gd name="adj1" fmla="val 940300"/>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11" name="肘形连接符 110"/>
          <p:cNvCxnSpPr>
            <a:stCxn id="54" idx="1"/>
            <a:endCxn id="61" idx="1"/>
          </p:cNvCxnSpPr>
          <p:nvPr/>
        </p:nvCxnSpPr>
        <p:spPr>
          <a:xfrm rot="10800000" flipV="1">
            <a:off x="5791200" y="3522145"/>
            <a:ext cx="12700" cy="1845887"/>
          </a:xfrm>
          <a:prstGeom prst="bentConnector3">
            <a:avLst>
              <a:gd name="adj1" fmla="val 1262693"/>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12" name="肘形连接符 111"/>
          <p:cNvCxnSpPr>
            <a:stCxn id="64" idx="3"/>
            <a:endCxn id="61" idx="1"/>
          </p:cNvCxnSpPr>
          <p:nvPr/>
        </p:nvCxnSpPr>
        <p:spPr>
          <a:xfrm>
            <a:off x="3429000" y="4548361"/>
            <a:ext cx="2362200" cy="819671"/>
          </a:xfrm>
          <a:prstGeom prst="bentConnector3">
            <a:avLst>
              <a:gd name="adj1" fmla="val 50000"/>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113" name="形状 213"/>
          <p:cNvCxnSpPr>
            <a:stCxn id="44" idx="2"/>
            <a:endCxn id="61" idx="2"/>
          </p:cNvCxnSpPr>
          <p:nvPr/>
        </p:nvCxnSpPr>
        <p:spPr>
          <a:xfrm rot="5400000" flipH="1" flipV="1">
            <a:off x="4073927" y="3479903"/>
            <a:ext cx="50571" cy="4114824"/>
          </a:xfrm>
          <a:prstGeom prst="bentConnector3">
            <a:avLst>
              <a:gd name="adj1" fmla="val -533010"/>
            </a:avLst>
          </a:prstGeom>
          <a:ln>
            <a:solidFill>
              <a:schemeClr val="tx1">
                <a:lumMod val="85000"/>
                <a:lumOff val="1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14" name="组合 218"/>
          <p:cNvGrpSpPr/>
          <p:nvPr/>
        </p:nvGrpSpPr>
        <p:grpSpPr>
          <a:xfrm>
            <a:off x="76200" y="838200"/>
            <a:ext cx="9067800" cy="5715000"/>
            <a:chOff x="228600" y="838200"/>
            <a:chExt cx="8763000" cy="5486400"/>
          </a:xfrm>
        </p:grpSpPr>
        <p:sp>
          <p:nvSpPr>
            <p:cNvPr id="115" name="矩形 114"/>
            <p:cNvSpPr/>
            <p:nvPr/>
          </p:nvSpPr>
          <p:spPr>
            <a:xfrm>
              <a:off x="228600" y="838200"/>
              <a:ext cx="8763000" cy="5486400"/>
            </a:xfrm>
            <a:prstGeom prst="rect">
              <a:avLst/>
            </a:prstGeom>
            <a:solidFill>
              <a:schemeClr val="bg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eaLnBrk="0" hangingPunct="0">
                <a:lnSpc>
                  <a:spcPct val="150000"/>
                </a:lnSpc>
                <a:buClr>
                  <a:srgbClr val="FF0000"/>
                </a:buClr>
                <a:buSzPct val="90000"/>
                <a:buFont typeface="Wingdings" panose="05000000000000000000" pitchFamily="2" charset="2"/>
                <a:buChar char="p"/>
                <a:defRPr/>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342900" indent="-342900" eaLnBrk="0" hangingPunct="0">
                <a:lnSpc>
                  <a:spcPct val="150000"/>
                </a:lnSpc>
                <a:buClr>
                  <a:srgbClr val="FF0000"/>
                </a:buClr>
                <a:buSzPct val="90000"/>
                <a:buFont typeface="Wingdings" panose="05000000000000000000" pitchFamily="2" charset="2"/>
                <a:buChar char="p"/>
                <a:defRPr/>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342900" indent="-342900" eaLnBrk="0" hangingPunct="0">
                <a:lnSpc>
                  <a:spcPct val="150000"/>
                </a:lnSpc>
                <a:buClr>
                  <a:srgbClr val="FF0000"/>
                </a:buClr>
                <a:buSzPct val="90000"/>
                <a:buFont typeface="Wingdings" panose="05000000000000000000" pitchFamily="2" charset="2"/>
                <a:buChar char="p"/>
                <a:defRPr/>
              </a:pPr>
              <a:r>
                <a:rPr lang="zh-CN" altLang="en-US" sz="1600" dirty="0" smtClean="0">
                  <a:solidFill>
                    <a:schemeClr val="tx1"/>
                  </a:solidFill>
                  <a:latin typeface="微软雅黑" panose="020B0503020204020204" pitchFamily="34" charset="-122"/>
                  <a:ea typeface="微软雅黑" panose="020B0503020204020204" pitchFamily="34" charset="-122"/>
                </a:rPr>
                <a:t>面向中型企业提供全面覆盖财务、供应链、计划、生产的全面深入的一揽子应用方案</a:t>
              </a:r>
              <a:r>
                <a:rPr lang="en-US" altLang="en-US" sz="1600" dirty="0" smtClean="0">
                  <a:solidFill>
                    <a:schemeClr val="tx1"/>
                  </a:solidFill>
                  <a:latin typeface="微软雅黑" panose="020B0503020204020204" pitchFamily="34" charset="-122"/>
                  <a:ea typeface="微软雅黑" panose="020B0503020204020204" pitchFamily="34" charset="-122"/>
                </a:rPr>
                <a:t> </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eaLnBrk="0" hangingPunct="0">
                <a:lnSpc>
                  <a:spcPct val="150000"/>
                </a:lnSpc>
                <a:buClr>
                  <a:srgbClr val="FF0000"/>
                </a:buClr>
                <a:buSzPct val="90000"/>
                <a:buFont typeface="Wingdings" panose="05000000000000000000" pitchFamily="2" charset="2"/>
                <a:buChar char="p"/>
                <a:defRPr/>
              </a:pPr>
              <a:r>
                <a:rPr lang="zh-CN" altLang="en-US" sz="1600" dirty="0" smtClean="0">
                  <a:solidFill>
                    <a:schemeClr val="tx1"/>
                  </a:solidFill>
                  <a:latin typeface="微软雅黑" panose="020B0503020204020204" pitchFamily="34" charset="-122"/>
                  <a:ea typeface="微软雅黑" panose="020B0503020204020204" pitchFamily="34" charset="-122"/>
                </a:rPr>
                <a:t>帮助企业快速响应市场需求，通过订单</a:t>
              </a:r>
              <a:r>
                <a:rPr lang="en-US" altLang="en-US" sz="1600" dirty="0" smtClean="0">
                  <a:solidFill>
                    <a:schemeClr val="tx1"/>
                  </a:solidFill>
                  <a:latin typeface="微软雅黑" panose="020B0503020204020204" pitchFamily="34" charset="-122"/>
                  <a:ea typeface="微软雅黑" panose="020B0503020204020204" pitchFamily="34" charset="-122"/>
                </a:rPr>
                <a:t>BOM</a:t>
              </a:r>
              <a:r>
                <a:rPr lang="zh-CN" altLang="en-US" sz="1600" dirty="0" smtClean="0">
                  <a:solidFill>
                    <a:schemeClr val="tx1"/>
                  </a:solidFill>
                  <a:latin typeface="微软雅黑" panose="020B0503020204020204" pitchFamily="34" charset="-122"/>
                  <a:ea typeface="微软雅黑" panose="020B0503020204020204" pitchFamily="34" charset="-122"/>
                </a:rPr>
                <a:t>、客户</a:t>
              </a:r>
              <a:r>
                <a:rPr lang="en-US" altLang="en-US" sz="1600" dirty="0" smtClean="0">
                  <a:solidFill>
                    <a:schemeClr val="tx1"/>
                  </a:solidFill>
                  <a:latin typeface="微软雅黑" panose="020B0503020204020204" pitchFamily="34" charset="-122"/>
                  <a:ea typeface="微软雅黑" panose="020B0503020204020204" pitchFamily="34" charset="-122"/>
                </a:rPr>
                <a:t>BOM</a:t>
              </a:r>
              <a:r>
                <a:rPr lang="zh-CN" altLang="en-US" sz="1600" dirty="0" smtClean="0">
                  <a:solidFill>
                    <a:schemeClr val="tx1"/>
                  </a:solidFill>
                  <a:latin typeface="微软雅黑" panose="020B0503020204020204" pitchFamily="34" charset="-122"/>
                  <a:ea typeface="微软雅黑" panose="020B0503020204020204" pitchFamily="34" charset="-122"/>
                </a:rPr>
                <a:t>；实现对客户多样化需求的准确快速满足</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eaLnBrk="0" hangingPunct="0">
                <a:lnSpc>
                  <a:spcPct val="150000"/>
                </a:lnSpc>
                <a:buClr>
                  <a:srgbClr val="FF0000"/>
                </a:buClr>
                <a:buSzPct val="90000"/>
                <a:buFont typeface="Wingdings" panose="05000000000000000000" pitchFamily="2" charset="2"/>
                <a:buChar char="p"/>
                <a:defRPr/>
              </a:pPr>
              <a:r>
                <a:rPr lang="zh-CN" altLang="en-US" sz="1600" dirty="0" smtClean="0">
                  <a:solidFill>
                    <a:schemeClr val="tx1"/>
                  </a:solidFill>
                  <a:latin typeface="微软雅黑" panose="020B0503020204020204" pitchFamily="34" charset="-122"/>
                  <a:ea typeface="微软雅黑" panose="020B0503020204020204" pitchFamily="34" charset="-122"/>
                </a:rPr>
                <a:t>支持工程变更关联影响处理，消除设计变化与制造变更之间的信息滞后，提高生产响应设计变化的速度</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eaLnBrk="0" hangingPunct="0">
                <a:lnSpc>
                  <a:spcPct val="150000"/>
                </a:lnSpc>
                <a:buClr>
                  <a:srgbClr val="FF0000"/>
                </a:buClr>
                <a:buSzPct val="90000"/>
                <a:buFont typeface="Wingdings" panose="05000000000000000000" pitchFamily="2" charset="2"/>
                <a:buChar char="p"/>
                <a:defRPr/>
              </a:pPr>
              <a:r>
                <a:rPr lang="zh-CN" altLang="en-US" sz="1600" dirty="0" smtClean="0">
                  <a:solidFill>
                    <a:schemeClr val="tx1"/>
                  </a:solidFill>
                  <a:latin typeface="微软雅黑" panose="020B0503020204020204" pitchFamily="34" charset="-122"/>
                  <a:ea typeface="微软雅黑" panose="020B0503020204020204" pitchFamily="34" charset="-122"/>
                </a:rPr>
                <a:t>从有限排产主计划</a:t>
              </a:r>
              <a:r>
                <a:rPr lang="en-US" altLang="en-US" sz="1600" dirty="0" smtClean="0">
                  <a:solidFill>
                    <a:schemeClr val="tx1"/>
                  </a:solidFill>
                  <a:latin typeface="微软雅黑" panose="020B0503020204020204" pitchFamily="34" charset="-122"/>
                  <a:ea typeface="微软雅黑" panose="020B0503020204020204" pitchFamily="34" charset="-122"/>
                </a:rPr>
                <a:t>-MRP-</a:t>
              </a:r>
              <a:r>
                <a:rPr lang="zh-CN" altLang="en-US" sz="1600" dirty="0" smtClean="0">
                  <a:solidFill>
                    <a:schemeClr val="tx1"/>
                  </a:solidFill>
                  <a:latin typeface="微软雅黑" panose="020B0503020204020204" pitchFamily="34" charset="-122"/>
                  <a:ea typeface="微软雅黑" panose="020B0503020204020204" pitchFamily="34" charset="-122"/>
                </a:rPr>
                <a:t>有限排产细计划，使企业能够基于自身产能进行产品的合理排产，提高企业生产效率，提高企业物料采购的时间准确性</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eaLnBrk="0" hangingPunct="0">
                <a:lnSpc>
                  <a:spcPct val="150000"/>
                </a:lnSpc>
                <a:buClr>
                  <a:srgbClr val="FF0000"/>
                </a:buClr>
                <a:buSzPct val="90000"/>
                <a:buFont typeface="Wingdings" panose="05000000000000000000" pitchFamily="2" charset="2"/>
                <a:buChar char="p"/>
                <a:defRPr/>
              </a:pPr>
              <a:r>
                <a:rPr lang="zh-CN" altLang="en-US" sz="1600" dirty="0" smtClean="0">
                  <a:solidFill>
                    <a:schemeClr val="tx1"/>
                  </a:solidFill>
                  <a:latin typeface="微软雅黑" panose="020B0503020204020204" pitchFamily="34" charset="-122"/>
                  <a:ea typeface="微软雅黑" panose="020B0503020204020204" pitchFamily="34" charset="-122"/>
                </a:rPr>
                <a:t>全面严格的物料需求控制和生产物料耗用控制，帮助企业实现精细化的成本控制</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eaLnBrk="0" hangingPunct="0">
                <a:lnSpc>
                  <a:spcPct val="150000"/>
                </a:lnSpc>
                <a:buClr>
                  <a:srgbClr val="FF0000"/>
                </a:buClr>
                <a:buSzPct val="90000"/>
                <a:buFont typeface="Wingdings" panose="05000000000000000000" pitchFamily="2" charset="2"/>
                <a:buChar char="p"/>
                <a:defRPr/>
              </a:pPr>
              <a:r>
                <a:rPr lang="zh-CN" altLang="en-US" sz="1600" dirty="0" smtClean="0">
                  <a:solidFill>
                    <a:schemeClr val="tx1"/>
                  </a:solidFill>
                  <a:latin typeface="微软雅黑" panose="020B0503020204020204" pitchFamily="34" charset="-122"/>
                  <a:ea typeface="微软雅黑" panose="020B0503020204020204" pitchFamily="34" charset="-122"/>
                </a:rPr>
                <a:t>有效的生产过程控制，细致的车间作业，全面监控车间在制情况，及时掌握车间生产数据。</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eaLnBrk="0" hangingPunct="0">
                <a:lnSpc>
                  <a:spcPct val="150000"/>
                </a:lnSpc>
                <a:buClr>
                  <a:srgbClr val="FF0000"/>
                </a:buClr>
                <a:buSzPct val="90000"/>
                <a:buFont typeface="Wingdings" panose="05000000000000000000" pitchFamily="2" charset="2"/>
                <a:buChar char="p"/>
                <a:defRPr/>
              </a:pPr>
              <a:r>
                <a:rPr lang="zh-CN" altLang="en-US" sz="1600" dirty="0" smtClean="0">
                  <a:solidFill>
                    <a:schemeClr val="tx1"/>
                  </a:solidFill>
                  <a:latin typeface="微软雅黑" panose="020B0503020204020204" pitchFamily="34" charset="-122"/>
                  <a:ea typeface="微软雅黑" panose="020B0503020204020204" pitchFamily="34" charset="-122"/>
                </a:rPr>
                <a:t>通过全面预算控制和收付款帐期的管理，帮助企业提高财务控制和管理的水平</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eaLnBrk="0" hangingPunct="0">
                <a:lnSpc>
                  <a:spcPct val="150000"/>
                </a:lnSpc>
                <a:buClr>
                  <a:srgbClr val="FF0000"/>
                </a:buClr>
                <a:buSzPct val="90000"/>
                <a:buFont typeface="Wingdings" panose="05000000000000000000" pitchFamily="2" charset="2"/>
                <a:buChar char="p"/>
                <a:defRPr/>
              </a:pPr>
              <a:r>
                <a:rPr lang="zh-CN" altLang="en-US" sz="1600" dirty="0" smtClean="0">
                  <a:solidFill>
                    <a:schemeClr val="tx1"/>
                  </a:solidFill>
                  <a:latin typeface="微软雅黑" panose="020B0503020204020204" pitchFamily="34" charset="-122"/>
                  <a:ea typeface="微软雅黑" panose="020B0503020204020204" pitchFamily="34" charset="-122"/>
                </a:rPr>
                <a:t>通过</a:t>
              </a:r>
              <a:r>
                <a:rPr lang="en-US" altLang="en-US" sz="1600" dirty="0" smtClean="0">
                  <a:solidFill>
                    <a:schemeClr val="tx1"/>
                  </a:solidFill>
                  <a:latin typeface="微软雅黑" panose="020B0503020204020204" pitchFamily="34" charset="-122"/>
                  <a:ea typeface="微软雅黑" panose="020B0503020204020204" pitchFamily="34" charset="-122"/>
                </a:rPr>
                <a:t>BI</a:t>
              </a:r>
              <a:r>
                <a:rPr lang="zh-CN" altLang="en-US" sz="1600" dirty="0" smtClean="0">
                  <a:solidFill>
                    <a:schemeClr val="tx1"/>
                  </a:solidFill>
                  <a:latin typeface="微软雅黑" panose="020B0503020204020204" pitchFamily="34" charset="-122"/>
                  <a:ea typeface="微软雅黑" panose="020B0503020204020204" pitchFamily="34" charset="-122"/>
                </a:rPr>
                <a:t>分析，帮助企业能够深入分析各个领域的运营数据，提高企业对经营环境变化的反应速度，提高企业经营管理决策的水平。</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6" name="标题 1"/>
            <p:cNvSpPr txBox="1"/>
            <p:nvPr/>
          </p:nvSpPr>
          <p:spPr bwMode="auto">
            <a:xfrm>
              <a:off x="457200" y="990600"/>
              <a:ext cx="1828800" cy="585788"/>
            </a:xfrm>
            <a:prstGeom prst="rect">
              <a:avLst/>
            </a:prstGeom>
            <a:noFill/>
            <a:ln w="9525">
              <a:noFill/>
              <a:miter lim="800000"/>
            </a:ln>
          </p:spPr>
          <p:txBody>
            <a:bodyPr vert="horz" wrap="square" lIns="91440" tIns="45720" rIns="91440" bIns="45720" numCol="1" anchor="ctr" anchorCtr="0" compatLnSpc="1"/>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1" lang="en-US" altLang="zh-CN" sz="3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j-cs"/>
                </a:rPr>
                <a:t>ERP3</a:t>
              </a:r>
              <a:endParaRPr kumimoji="1" lang="zh-CN" altLang="en-US" sz="3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grpSp>
      <p:sp>
        <p:nvSpPr>
          <p:cNvPr id="117" name="标题 1"/>
          <p:cNvSpPr txBox="1"/>
          <p:nvPr/>
        </p:nvSpPr>
        <p:spPr>
          <a:xfrm>
            <a:off x="179512" y="82551"/>
            <a:ext cx="8939213" cy="585788"/>
          </a:xfrm>
          <a:prstGeom prst="rect">
            <a:avLst/>
          </a:prstGeom>
        </p:spPr>
        <p:txBody>
          <a:bodyPr>
            <a:noAutofit/>
          </a:bodyPr>
          <a:lstStyle/>
          <a:p>
            <a:pPr marL="457200" marR="0" lvl="0" indent="-45720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j-cs"/>
              </a:rPr>
              <a:t>ERP3</a:t>
            </a:r>
            <a:r>
              <a:rPr kumimoji="0" lang="zh-CN" altLang="en-US" sz="28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解决方案</a:t>
            </a:r>
            <a:endParaRPr kumimoji="0" lang="zh-CN" altLang="en-US" sz="28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slide(fromLeft)">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组织规划</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人事资料</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人事事务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维护企业组织架构、职位体系</a:t>
            </a:r>
            <a:endParaRPr lang="en-US" altLang="zh-CN" sz="1600" dirty="0" smtClean="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机构划转、机构合并和职位划转</a:t>
            </a: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职等、职级体系</a:t>
            </a:r>
            <a:endParaRPr lang="en-US" altLang="zh-CN" sz="1600" dirty="0" smtClean="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职务体系</a:t>
            </a:r>
            <a:endParaRPr lang="en-US" altLang="zh-CN" sz="1600" dirty="0" smtClean="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编制计划及控制</a:t>
            </a:r>
            <a:endParaRPr lang="en-US" altLang="zh-CN" sz="1600" dirty="0" smtClean="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继任计划</a:t>
            </a:r>
            <a:endParaRPr lang="en-US" altLang="zh-CN" sz="1600" dirty="0" smtClean="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人员档案维护</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审核个人资料变更申请</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黑名单</a:t>
            </a:r>
            <a:r>
              <a:rPr lang="en-US" altLang="zh-CN" sz="1600" dirty="0" err="1" smtClean="0">
                <a:latin typeface="微软雅黑" panose="020B0503020204020204" pitchFamily="34" charset="-122"/>
                <a:ea typeface="微软雅黑" panose="020B0503020204020204" pitchFamily="34" charset="-122"/>
              </a:rPr>
              <a:t>管理</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人事业务单</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人事报表</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a:lnSpc>
                <a:spcPct val="150000"/>
              </a:lnSpc>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录用申请审批</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再入职申请审批</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入职管理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试用管理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调动申请审批和调动登记</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离职申请审批和离职登记</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人事合同</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劳动合同分类管理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劳动合同签定、续签、变更、解除、终止</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维护保密协议、培训协议、岗位协议</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劳动争议</a:t>
            </a:r>
            <a:endParaRPr lang="en-US" altLang="zh-CN" sz="1600" dirty="0">
              <a:latin typeface="微软雅黑" panose="020B0503020204020204" pitchFamily="34" charset="-122"/>
              <a:ea typeface="微软雅黑" panose="020B0503020204020204" pitchFamily="34" charset="-122"/>
            </a:endParaRPr>
          </a:p>
        </p:txBody>
      </p:sp>
      <p:sp>
        <p:nvSpPr>
          <p:cNvPr id="12298" name="标题 1"/>
          <p:cNvSpPr txBox="1"/>
          <p:nvPr/>
        </p:nvSpPr>
        <p:spPr bwMode="auto">
          <a:xfrm>
            <a:off x="381002" y="82551"/>
            <a:ext cx="8939213" cy="585788"/>
          </a:xfrm>
          <a:prstGeom prst="rect">
            <a:avLst/>
          </a:prstGeom>
          <a:noFill/>
          <a:ln w="9525">
            <a:noFill/>
            <a:miter lim="800000"/>
          </a:ln>
        </p:spPr>
        <p:txBody>
          <a:bodyPr/>
          <a:lstStyle/>
          <a:p>
            <a:pPr eaLnBrk="0" hangingPunct="0"/>
            <a:r>
              <a:rPr kumimoji="1" lang="zh-CN" altLang="en-US" sz="2800" dirty="0" smtClean="0">
                <a:solidFill>
                  <a:srgbClr val="FF0000"/>
                </a:solidFill>
                <a:latin typeface="微软雅黑" panose="020B0503020204020204" pitchFamily="34" charset="-122"/>
                <a:ea typeface="微软雅黑" panose="020B0503020204020204" pitchFamily="34" charset="-122"/>
              </a:rPr>
              <a:t>人事管理业务</a:t>
            </a:r>
            <a:r>
              <a:rPr kumimoji="1" lang="zh-CN" altLang="en-US" sz="2800" dirty="0">
                <a:solidFill>
                  <a:srgbClr val="FF0000"/>
                </a:solidFill>
                <a:latin typeface="微软雅黑" panose="020B0503020204020204" pitchFamily="34" charset="-122"/>
                <a:ea typeface="微软雅黑" panose="020B0503020204020204" pitchFamily="34" charset="-122"/>
              </a:rPr>
              <a:t>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1776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1778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778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778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1778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778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778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1777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778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778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1777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777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777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1776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7770" name="Text Box 75"/>
          <p:cNvSpPr txBox="1">
            <a:spLocks noChangeArrowheads="1"/>
          </p:cNvSpPr>
          <p:nvPr/>
        </p:nvSpPr>
        <p:spPr bwMode="auto">
          <a:xfrm>
            <a:off x="3124200" y="2971802"/>
            <a:ext cx="5029200" cy="2086725"/>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计薪方式</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计时工资（时薪、日薪、月薪、年薪等），计件工资（个人计件和集体计件）</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工资核算与发放</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维护员工的薪资变动资料，计算员工工资和个人所得税，审核及发放员工工资</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财务处理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编制工资会计凭证</a:t>
            </a:r>
            <a:endParaRPr lang="zh-CN" altLang="en-US">
              <a:latin typeface="微软雅黑" panose="020B0503020204020204" pitchFamily="34" charset="-122"/>
              <a:ea typeface="微软雅黑" panose="020B0503020204020204" pitchFamily="34" charset="-122"/>
            </a:endParaRPr>
          </a:p>
        </p:txBody>
      </p:sp>
      <p:sp>
        <p:nvSpPr>
          <p:cNvPr id="117771"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17772"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dirty="0">
                <a:latin typeface="微软雅黑" panose="020B0503020204020204" pitchFamily="34" charset="-122"/>
                <a:ea typeface="微软雅黑" panose="020B0503020204020204" pitchFamily="34" charset="-122"/>
              </a:rPr>
              <a:t>U8-</a:t>
            </a:r>
            <a:endParaRPr lang="en-US" altLang="zh-CN" sz="2400" dirty="0">
              <a:latin typeface="微软雅黑" panose="020B0503020204020204" pitchFamily="34" charset="-122"/>
              <a:ea typeface="微软雅黑" panose="020B0503020204020204" pitchFamily="34" charset="-122"/>
            </a:endParaRPr>
          </a:p>
          <a:p>
            <a:pPr algn="ctr">
              <a:spcBef>
                <a:spcPct val="50000"/>
              </a:spcBef>
            </a:pPr>
            <a:r>
              <a:rPr lang="zh-CN" altLang="en-US" sz="2400" dirty="0" smtClean="0">
                <a:latin typeface="微软雅黑" panose="020B0503020204020204" pitchFamily="34" charset="-122"/>
                <a:ea typeface="微软雅黑" panose="020B0503020204020204" pitchFamily="34" charset="-122"/>
              </a:rPr>
              <a:t>薪酬管理</a:t>
            </a:r>
            <a:endParaRPr lang="en-US" altLang="zh-CN"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lang="zh-CN" altLang="en-US" sz="2800" kern="0" dirty="0">
                <a:solidFill>
                  <a:srgbClr val="FF0000"/>
                </a:solidFill>
                <a:latin typeface="微软雅黑" panose="020B0503020204020204" pitchFamily="34" charset="-122"/>
                <a:ea typeface="微软雅黑" panose="020B0503020204020204" pitchFamily="34" charset="-122"/>
                <a:cs typeface="+mj-cs"/>
              </a:rPr>
              <a:t>产品</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概述</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薪酬管理</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2" y="82551"/>
            <a:ext cx="8939213" cy="585788"/>
          </a:xfrm>
          <a:prstGeom prst="rect">
            <a:avLst/>
          </a:prstGeom>
        </p:spPr>
        <p:txBody>
          <a:bodyPr/>
          <a:lstStyle/>
          <a:p>
            <a:pPr eaLnBrk="0" hangingPunct="0">
              <a:defRPr/>
            </a:pP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   薪酬管理业务</a:t>
            </a:r>
            <a:r>
              <a:rPr lang="zh-CN" altLang="en-US" sz="2800" kern="0" dirty="0">
                <a:solidFill>
                  <a:srgbClr val="FF0000"/>
                </a:solidFill>
                <a:latin typeface="微软雅黑" panose="020B0503020204020204" pitchFamily="34" charset="-122"/>
                <a:ea typeface="微软雅黑" panose="020B0503020204020204" pitchFamily="34" charset="-122"/>
                <a:cs typeface="+mj-cs"/>
              </a:rPr>
              <a:t>关键特性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sp>
        <p:nvSpPr>
          <p:cNvPr id="18" name="AutoShape 6"/>
          <p:cNvSpPr>
            <a:spLocks noChangeArrowheads="1"/>
          </p:cNvSpPr>
          <p:nvPr/>
        </p:nvSpPr>
        <p:spPr bwMode="ltGray">
          <a:xfrm>
            <a:off x="233363" y="1143001"/>
            <a:ext cx="2824162"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薪酬设计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9" name="AutoShape 7"/>
          <p:cNvSpPr>
            <a:spLocks noChangeArrowheads="1"/>
          </p:cNvSpPr>
          <p:nvPr/>
        </p:nvSpPr>
        <p:spPr bwMode="ltGray">
          <a:xfrm>
            <a:off x="3214688" y="1143001"/>
            <a:ext cx="272415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工资核算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0" name="AutoShape 8"/>
          <p:cNvSpPr>
            <a:spLocks noChangeArrowheads="1"/>
          </p:cNvSpPr>
          <p:nvPr/>
        </p:nvSpPr>
        <p:spPr bwMode="ltGray">
          <a:xfrm>
            <a:off x="6110288" y="1143001"/>
            <a:ext cx="272415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工资发放与账务处理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219028" y="1952296"/>
            <a:ext cx="2844290" cy="46009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设计企业的薪酬体系：薪酬结构和薪酬标准体系</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定期和不定期员工调薪</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员工薪资档案和薪资调整记录</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22" name="圆角矩形 21"/>
          <p:cNvSpPr/>
          <p:nvPr/>
        </p:nvSpPr>
        <p:spPr>
          <a:xfrm>
            <a:off x="3200400" y="1952298"/>
            <a:ext cx="2743200" cy="4600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核算计件工资：支持个人计件和集体计件</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多次发放：支持在一个计薪周期内分多次发放工资</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分段计薪：员工当月发生部门调动或工资调整，可以分为多个时段分别计算工资</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薪资单录入、审批：支持多种薪资单据由不同部门或人员分别录入，相关人员负责审批确认</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个人所得税：支持代扣税和代付税</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23" name="圆角矩形 22"/>
          <p:cNvSpPr/>
          <p:nvPr/>
        </p:nvSpPr>
        <p:spPr>
          <a:xfrm>
            <a:off x="6096000" y="1952296"/>
            <a:ext cx="2743200" cy="46009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现金支付：生成分钱清单，根据分钱清单发放员工工资</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银行代发：生成银行报盘文件</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工资支付通知：工资支付完毕，通过邮件、短信（</a:t>
            </a:r>
            <a:r>
              <a:rPr lang="en-US" altLang="zh-CN" sz="1400" dirty="0">
                <a:latin typeface="微软雅黑" panose="020B0503020204020204" pitchFamily="34" charset="-122"/>
                <a:ea typeface="微软雅黑" panose="020B0503020204020204" pitchFamily="34" charset="-122"/>
              </a:rPr>
              <a:t>MERP</a:t>
            </a:r>
            <a:r>
              <a:rPr lang="zh-CN" altLang="en-US" sz="1400" dirty="0">
                <a:latin typeface="微软雅黑" panose="020B0503020204020204" pitchFamily="34" charset="-122"/>
                <a:ea typeface="微软雅黑" panose="020B0503020204020204" pitchFamily="34" charset="-122"/>
              </a:rPr>
              <a:t>）等方式通知员工工资发放情况</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账务处理：编制工资会计凭证，传递到财务总账系统</a:t>
            </a:r>
            <a:endParaRPr lang="en-US" altLang="zh-CN" sz="1400" dirty="0">
              <a:latin typeface="微软雅黑" panose="020B0503020204020204" pitchFamily="34" charset="-122"/>
              <a:ea typeface="微软雅黑" panose="020B0503020204020204" pitchFamily="34" charset="-122"/>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19811"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19835"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9836"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9837"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19832"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9833"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9834"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19827"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9828"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9829"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19824"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9825"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9826"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19817"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9818" name="Text Box 75"/>
          <p:cNvSpPr txBox="1">
            <a:spLocks noChangeArrowheads="1"/>
          </p:cNvSpPr>
          <p:nvPr/>
        </p:nvSpPr>
        <p:spPr bwMode="auto">
          <a:xfrm>
            <a:off x="3124200" y="2971800"/>
            <a:ext cx="5029200" cy="2419124"/>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保险福利业务</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支持法定福利（社保五险和住房公积金）、企业补充福利（如企业年金、补充医疗保险等）、其它非经常性福利如过节费、生日礼物等</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保险福利业务管理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福利账户管理、缴费基数核定、正常缴费和补缴管理</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财务处理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编制福利费用会计凭证</a:t>
            </a:r>
            <a:endParaRPr lang="zh-CN" altLang="en-US">
              <a:latin typeface="微软雅黑" panose="020B0503020204020204" pitchFamily="34" charset="-122"/>
              <a:ea typeface="微软雅黑" panose="020B0503020204020204" pitchFamily="34" charset="-122"/>
            </a:endParaRPr>
          </a:p>
        </p:txBody>
      </p:sp>
      <p:sp>
        <p:nvSpPr>
          <p:cNvPr id="119819"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19820"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保险福利</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lang="zh-CN" altLang="en-US" sz="2800" kern="0" dirty="0">
                <a:solidFill>
                  <a:srgbClr val="FF0000"/>
                </a:solidFill>
                <a:latin typeface="微软雅黑" panose="020B0503020204020204" pitchFamily="34" charset="-122"/>
                <a:ea typeface="微软雅黑" panose="020B0503020204020204" pitchFamily="34" charset="-122"/>
                <a:cs typeface="+mj-cs"/>
              </a:rPr>
              <a:t>产品</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概述</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保险福利</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304802" y="914401"/>
            <a:ext cx="2587625"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福利业务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3214690" y="914401"/>
            <a:ext cx="2587625"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福利业务管理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6172202" y="914401"/>
            <a:ext cx="2587625"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账务处理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290498" y="1723696"/>
            <a:ext cx="2605102" cy="49057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法定福利：</a:t>
            </a:r>
            <a:r>
              <a:rPr lang="zh-CN" altLang="en-US" sz="1600" dirty="0">
                <a:latin typeface="微软雅黑" panose="020B0503020204020204" pitchFamily="34" charset="-122"/>
                <a:ea typeface="微软雅黑" panose="020B0503020204020204" pitchFamily="34" charset="-122"/>
              </a:rPr>
              <a:t>养老保险、医疗保险、失业保险、工伤保险和生育保险，住房公积金</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企业补充福利：</a:t>
            </a:r>
            <a:r>
              <a:rPr lang="zh-CN" altLang="en-US" sz="1600" dirty="0">
                <a:latin typeface="微软雅黑" panose="020B0503020204020204" pitchFamily="34" charset="-122"/>
                <a:ea typeface="微软雅黑" panose="020B0503020204020204" pitchFamily="34" charset="-122"/>
              </a:rPr>
              <a:t>包括补充养老保险、补充医疗保险等其它企业补充福利</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其它福利：</a:t>
            </a:r>
            <a:r>
              <a:rPr lang="zh-CN" altLang="en-US" sz="1600" dirty="0">
                <a:latin typeface="微软雅黑" panose="020B0503020204020204" pitchFamily="34" charset="-122"/>
                <a:ea typeface="微软雅黑" panose="020B0503020204020204" pitchFamily="34" charset="-122"/>
              </a:rPr>
              <a:t>包括过节费、生日礼金等非经常性福利</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zh-CN" sz="1600" dirty="0">
              <a:latin typeface="微软雅黑" panose="020B0503020204020204" pitchFamily="34" charset="-122"/>
              <a:ea typeface="微软雅黑" panose="020B0503020204020204" pitchFamily="34" charset="-122"/>
            </a:endParaRPr>
          </a:p>
        </p:txBody>
      </p:sp>
      <p:sp>
        <p:nvSpPr>
          <p:cNvPr id="6" name="圆角矩形 5"/>
          <p:cNvSpPr/>
          <p:nvPr/>
        </p:nvSpPr>
        <p:spPr>
          <a:xfrm>
            <a:off x="3200400" y="1723696"/>
            <a:ext cx="2605102" cy="49057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福利方案：</a:t>
            </a:r>
            <a:r>
              <a:rPr lang="zh-CN" altLang="en-US" sz="1600" dirty="0">
                <a:latin typeface="微软雅黑" panose="020B0503020204020204" pitchFamily="34" charset="-122"/>
                <a:ea typeface="微软雅黑" panose="020B0503020204020204" pitchFamily="34" charset="-122"/>
              </a:rPr>
              <a:t>支持以参保对象、管理机构为中心的福利方案管理模式，将多个相关险种合并为一个福利方案进行统一管理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账户管理：</a:t>
            </a:r>
            <a:r>
              <a:rPr lang="zh-CN" altLang="en-US" sz="1600" dirty="0">
                <a:latin typeface="微软雅黑" panose="020B0503020204020204" pitchFamily="34" charset="-122"/>
                <a:ea typeface="微软雅黑" panose="020B0503020204020204" pitchFamily="34" charset="-122"/>
              </a:rPr>
              <a:t>按福利方案统一对福利账户进行管理，包括开户、封存、销户、转出、核定缴费基数等</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缴费管理：</a:t>
            </a:r>
            <a:r>
              <a:rPr lang="zh-CN" altLang="en-US" sz="1600" dirty="0">
                <a:latin typeface="微软雅黑" panose="020B0503020204020204" pitchFamily="34" charset="-122"/>
                <a:ea typeface="微软雅黑" panose="020B0503020204020204" pitchFamily="34" charset="-122"/>
              </a:rPr>
              <a:t>正常缴费和补缴</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支持企业在多个地区为员工办理保险</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6157898" y="1723696"/>
            <a:ext cx="2605102" cy="49057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编制福利费用会计凭证，并传递到财务总账系统</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2" y="82551"/>
            <a:ext cx="8939213" cy="585788"/>
          </a:xfrm>
          <a:prstGeom prst="rect">
            <a:avLst/>
          </a:prstGeom>
        </p:spPr>
        <p:txBody>
          <a:bodyPr/>
          <a:lstStyle/>
          <a:p>
            <a:pPr eaLnBrk="0" hangingPunct="0">
              <a:defRPr/>
            </a:pP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   保险</a:t>
            </a:r>
            <a:r>
              <a:rPr lang="zh-CN" altLang="en-US" sz="2800" kern="0" dirty="0">
                <a:solidFill>
                  <a:srgbClr val="FF0000"/>
                </a:solidFill>
                <a:latin typeface="微软雅黑" panose="020B0503020204020204" pitchFamily="34" charset="-122"/>
                <a:ea typeface="微软雅黑" panose="020B0503020204020204" pitchFamily="34" charset="-122"/>
                <a:cs typeface="+mj-cs"/>
              </a:rPr>
              <a:t>福利业务关键特性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21859"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21883"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1884"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1885"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21880"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1881"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1882"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21875"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1876"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1877"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21872"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1873"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1874"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21865"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1866" name="Text Box 75"/>
          <p:cNvSpPr txBox="1">
            <a:spLocks noChangeArrowheads="1"/>
          </p:cNvSpPr>
          <p:nvPr/>
        </p:nvSpPr>
        <p:spPr bwMode="auto">
          <a:xfrm>
            <a:off x="3124200" y="2971802"/>
            <a:ext cx="5029200" cy="2086725"/>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工时制度</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支持标准工时制和综合计算工时制</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考勤业务</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排班管理、加班管理、假期管理、异常考勤</a:t>
            </a:r>
            <a:r>
              <a:rPr lang="zh-CN" altLang="en-US" dirty="0" smtClean="0">
                <a:latin typeface="微软雅黑" panose="020B0503020204020204" pitchFamily="34" charset="-122"/>
                <a:ea typeface="微软雅黑" panose="020B0503020204020204" pitchFamily="34" charset="-122"/>
              </a:rPr>
              <a:t>处理、刷卡数据和签卡</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考勤、消费、门禁一卡通业务，支持一次发卡、一卡通用</a:t>
            </a:r>
            <a:endParaRPr lang="zh-CN" altLang="en-US" dirty="0">
              <a:latin typeface="微软雅黑" panose="020B0503020204020204" pitchFamily="34" charset="-122"/>
              <a:ea typeface="微软雅黑" panose="020B0503020204020204" pitchFamily="34" charset="-122"/>
            </a:endParaRPr>
          </a:p>
        </p:txBody>
      </p:sp>
      <p:sp>
        <p:nvSpPr>
          <p:cNvPr id="121867"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21868"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考勤管理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lang="zh-CN" altLang="en-US" sz="2800" kern="0" dirty="0">
                <a:solidFill>
                  <a:srgbClr val="FF0000"/>
                </a:solidFill>
                <a:latin typeface="微软雅黑" panose="020B0503020204020204" pitchFamily="34" charset="-122"/>
                <a:ea typeface="微软雅黑" panose="020B0503020204020204" pitchFamily="34" charset="-122"/>
                <a:cs typeface="+mj-cs"/>
              </a:rPr>
              <a:t>产品</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概述</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考勤管理</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工时及排班管理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加班及假期管理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异常考勤</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6"/>
            <a:ext cx="2071702" cy="4677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工时制度：</a:t>
            </a:r>
            <a:r>
              <a:rPr lang="zh-CN" altLang="en-US" sz="1600" dirty="0">
                <a:latin typeface="微软雅黑" panose="020B0503020204020204" pitchFamily="34" charset="-122"/>
                <a:ea typeface="微软雅黑" panose="020B0503020204020204" pitchFamily="34" charset="-122"/>
              </a:rPr>
              <a:t>支持标准工时制和综合计算工时制</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排班管理：</a:t>
            </a:r>
            <a:r>
              <a:rPr lang="zh-CN" altLang="en-US" sz="1600" dirty="0">
                <a:latin typeface="微软雅黑" panose="020B0503020204020204" pitchFamily="34" charset="-122"/>
                <a:ea typeface="微软雅黑" panose="020B0503020204020204" pitchFamily="34" charset="-122"/>
              </a:rPr>
              <a:t>支持工作日历和班组轮班两种排班模式，简化排班业务</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zh-CN" sz="16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6"/>
            <a:ext cx="2071702" cy="4677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加班管理：</a:t>
            </a:r>
            <a:r>
              <a:rPr lang="zh-CN" altLang="en-US" sz="1600" dirty="0">
                <a:latin typeface="微软雅黑" panose="020B0503020204020204" pitchFamily="34" charset="-122"/>
                <a:ea typeface="微软雅黑" panose="020B0503020204020204" pitchFamily="34" charset="-122"/>
              </a:rPr>
              <a:t>支持加班申请和审批流程，加班存休、补休（调休）及存休额度管理，加班工时结算</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假期管理：</a:t>
            </a:r>
            <a:r>
              <a:rPr lang="zh-CN" altLang="en-US" sz="1600" dirty="0">
                <a:latin typeface="微软雅黑" panose="020B0503020204020204" pitchFamily="34" charset="-122"/>
                <a:ea typeface="微软雅黑" panose="020B0503020204020204" pitchFamily="34" charset="-122"/>
              </a:rPr>
              <a:t>支持请假和销假，假期额度控制</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6"/>
            <a:ext cx="2071702" cy="4677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异常考勤监控：对连续迟到、早退、旷工等考勤异常进行监控</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异常考勤处理：对迟到、早退、少卡等各类考勤异常进行分类管理，并做相应等处理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签卡：针对未打卡，通过自助填写签卡申请</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defRPr/>
            </a:pP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一卡通</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6"/>
            <a:ext cx="2071702" cy="4677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集成考勤机发卡、挂失、采集数据功能</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集成消费管理、门禁管理系统，提供考勤及一卡通整体解决方案</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2" y="82551"/>
            <a:ext cx="8939213" cy="585788"/>
          </a:xfrm>
          <a:prstGeom prst="rect">
            <a:avLst/>
          </a:prstGeom>
        </p:spPr>
        <p:txBody>
          <a:bodyPr/>
          <a:lstStyle/>
          <a:p>
            <a:pPr eaLnBrk="0" hangingPunct="0">
              <a:defRPr/>
            </a:pP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   考勤管理业务关键</a:t>
            </a:r>
            <a:r>
              <a:rPr lang="zh-CN" altLang="en-US" sz="2800" kern="0" dirty="0">
                <a:solidFill>
                  <a:srgbClr val="FF0000"/>
                </a:solidFill>
                <a:latin typeface="微软雅黑" panose="020B0503020204020204" pitchFamily="34" charset="-122"/>
                <a:ea typeface="微软雅黑" panose="020B0503020204020204" pitchFamily="34" charset="-122"/>
                <a:cs typeface="+mj-cs"/>
              </a:rPr>
              <a:t>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2390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2393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393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393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2392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392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393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2392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392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392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2392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392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392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2391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3914" name="Text Box 75"/>
          <p:cNvSpPr txBox="1">
            <a:spLocks noChangeArrowheads="1"/>
          </p:cNvSpPr>
          <p:nvPr/>
        </p:nvSpPr>
        <p:spPr bwMode="auto">
          <a:xfrm>
            <a:off x="3124200" y="2971802"/>
            <a:ext cx="5029200" cy="2086725"/>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绩效管理模式</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支持</a:t>
            </a:r>
            <a:r>
              <a:rPr lang="en-US" altLang="zh-CN">
                <a:latin typeface="微软雅黑" panose="020B0503020204020204" pitchFamily="34" charset="-122"/>
                <a:ea typeface="微软雅黑" panose="020B0503020204020204" pitchFamily="34" charset="-122"/>
              </a:rPr>
              <a:t>KPI</a:t>
            </a:r>
            <a:r>
              <a:rPr lang="zh-CN" altLang="en-US">
                <a:latin typeface="微软雅黑" panose="020B0503020204020204" pitchFamily="34" charset="-122"/>
                <a:ea typeface="微软雅黑" panose="020B0503020204020204" pitchFamily="34" charset="-122"/>
              </a:rPr>
              <a:t>、</a:t>
            </a:r>
            <a:r>
              <a:rPr lang="en-US" altLang="zh-CN">
                <a:latin typeface="微软雅黑" panose="020B0503020204020204" pitchFamily="34" charset="-122"/>
                <a:ea typeface="微软雅黑" panose="020B0503020204020204" pitchFamily="34" charset="-122"/>
              </a:rPr>
              <a:t>BSC</a:t>
            </a:r>
            <a:r>
              <a:rPr lang="zh-CN" altLang="en-US">
                <a:latin typeface="微软雅黑" panose="020B0503020204020204" pitchFamily="34" charset="-122"/>
                <a:ea typeface="微软雅黑" panose="020B0503020204020204" pitchFamily="34" charset="-122"/>
              </a:rPr>
              <a:t>、</a:t>
            </a:r>
            <a:r>
              <a:rPr lang="en-US" altLang="zh-CN">
                <a:latin typeface="微软雅黑" panose="020B0503020204020204" pitchFamily="34" charset="-122"/>
                <a:ea typeface="微软雅黑" panose="020B0503020204020204" pitchFamily="34" charset="-122"/>
              </a:rPr>
              <a:t>MBO</a:t>
            </a:r>
            <a:r>
              <a:rPr lang="zh-CN" altLang="en-US">
                <a:latin typeface="微软雅黑" panose="020B0503020204020204" pitchFamily="34" charset="-122"/>
                <a:ea typeface="微软雅黑" panose="020B0503020204020204" pitchFamily="34" charset="-122"/>
              </a:rPr>
              <a:t>等绩效管理模式</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绩效全过程管理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支持从考核方案设计、绩效计划制订、绩效考核实施、过程跟踪、绩效评价、面谈、申诉到绩效结果运用的全部绩效过程进行管理</a:t>
            </a:r>
            <a:endParaRPr lang="zh-CN" altLang="en-US">
              <a:latin typeface="微软雅黑" panose="020B0503020204020204" pitchFamily="34" charset="-122"/>
              <a:ea typeface="微软雅黑" panose="020B0503020204020204" pitchFamily="34" charset="-122"/>
            </a:endParaRPr>
          </a:p>
        </p:txBody>
      </p:sp>
      <p:sp>
        <p:nvSpPr>
          <p:cNvPr id="12391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23916"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绩效管理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lang="zh-CN" altLang="en-US" sz="2800" kern="0" dirty="0">
                <a:solidFill>
                  <a:srgbClr val="FF0000"/>
                </a:solidFill>
                <a:latin typeface="微软雅黑" panose="020B0503020204020204" pitchFamily="34" charset="-122"/>
                <a:ea typeface="微软雅黑" panose="020B0503020204020204" pitchFamily="34" charset="-122"/>
                <a:cs typeface="+mj-cs"/>
              </a:rPr>
              <a:t>产品</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概述</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绩效管理</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242890" y="1219201"/>
            <a:ext cx="2573337"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绩效计划</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3214690" y="1219201"/>
            <a:ext cx="2573337"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绩效过程管理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228600" y="2028496"/>
            <a:ext cx="2590800" cy="4677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考核指标库：</a:t>
            </a:r>
            <a:r>
              <a:rPr lang="zh-CN" altLang="en-US" sz="1600" dirty="0">
                <a:latin typeface="微软雅黑" panose="020B0503020204020204" pitchFamily="34" charset="-122"/>
                <a:ea typeface="微软雅黑" panose="020B0503020204020204" pitchFamily="34" charset="-122"/>
              </a:rPr>
              <a:t>设置考核指标及评价标准</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考核方案：</a:t>
            </a:r>
            <a:r>
              <a:rPr lang="zh-CN" altLang="en-US" sz="1600" dirty="0">
                <a:latin typeface="微软雅黑" panose="020B0503020204020204" pitchFamily="34" charset="-122"/>
                <a:ea typeface="微软雅黑" panose="020B0503020204020204" pitchFamily="34" charset="-122"/>
              </a:rPr>
              <a:t>设计针对不同类别员工的考核表及模版</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绩效计划：</a:t>
            </a:r>
            <a:r>
              <a:rPr lang="zh-CN" altLang="en-US" sz="1600" dirty="0">
                <a:latin typeface="微软雅黑" panose="020B0503020204020204" pitchFamily="34" charset="-122"/>
                <a:ea typeface="微软雅黑" panose="020B0503020204020204" pitchFamily="34" charset="-122"/>
              </a:rPr>
              <a:t>制订绩效考核计划，确定考核周期、考核范围、考核人员、适用的考核表等</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3200400" y="2028496"/>
            <a:ext cx="2590800" cy="4677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支持完整的绩效管理过程（</a:t>
            </a:r>
            <a:r>
              <a:rPr lang="en-US" altLang="zh-CN" sz="1600" dirty="0">
                <a:latin typeface="微软雅黑" panose="020B0503020204020204" pitchFamily="34" charset="-122"/>
                <a:ea typeface="微软雅黑" panose="020B0503020204020204" pitchFamily="34" charset="-122"/>
              </a:rPr>
              <a:t>PDCA</a:t>
            </a:r>
            <a:r>
              <a:rPr lang="zh-CN" altLang="en-US" sz="1600" dirty="0">
                <a:latin typeface="微软雅黑" panose="020B0503020204020204" pitchFamily="34" charset="-122"/>
                <a:ea typeface="微软雅黑" panose="020B0503020204020204" pitchFamily="34" charset="-122"/>
              </a:rPr>
              <a:t>循环），重视目标管理和过程控制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绩效跟踪：掌握下属人员的工作计划执行进展情况</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流程驱动：后台系统自动驱动绩效事务流程的处理，与</a:t>
            </a:r>
            <a:r>
              <a:rPr lang="en-US" altLang="zh-CN" sz="1600" dirty="0">
                <a:latin typeface="微软雅黑" panose="020B0503020204020204" pitchFamily="34" charset="-122"/>
                <a:ea typeface="微软雅黑" panose="020B0503020204020204" pitchFamily="34" charset="-122"/>
              </a:rPr>
              <a:t>email</a:t>
            </a:r>
            <a:r>
              <a:rPr lang="zh-CN" altLang="en-US" sz="1600" dirty="0">
                <a:latin typeface="微软雅黑" panose="020B0503020204020204" pitchFamily="34" charset="-122"/>
                <a:ea typeface="微软雅黑" panose="020B0503020204020204" pitchFamily="34" charset="-122"/>
              </a:rPr>
              <a:t>集成，将任务推送至员工桌面</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defRPr/>
            </a:pP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248400" y="1219201"/>
            <a:ext cx="2573338"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绩效评价</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248400" y="2028496"/>
            <a:ext cx="2590800" cy="4677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a:t>
            </a:r>
            <a:r>
              <a:rPr lang="en-US" altLang="zh-CN" sz="1600" dirty="0">
                <a:latin typeface="微软雅黑" panose="020B0503020204020204" pitchFamily="34" charset="-122"/>
                <a:ea typeface="微软雅黑" panose="020B0503020204020204" pitchFamily="34" charset="-122"/>
              </a:rPr>
              <a:t>360</a:t>
            </a:r>
            <a:r>
              <a:rPr lang="zh-CN" altLang="en-US" sz="1600" dirty="0">
                <a:latin typeface="微软雅黑" panose="020B0503020204020204" pitchFamily="34" charset="-122"/>
                <a:ea typeface="微软雅黑" panose="020B0503020204020204" pitchFamily="34" charset="-122"/>
              </a:rPr>
              <a:t>度绩效评价，以及背对背考核等</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支持定性和定量考核，对于定量考核，支持从</a:t>
            </a:r>
            <a:r>
              <a:rPr lang="en-US" altLang="zh-CN" sz="1600" dirty="0">
                <a:latin typeface="微软雅黑" panose="020B0503020204020204" pitchFamily="34" charset="-122"/>
                <a:ea typeface="微软雅黑" panose="020B0503020204020204" pitchFamily="34" charset="-122"/>
              </a:rPr>
              <a:t>ERP</a:t>
            </a:r>
            <a:r>
              <a:rPr lang="zh-CN" altLang="en-US" sz="1600" dirty="0">
                <a:latin typeface="微软雅黑" panose="020B0503020204020204" pitchFamily="34" charset="-122"/>
                <a:ea typeface="微软雅黑" panose="020B0503020204020204" pitchFamily="34" charset="-122"/>
              </a:rPr>
              <a:t>系统或第三方系统获取获取数据，计算考核得分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支持强制分布，确定员工考核等级</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绩效面谈记录</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绩效申诉和结果裁定</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2" y="82551"/>
            <a:ext cx="8939213" cy="585788"/>
          </a:xfrm>
          <a:prstGeom prst="rect">
            <a:avLst/>
          </a:prstGeom>
        </p:spPr>
        <p:txBody>
          <a:bodyPr/>
          <a:lstStyle/>
          <a:p>
            <a:pPr eaLnBrk="0" hangingPunct="0">
              <a:defRPr/>
            </a:pP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   绩效管理业务关键</a:t>
            </a:r>
            <a:r>
              <a:rPr lang="zh-CN" altLang="en-US" sz="2800" kern="0" dirty="0">
                <a:solidFill>
                  <a:srgbClr val="FF0000"/>
                </a:solidFill>
                <a:latin typeface="微软雅黑" panose="020B0503020204020204" pitchFamily="34" charset="-122"/>
                <a:ea typeface="微软雅黑" panose="020B0503020204020204" pitchFamily="34" charset="-122"/>
                <a:cs typeface="+mj-cs"/>
              </a:rPr>
              <a:t>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25955"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25979"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5980"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5981"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25976"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5977"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5978"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2597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597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597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2596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596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597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25961"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5962" name="Text Box 75"/>
          <p:cNvSpPr txBox="1">
            <a:spLocks noChangeArrowheads="1"/>
          </p:cNvSpPr>
          <p:nvPr/>
        </p:nvSpPr>
        <p:spPr bwMode="auto">
          <a:xfrm>
            <a:off x="3124200" y="2971800"/>
            <a:ext cx="5029200" cy="2419124"/>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员工自助</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通过员工自助平台参与人力资源管理，查看个人相关资料，提交各类人事和考勤申请</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经理自助</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查看主管范围内员工的各项人事资料，处理员工提交的各项人事和考勤申请，查阅人事报表，掌握企业和部门的人事状况</a:t>
            </a:r>
            <a:endParaRPr lang="zh-CN" altLang="en-US" dirty="0">
              <a:latin typeface="微软雅黑" panose="020B0503020204020204" pitchFamily="34" charset="-122"/>
              <a:ea typeface="微软雅黑" panose="020B0503020204020204" pitchFamily="34" charset="-122"/>
            </a:endParaRPr>
          </a:p>
        </p:txBody>
      </p:sp>
      <p:sp>
        <p:nvSpPr>
          <p:cNvPr id="125963"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25964"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自助服务</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lang="zh-CN" altLang="en-US" sz="2800" kern="0" dirty="0">
                <a:solidFill>
                  <a:srgbClr val="FF0000"/>
                </a:solidFill>
                <a:latin typeface="微软雅黑" panose="020B0503020204020204" pitchFamily="34" charset="-122"/>
                <a:ea typeface="微软雅黑" panose="020B0503020204020204" pitchFamily="34" charset="-122"/>
                <a:cs typeface="+mj-cs"/>
              </a:rPr>
              <a:t>产品</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概述</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自助服务</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p:cNvSpPr txBox="1">
            <a:spLocks noChangeArrowheads="1"/>
          </p:cNvSpPr>
          <p:nvPr/>
        </p:nvSpPr>
        <p:spPr bwMode="auto">
          <a:xfrm>
            <a:off x="127000" y="130175"/>
            <a:ext cx="7429500" cy="584775"/>
          </a:xfrm>
          <a:prstGeom prst="rect">
            <a:avLst/>
          </a:prstGeom>
          <a:noFill/>
          <a:ln w="9525">
            <a:noFill/>
            <a:miter lim="800000"/>
          </a:ln>
        </p:spPr>
        <p:txBody>
          <a:bodyPr>
            <a:spAutoFit/>
          </a:bodyPr>
          <a:lstStyle/>
          <a:p>
            <a:pPr>
              <a:defRPr/>
            </a:pPr>
            <a:r>
              <a:rPr lang="zh-CN" altLang="en-US" sz="3200" b="1" dirty="0">
                <a:solidFill>
                  <a:srgbClr val="FF0000"/>
                </a:solidFill>
                <a:latin typeface="微软雅黑" panose="020B0503020204020204" pitchFamily="34" charset="-122"/>
                <a:ea typeface="微软雅黑" panose="020B0503020204020204" pitchFamily="34" charset="-122"/>
              </a:rPr>
              <a:t>聚焦行业的核心应用和最佳实践</a:t>
            </a:r>
            <a:endParaRPr lang="zh-CN" altLang="en-US" sz="32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4" name="Picture 1"/>
          <p:cNvPicPr>
            <a:picLocks noChangeAspect="1" noChangeArrowheads="1"/>
          </p:cNvPicPr>
          <p:nvPr/>
        </p:nvPicPr>
        <p:blipFill>
          <a:blip r:embed="rId1" cstate="print"/>
          <a:srcRect/>
          <a:stretch>
            <a:fillRect/>
          </a:stretch>
        </p:blipFill>
        <p:spPr bwMode="auto">
          <a:xfrm>
            <a:off x="652465" y="1552575"/>
            <a:ext cx="7958137" cy="3809851"/>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304802" y="914401"/>
            <a:ext cx="2587625"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员工自助</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3214690" y="914401"/>
            <a:ext cx="2587625"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经理自助</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6172202" y="914401"/>
            <a:ext cx="2587625"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人事报表</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290498" y="1723696"/>
            <a:ext cx="2605102" cy="4677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员工查询：</a:t>
            </a:r>
            <a:r>
              <a:rPr lang="zh-CN" altLang="en-US" sz="1600" dirty="0">
                <a:latin typeface="微软雅黑" panose="020B0503020204020204" pitchFamily="34" charset="-122"/>
                <a:ea typeface="微软雅黑" panose="020B0503020204020204" pitchFamily="34" charset="-122"/>
              </a:rPr>
              <a:t>查询员工的电话、</a:t>
            </a:r>
            <a:r>
              <a:rPr lang="en-US" altLang="zh-CN" sz="1600" dirty="0">
                <a:latin typeface="微软雅黑" panose="020B0503020204020204" pitchFamily="34" charset="-122"/>
                <a:ea typeface="微软雅黑" panose="020B0503020204020204" pitchFamily="34" charset="-122"/>
              </a:rPr>
              <a:t>email</a:t>
            </a:r>
            <a:r>
              <a:rPr lang="zh-CN" altLang="en-US" sz="1600" dirty="0">
                <a:latin typeface="微软雅黑" panose="020B0503020204020204" pitchFamily="34" charset="-122"/>
                <a:ea typeface="微软雅黑" panose="020B0503020204020204" pitchFamily="34" charset="-122"/>
              </a:rPr>
              <a:t>等联系信息</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个人资料：</a:t>
            </a:r>
            <a:r>
              <a:rPr lang="zh-CN" altLang="en-US" sz="1600" dirty="0">
                <a:latin typeface="微软雅黑" panose="020B0503020204020204" pitchFamily="34" charset="-122"/>
                <a:ea typeface="微软雅黑" panose="020B0503020204020204" pitchFamily="34" charset="-122"/>
              </a:rPr>
              <a:t>查看员工本人的相关人事资料，支持填写个人信息变更申请单（如联系方式、参加的培训等）</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人事申请：</a:t>
            </a:r>
            <a:r>
              <a:rPr lang="zh-CN" altLang="en-US" sz="1600" dirty="0">
                <a:latin typeface="微软雅黑" panose="020B0503020204020204" pitchFamily="34" charset="-122"/>
                <a:ea typeface="微软雅黑" panose="020B0503020204020204" pitchFamily="34" charset="-122"/>
              </a:rPr>
              <a:t>提交本人的转正、调动、离职等人事申请</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考勤申请：</a:t>
            </a:r>
            <a:r>
              <a:rPr lang="zh-CN" altLang="en-US" sz="1600" dirty="0">
                <a:latin typeface="微软雅黑" panose="020B0503020204020204" pitchFamily="34" charset="-122"/>
                <a:ea typeface="微软雅黑" panose="020B0503020204020204" pitchFamily="34" charset="-122"/>
              </a:rPr>
              <a:t>提交本人的加班、请假、签卡等申请</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工资查询：</a:t>
            </a:r>
            <a:r>
              <a:rPr lang="zh-CN" altLang="en-US" sz="1600" dirty="0">
                <a:latin typeface="微软雅黑" panose="020B0503020204020204" pitchFamily="34" charset="-122"/>
                <a:ea typeface="微软雅黑" panose="020B0503020204020204" pitchFamily="34" charset="-122"/>
              </a:rPr>
              <a:t>查询工资、奖金发放情况；查询保险福利缴费情况</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考勤查询：</a:t>
            </a:r>
            <a:r>
              <a:rPr lang="zh-CN" altLang="en-US" sz="1600" dirty="0">
                <a:latin typeface="微软雅黑" panose="020B0503020204020204" pitchFamily="34" charset="-122"/>
                <a:ea typeface="微软雅黑" panose="020B0503020204020204" pitchFamily="34" charset="-122"/>
              </a:rPr>
              <a:t>查询每天的出勤情况和每月的考勤汇总结果</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zh-CN" sz="1600" dirty="0">
              <a:latin typeface="微软雅黑" panose="020B0503020204020204" pitchFamily="34" charset="-122"/>
              <a:ea typeface="微软雅黑" panose="020B0503020204020204" pitchFamily="34" charset="-122"/>
            </a:endParaRPr>
          </a:p>
        </p:txBody>
      </p:sp>
      <p:sp>
        <p:nvSpPr>
          <p:cNvPr id="6" name="圆角矩形 5"/>
          <p:cNvSpPr/>
          <p:nvPr/>
        </p:nvSpPr>
        <p:spPr>
          <a:xfrm>
            <a:off x="3200400" y="1723696"/>
            <a:ext cx="2605102" cy="4677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经理查询：</a:t>
            </a:r>
            <a:r>
              <a:rPr lang="zh-CN" altLang="en-US" sz="1600" dirty="0">
                <a:latin typeface="微软雅黑" panose="020B0503020204020204" pitchFamily="34" charset="-122"/>
                <a:ea typeface="微软雅黑" panose="020B0503020204020204" pitchFamily="34" charset="-122"/>
              </a:rPr>
              <a:t>查看下属员工的人事资料</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审批：</a:t>
            </a:r>
            <a:r>
              <a:rPr lang="zh-CN" altLang="en-US" sz="1600" dirty="0">
                <a:latin typeface="微软雅黑" panose="020B0503020204020204" pitchFamily="34" charset="-122"/>
                <a:ea typeface="微软雅黑" panose="020B0503020204020204" pitchFamily="34" charset="-122"/>
              </a:rPr>
              <a:t>处理员工提交的各项人事申请和考勤申请</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提交：</a:t>
            </a:r>
            <a:r>
              <a:rPr lang="zh-CN" altLang="en-US" sz="1600" dirty="0">
                <a:latin typeface="微软雅黑" panose="020B0503020204020204" pitchFamily="34" charset="-122"/>
                <a:ea typeface="微软雅黑" panose="020B0503020204020204" pitchFamily="34" charset="-122"/>
              </a:rPr>
              <a:t>提交本部门的人事申请、考勤申请以及招聘需求和培训需求</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6157898" y="1723696"/>
            <a:ext cx="2605102" cy="4677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查阅各类人事报表，及时掌握企业或本部门的人事状况</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2" y="82551"/>
            <a:ext cx="8939213" cy="585788"/>
          </a:xfrm>
          <a:prstGeom prst="rect">
            <a:avLst/>
          </a:prstGeom>
        </p:spPr>
        <p:txBody>
          <a:bodyPr/>
          <a:lstStyle/>
          <a:p>
            <a:pPr eaLnBrk="0" hangingPunct="0">
              <a:defRPr/>
            </a:pP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   自助</a:t>
            </a:r>
            <a:r>
              <a:rPr lang="zh-CN" altLang="en-US" sz="2800" kern="0" dirty="0">
                <a:solidFill>
                  <a:srgbClr val="FF0000"/>
                </a:solidFill>
                <a:latin typeface="微软雅黑" panose="020B0503020204020204" pitchFamily="34" charset="-122"/>
                <a:ea typeface="微软雅黑" panose="020B0503020204020204" pitchFamily="34" charset="-122"/>
                <a:cs typeface="+mj-cs"/>
              </a:rPr>
              <a:t>服务业务关键特性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2800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2802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802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802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2802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802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802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2801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802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802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2801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2801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2801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2800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8010" name="Text Box 75"/>
          <p:cNvSpPr txBox="1">
            <a:spLocks noChangeArrowheads="1"/>
          </p:cNvSpPr>
          <p:nvPr/>
        </p:nvSpPr>
        <p:spPr bwMode="auto">
          <a:xfrm>
            <a:off x="3124200" y="2971802"/>
            <a:ext cx="5029200" cy="2086725"/>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招聘需求与招聘计划</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征集各部门用工需求，分析用工缺口，制订企业招聘计划</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应聘管理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登记应聘人员资料，安排面试，发送面试、录用和入职通知</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人才库</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登记应聘人员资料，建立企业人才库</a:t>
            </a:r>
            <a:endParaRPr lang="zh-CN" altLang="en-US">
              <a:latin typeface="微软雅黑" panose="020B0503020204020204" pitchFamily="34" charset="-122"/>
              <a:ea typeface="微软雅黑" panose="020B0503020204020204" pitchFamily="34" charset="-122"/>
            </a:endParaRPr>
          </a:p>
        </p:txBody>
      </p:sp>
      <p:sp>
        <p:nvSpPr>
          <p:cNvPr id="128011"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28012"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招聘管理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lang="zh-CN" altLang="en-US" sz="2800" kern="0" dirty="0">
                <a:solidFill>
                  <a:srgbClr val="FF0000"/>
                </a:solidFill>
                <a:latin typeface="微软雅黑" panose="020B0503020204020204" pitchFamily="34" charset="-122"/>
                <a:ea typeface="微软雅黑" panose="020B0503020204020204" pitchFamily="34" charset="-122"/>
                <a:cs typeface="+mj-cs"/>
              </a:rPr>
              <a:t>产品</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概述</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招聘管理</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304802" y="914401"/>
            <a:ext cx="2587625"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招聘需求与计划</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3214690" y="914401"/>
            <a:ext cx="2587625"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应聘管理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6172202" y="914401"/>
            <a:ext cx="2587625"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人才库管理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290498" y="1723696"/>
            <a:ext cx="2605102" cy="49057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招聘渠道：</a:t>
            </a:r>
            <a:r>
              <a:rPr lang="zh-CN" altLang="en-US" sz="1600" dirty="0">
                <a:latin typeface="微软雅黑" panose="020B0503020204020204" pitchFamily="34" charset="-122"/>
                <a:ea typeface="微软雅黑" panose="020B0503020204020204" pitchFamily="34" charset="-122"/>
              </a:rPr>
              <a:t>维护招聘渠道和合作情况资料</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招聘需求：</a:t>
            </a:r>
            <a:r>
              <a:rPr lang="zh-CN" altLang="en-US" sz="1600" dirty="0">
                <a:latin typeface="微软雅黑" panose="020B0503020204020204" pitchFamily="34" charset="-122"/>
                <a:ea typeface="微软雅黑" panose="020B0503020204020204" pitchFamily="34" charset="-122"/>
              </a:rPr>
              <a:t>征集各部门用工需求及要求到岗时间</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招聘计划：</a:t>
            </a:r>
            <a:r>
              <a:rPr lang="zh-CN" altLang="en-US" sz="1600" dirty="0">
                <a:latin typeface="微软雅黑" panose="020B0503020204020204" pitchFamily="34" charset="-122"/>
                <a:ea typeface="微软雅黑" panose="020B0503020204020204" pitchFamily="34" charset="-122"/>
              </a:rPr>
              <a:t>汇总各部门的用工需求，参照到岗时间要求，编制招聘计划，确定招聘渠道和费用安排</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发布招聘信息：</a:t>
            </a:r>
            <a:r>
              <a:rPr lang="zh-CN" altLang="en-US" sz="1600" dirty="0">
                <a:latin typeface="微软雅黑" panose="020B0503020204020204" pitchFamily="34" charset="-122"/>
                <a:ea typeface="微软雅黑" panose="020B0503020204020204" pitchFamily="34" charset="-122"/>
              </a:rPr>
              <a:t>在</a:t>
            </a:r>
            <a:r>
              <a:rPr lang="en-US" altLang="zh-CN" sz="1600" dirty="0">
                <a:latin typeface="微软雅黑" panose="020B0503020204020204" pitchFamily="34" charset="-122"/>
                <a:ea typeface="微软雅黑" panose="020B0503020204020204" pitchFamily="34" charset="-122"/>
              </a:rPr>
              <a:t>U8</a:t>
            </a:r>
            <a:r>
              <a:rPr lang="zh-CN" altLang="en-US" sz="1600" dirty="0">
                <a:latin typeface="微软雅黑" panose="020B0503020204020204" pitchFamily="34" charset="-122"/>
                <a:ea typeface="微软雅黑" panose="020B0503020204020204" pitchFamily="34" charset="-122"/>
              </a:rPr>
              <a:t>门户中发布招聘信息，也可以将招聘信息发布到中华英才网</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zh-CN" sz="1600" dirty="0">
              <a:latin typeface="微软雅黑" panose="020B0503020204020204" pitchFamily="34" charset="-122"/>
              <a:ea typeface="微软雅黑" panose="020B0503020204020204" pitchFamily="34" charset="-122"/>
            </a:endParaRPr>
          </a:p>
        </p:txBody>
      </p:sp>
      <p:sp>
        <p:nvSpPr>
          <p:cNvPr id="6" name="圆角矩形 5"/>
          <p:cNvSpPr/>
          <p:nvPr/>
        </p:nvSpPr>
        <p:spPr>
          <a:xfrm>
            <a:off x="3200400" y="1723696"/>
            <a:ext cx="2605102" cy="49057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应聘登记：</a:t>
            </a:r>
            <a:r>
              <a:rPr lang="zh-CN" altLang="en-US" sz="1600" dirty="0">
                <a:latin typeface="微软雅黑" panose="020B0503020204020204" pitchFamily="34" charset="-122"/>
                <a:ea typeface="微软雅黑" panose="020B0503020204020204" pitchFamily="34" charset="-122"/>
              </a:rPr>
              <a:t>登记应聘人员资料和应聘部门、应聘岗位和收入期望等信息</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初选：</a:t>
            </a:r>
            <a:r>
              <a:rPr lang="zh-CN" altLang="en-US" sz="1600" dirty="0">
                <a:latin typeface="微软雅黑" panose="020B0503020204020204" pitchFamily="34" charset="-122"/>
                <a:ea typeface="微软雅黑" panose="020B0503020204020204" pitchFamily="34" charset="-122"/>
              </a:rPr>
              <a:t>根据应聘人员资料和岗位要求，对应聘人员做初步筛选，确定是否进入下一轮面试安排</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面试：</a:t>
            </a:r>
            <a:r>
              <a:rPr lang="zh-CN" altLang="en-US" sz="1600" dirty="0">
                <a:latin typeface="微软雅黑" panose="020B0503020204020204" pitchFamily="34" charset="-122"/>
                <a:ea typeface="微软雅黑" panose="020B0503020204020204" pitchFamily="34" charset="-122"/>
              </a:rPr>
              <a:t>发送面试通知，记录面试结果</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录用：</a:t>
            </a:r>
            <a:r>
              <a:rPr lang="zh-CN" altLang="en-US" sz="1600" dirty="0">
                <a:latin typeface="微软雅黑" panose="020B0503020204020204" pitchFamily="34" charset="-122"/>
                <a:ea typeface="微软雅黑" panose="020B0503020204020204" pitchFamily="34" charset="-122"/>
              </a:rPr>
              <a:t>发送录用通知</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6157898" y="1723696"/>
            <a:ext cx="2605102" cy="49057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招聘网站接口（英才）：筛选符合条件的人才，导入在线简历进入人才库</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导入</a:t>
            </a:r>
            <a:r>
              <a:rPr lang="en-US" altLang="zh-CN" sz="1600" dirty="0">
                <a:latin typeface="微软雅黑" panose="020B0503020204020204" pitchFamily="34" charset="-122"/>
                <a:ea typeface="微软雅黑" panose="020B0503020204020204" pitchFamily="34" charset="-122"/>
              </a:rPr>
              <a:t>XML</a:t>
            </a:r>
            <a:r>
              <a:rPr lang="zh-CN" altLang="en-US" sz="1600" dirty="0">
                <a:latin typeface="微软雅黑" panose="020B0503020204020204" pitchFamily="34" charset="-122"/>
                <a:ea typeface="微软雅黑" panose="020B0503020204020204" pitchFamily="34" charset="-122"/>
              </a:rPr>
              <a:t>格式的简历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应聘管理未录用的人才，可转入人才库备选</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2" y="82551"/>
            <a:ext cx="8939213" cy="585788"/>
          </a:xfrm>
          <a:prstGeom prst="rect">
            <a:avLst/>
          </a:prstGeom>
        </p:spPr>
        <p:txBody>
          <a:bodyPr/>
          <a:lstStyle/>
          <a:p>
            <a:pPr eaLnBrk="0" hangingPunct="0">
              <a:defRPr/>
            </a:pP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   招聘管理业务</a:t>
            </a:r>
            <a:r>
              <a:rPr lang="zh-CN" altLang="en-US" sz="2800" kern="0" dirty="0">
                <a:solidFill>
                  <a:srgbClr val="FF0000"/>
                </a:solidFill>
                <a:latin typeface="微软雅黑" panose="020B0503020204020204" pitchFamily="34" charset="-122"/>
                <a:ea typeface="微软雅黑" panose="020B0503020204020204" pitchFamily="34" charset="-122"/>
                <a:cs typeface="+mj-cs"/>
              </a:rPr>
              <a:t>关键特性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30051"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30075"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0076"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0077"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30072"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0073"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0074"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30067"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0068"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0069"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30064"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0065"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0066"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30057"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0058" name="Text Box 75"/>
          <p:cNvSpPr txBox="1">
            <a:spLocks noChangeArrowheads="1"/>
          </p:cNvSpPr>
          <p:nvPr/>
        </p:nvSpPr>
        <p:spPr bwMode="auto">
          <a:xfrm>
            <a:off x="3124200" y="2971800"/>
            <a:ext cx="5029200" cy="2419124"/>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培训需求与培训计划</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征集各部门或员工的培训需求，制订企业和部门的培训计划</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培训活动</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登记和发布培训（活动）信息，并对培训活动进行评估</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员工培训档案</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建立员工培训档案，包括培训课程、培训结果、成绩、费用、持有证书、证书有效期等</a:t>
            </a:r>
            <a:endParaRPr lang="zh-CN" altLang="en-US">
              <a:latin typeface="微软雅黑" panose="020B0503020204020204" pitchFamily="34" charset="-122"/>
              <a:ea typeface="微软雅黑" panose="020B0503020204020204" pitchFamily="34" charset="-122"/>
            </a:endParaRPr>
          </a:p>
        </p:txBody>
      </p:sp>
      <p:sp>
        <p:nvSpPr>
          <p:cNvPr id="130059"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30060"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培训管理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lang="zh-CN" altLang="en-US" sz="2800" kern="0" dirty="0">
                <a:solidFill>
                  <a:srgbClr val="FF0000"/>
                </a:solidFill>
                <a:latin typeface="微软雅黑" panose="020B0503020204020204" pitchFamily="34" charset="-122"/>
                <a:ea typeface="微软雅黑" panose="020B0503020204020204" pitchFamily="34" charset="-122"/>
                <a:cs typeface="+mj-cs"/>
              </a:rPr>
              <a:t>产品</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概述</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培训管理</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304802" y="1219201"/>
            <a:ext cx="2587625"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培训需求与计划</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3214690" y="1219201"/>
            <a:ext cx="2587625"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培训活动及评估</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6172202" y="1219201"/>
            <a:ext cx="2587625"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员工培训档案</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290498" y="2028496"/>
            <a:ext cx="2605102" cy="36103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培训资源管理：</a:t>
            </a:r>
            <a:r>
              <a:rPr lang="zh-CN" altLang="en-US" sz="1600" dirty="0">
                <a:latin typeface="微软雅黑" panose="020B0503020204020204" pitchFamily="34" charset="-122"/>
                <a:ea typeface="微软雅黑" panose="020B0503020204020204" pitchFamily="34" charset="-122"/>
              </a:rPr>
              <a:t>维护培训机构、讲师、课程等培训资源信息</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培训需求：</a:t>
            </a:r>
            <a:r>
              <a:rPr lang="zh-CN" altLang="en-US" sz="1600" dirty="0">
                <a:latin typeface="微软雅黑" panose="020B0503020204020204" pitchFamily="34" charset="-122"/>
                <a:ea typeface="微软雅黑" panose="020B0503020204020204" pitchFamily="34" charset="-122"/>
              </a:rPr>
              <a:t>征集各部门或员工的培训需求</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培训计划：</a:t>
            </a:r>
            <a:r>
              <a:rPr lang="zh-CN" altLang="en-US" sz="1600" dirty="0">
                <a:latin typeface="微软雅黑" panose="020B0503020204020204" pitchFamily="34" charset="-122"/>
                <a:ea typeface="微软雅黑" panose="020B0503020204020204" pitchFamily="34" charset="-122"/>
              </a:rPr>
              <a:t>汇总各部门的培训需求，编制企业和部门培训计划</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zh-CN" sz="1600" dirty="0">
              <a:latin typeface="微软雅黑" panose="020B0503020204020204" pitchFamily="34" charset="-122"/>
              <a:ea typeface="微软雅黑" panose="020B0503020204020204" pitchFamily="34" charset="-122"/>
            </a:endParaRPr>
          </a:p>
        </p:txBody>
      </p:sp>
      <p:sp>
        <p:nvSpPr>
          <p:cNvPr id="6" name="圆角矩形 5"/>
          <p:cNvSpPr/>
          <p:nvPr/>
        </p:nvSpPr>
        <p:spPr>
          <a:xfrm>
            <a:off x="3200400" y="2028496"/>
            <a:ext cx="2605102" cy="36103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培训活动：</a:t>
            </a:r>
            <a:r>
              <a:rPr lang="zh-CN" altLang="en-US" sz="1600" dirty="0">
                <a:latin typeface="微软雅黑" panose="020B0503020204020204" pitchFamily="34" charset="-122"/>
                <a:ea typeface="微软雅黑" panose="020B0503020204020204" pitchFamily="34" charset="-122"/>
              </a:rPr>
              <a:t>登记培训活动和课程安排内容，发布培训信息到</a:t>
            </a:r>
            <a:r>
              <a:rPr lang="en-US" altLang="zh-CN" sz="1600" dirty="0">
                <a:latin typeface="微软雅黑" panose="020B0503020204020204" pitchFamily="34" charset="-122"/>
                <a:ea typeface="微软雅黑" panose="020B0503020204020204" pitchFamily="34" charset="-122"/>
              </a:rPr>
              <a:t>U8</a:t>
            </a:r>
            <a:r>
              <a:rPr lang="zh-CN" altLang="en-US" sz="1600" dirty="0">
                <a:latin typeface="微软雅黑" panose="020B0503020204020204" pitchFamily="34" charset="-122"/>
                <a:ea typeface="微软雅黑" panose="020B0503020204020204" pitchFamily="34" charset="-122"/>
              </a:rPr>
              <a:t>门户</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b="1" dirty="0">
                <a:latin typeface="微软雅黑" panose="020B0503020204020204" pitchFamily="34" charset="-122"/>
                <a:ea typeface="微软雅黑" panose="020B0503020204020204" pitchFamily="34" charset="-122"/>
              </a:rPr>
              <a:t>培训评估：</a:t>
            </a:r>
            <a:r>
              <a:rPr lang="zh-CN" altLang="en-US" sz="1600" dirty="0">
                <a:latin typeface="微软雅黑" panose="020B0503020204020204" pitchFamily="34" charset="-122"/>
                <a:ea typeface="微软雅黑" panose="020B0503020204020204" pitchFamily="34" charset="-122"/>
              </a:rPr>
              <a:t>登记培训活动的培训效果评估结果</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6157898" y="2028496"/>
            <a:ext cx="2605102" cy="36103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维护员工培训档案，记录员工参加的内外部培训课程、培训成绩和获得证书情况等信息</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2" y="82551"/>
            <a:ext cx="8939213" cy="585788"/>
          </a:xfrm>
          <a:prstGeom prst="rect">
            <a:avLst/>
          </a:prstGeom>
        </p:spPr>
        <p:txBody>
          <a:bodyPr/>
          <a:lstStyle/>
          <a:p>
            <a:pPr eaLnBrk="0" hangingPunct="0">
              <a:defRPr/>
            </a:pP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   培训管理业务</a:t>
            </a:r>
            <a:r>
              <a:rPr lang="zh-CN" altLang="en-US" sz="2800" kern="0" dirty="0">
                <a:solidFill>
                  <a:srgbClr val="FF0000"/>
                </a:solidFill>
                <a:latin typeface="微软雅黑" panose="020B0503020204020204" pitchFamily="34" charset="-122"/>
                <a:ea typeface="微软雅黑" panose="020B0503020204020204" pitchFamily="34" charset="-122"/>
                <a:cs typeface="+mj-cs"/>
              </a:rPr>
              <a:t>关键特性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323528" y="44624"/>
            <a:ext cx="6901187" cy="635000"/>
          </a:xfrm>
        </p:spPr>
        <p:txBody>
          <a:bodyPr/>
          <a:lstStyle/>
          <a:p>
            <a:pPr algn="l"/>
            <a:r>
              <a:rPr kumimoji="0" lang="en-US" altLang="zh-CN" sz="3600" b="1" dirty="0" smtClean="0">
                <a:solidFill>
                  <a:srgbClr val="FF0000"/>
                </a:solidFill>
                <a:latin typeface="微软雅黑" panose="020B0503020204020204" pitchFamily="34" charset="-122"/>
                <a:ea typeface="微软雅黑" panose="020B0503020204020204" pitchFamily="34" charset="-122"/>
              </a:rPr>
              <a:t>U8V11.0</a:t>
            </a:r>
            <a:r>
              <a:rPr kumimoji="0" sz="3600" b="1" dirty="0" smtClean="0">
                <a:solidFill>
                  <a:srgbClr val="FF0000"/>
                </a:solidFill>
                <a:latin typeface="微软雅黑" panose="020B0503020204020204" pitchFamily="34" charset="-122"/>
                <a:ea typeface="微软雅黑" panose="020B0503020204020204" pitchFamily="34" charset="-122"/>
              </a:rPr>
              <a:t>产品总体介绍</a:t>
            </a:r>
            <a:endParaRPr kumimoji="0" sz="3600" b="1" dirty="0" smtClean="0">
              <a:solidFill>
                <a:srgbClr val="FF0000"/>
              </a:solidFill>
              <a:latin typeface="微软雅黑" panose="020B0503020204020204" pitchFamily="34" charset="-122"/>
              <a:ea typeface="微软雅黑" panose="020B0503020204020204" pitchFamily="34" charset="-122"/>
            </a:endParaRPr>
          </a:p>
        </p:txBody>
      </p:sp>
      <p:sp>
        <p:nvSpPr>
          <p:cNvPr id="6147" name="Rectangle 3"/>
          <p:cNvSpPr txBox="1"/>
          <p:nvPr/>
        </p:nvSpPr>
        <p:spPr bwMode="auto">
          <a:xfrm>
            <a:off x="1752600" y="914400"/>
            <a:ext cx="5183188" cy="4525963"/>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U8ERP</a:t>
            </a:r>
            <a:r>
              <a:rPr lang="zh-CN" altLang="en-US" sz="2400" dirty="0">
                <a:solidFill>
                  <a:srgbClr val="FF0000"/>
                </a:solidFill>
                <a:latin typeface="微软雅黑" panose="020B0503020204020204" pitchFamily="34" charset="-122"/>
                <a:ea typeface="微软雅黑" panose="020B0503020204020204" pitchFamily="34" charset="-122"/>
              </a:rPr>
              <a:t>应用解决方案</a:t>
            </a:r>
            <a:endParaRPr lang="zh-CN" altLang="en-US" sz="2400"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领域解决方案</a:t>
            </a:r>
            <a:endParaRPr lang="zh-CN" altLang="en-US" sz="2000"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财务</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CRM</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供</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链</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分销</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零售</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制造</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人力资</a:t>
            </a:r>
            <a:r>
              <a:rPr lang="zh-CN" altLang="en-US" dirty="0" smtClean="0">
                <a:latin typeface="微软雅黑" panose="020B0503020204020204" pitchFamily="34" charset="-122"/>
                <a:ea typeface="微软雅黑" panose="020B0503020204020204" pitchFamily="34" charset="-122"/>
              </a:rPr>
              <a:t>源</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solidFill>
                  <a:srgbClr val="FF0000"/>
                </a:solidFill>
                <a:latin typeface="微软雅黑" panose="020B0503020204020204" pitchFamily="34" charset="-122"/>
                <a:ea typeface="微软雅黑" panose="020B0503020204020204" pitchFamily="34" charset="-122"/>
              </a:rPr>
              <a:t>OA</a:t>
            </a:r>
            <a:endParaRPr lang="zh-CN" altLang="en-US"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Blip>
                <a:blip r:embed="rId3"/>
              </a:buBlip>
            </a:pPr>
            <a:r>
              <a:rPr lang="zh-CN" altLang="en-US" dirty="0">
                <a:latin typeface="微软雅黑" panose="020B0503020204020204" pitchFamily="34" charset="-122"/>
                <a:ea typeface="微软雅黑" panose="020B0503020204020204" pitchFamily="34" charset="-122"/>
              </a:rPr>
              <a:t>决策支持</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移动应</a:t>
            </a:r>
            <a:r>
              <a:rPr lang="zh-CN" altLang="en-US" dirty="0" smtClean="0">
                <a:latin typeface="微软雅黑" panose="020B0503020204020204" pitchFamily="34" charset="-122"/>
                <a:ea typeface="微软雅黑" panose="020B0503020204020204" pitchFamily="34" charset="-122"/>
              </a:rPr>
              <a:t>用</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平台</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内部控制</a:t>
            </a:r>
            <a:endParaRPr lang="zh-CN" altLang="en-US"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行业解决方案</a:t>
            </a:r>
            <a:endParaRPr lang="zh-CN" altLang="en-US" sz="2000" dirty="0">
              <a:latin typeface="微软雅黑" panose="020B0503020204020204" pitchFamily="34" charset="-122"/>
              <a:ea typeface="微软雅黑" panose="020B0503020204020204" pitchFamily="34" charset="-122"/>
            </a:endParaRPr>
          </a:p>
        </p:txBody>
      </p:sp>
      <p:pic>
        <p:nvPicPr>
          <p:cNvPr id="4" name="图片 3" descr="U8logo.jpg"/>
          <p:cNvPicPr>
            <a:picLocks noChangeAspect="1"/>
          </p:cNvPicPr>
          <p:nvPr/>
        </p:nvPicPr>
        <p:blipFill>
          <a:blip r:embed="rId4"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3880" y="76201"/>
            <a:ext cx="7010400" cy="585788"/>
          </a:xfrm>
        </p:spPr>
        <p:txBody>
          <a:bodyPr/>
          <a:lstStyle/>
          <a:p>
            <a:r>
              <a:rPr lang="en-US" altLang="zh-CN" dirty="0" smtClean="0">
                <a:solidFill>
                  <a:srgbClr val="FF0000"/>
                </a:solidFill>
                <a:latin typeface="微软雅黑" panose="020B0503020204020204" pitchFamily="34" charset="-122"/>
                <a:ea typeface="微软雅黑" panose="020B0503020204020204" pitchFamily="34" charset="-122"/>
              </a:rPr>
              <a:t>OA</a:t>
            </a:r>
            <a:r>
              <a:rPr lang="zh-CN" altLang="en-US" dirty="0" smtClean="0">
                <a:solidFill>
                  <a:srgbClr val="FF0000"/>
                </a:solidFill>
                <a:latin typeface="微软雅黑" panose="020B0503020204020204" pitchFamily="34" charset="-122"/>
                <a:ea typeface="微软雅黑" panose="020B0503020204020204" pitchFamily="34" charset="-122"/>
              </a:rPr>
              <a:t>领域总体</a:t>
            </a:r>
            <a:endParaRPr lang="zh-CN" altLang="en-US" dirty="0">
              <a:solidFill>
                <a:srgbClr val="FF0000"/>
              </a:solidFill>
              <a:latin typeface="微软雅黑" panose="020B0503020204020204" pitchFamily="34" charset="-122"/>
              <a:ea typeface="微软雅黑" panose="020B0503020204020204" pitchFamily="34" charset="-122"/>
            </a:endParaRPr>
          </a:p>
        </p:txBody>
      </p:sp>
      <p:cxnSp>
        <p:nvCxnSpPr>
          <p:cNvPr id="36" name="直接箭头连接符 35"/>
          <p:cNvCxnSpPr/>
          <p:nvPr/>
        </p:nvCxnSpPr>
        <p:spPr>
          <a:xfrm>
            <a:off x="14759669" y="6479562"/>
            <a:ext cx="0" cy="118335"/>
          </a:xfrm>
          <a:prstGeom prst="straightConnector1">
            <a:avLst/>
          </a:prstGeom>
          <a:ln w="19050">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14574095" y="6479562"/>
            <a:ext cx="0" cy="385093"/>
          </a:xfrm>
          <a:prstGeom prst="straightConnector1">
            <a:avLst/>
          </a:prstGeom>
          <a:ln w="19050">
            <a:solidFill>
              <a:srgbClr val="008CD6"/>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7" name="Picture 3" descr="E:\yinfeifei\2012年工作项目\UFIDA用友 2012\用友 王刚\0628 PPT\7-3\png\2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2510" y="4087290"/>
            <a:ext cx="8542891" cy="1003583"/>
          </a:xfrm>
          <a:prstGeom prst="rect">
            <a:avLst/>
          </a:prstGeom>
          <a:noFill/>
          <a:extLst>
            <a:ext uri="{909E8E84-426E-40DD-AFC4-6F175D3DCCD1}">
              <a14:hiddenFill xmlns:a14="http://schemas.microsoft.com/office/drawing/2010/main">
                <a:solidFill>
                  <a:srgbClr val="FFFFFF"/>
                </a:solidFill>
              </a14:hiddenFill>
            </a:ext>
          </a:extLst>
        </p:spPr>
      </p:pic>
      <p:sp>
        <p:nvSpPr>
          <p:cNvPr id="89" name="圆角矩形 88"/>
          <p:cNvSpPr/>
          <p:nvPr/>
        </p:nvSpPr>
        <p:spPr>
          <a:xfrm>
            <a:off x="551334" y="4203695"/>
            <a:ext cx="1270291" cy="72006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流程应用</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05" name="椭圆 104"/>
          <p:cNvSpPr/>
          <p:nvPr/>
        </p:nvSpPr>
        <p:spPr>
          <a:xfrm>
            <a:off x="2197225" y="4203693"/>
            <a:ext cx="104345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协同</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工作</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08" name="椭圆 107"/>
          <p:cNvSpPr/>
          <p:nvPr/>
        </p:nvSpPr>
        <p:spPr>
          <a:xfrm>
            <a:off x="3416784" y="4218204"/>
            <a:ext cx="104345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表单</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应用</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1" name="椭圆 110"/>
          <p:cNvSpPr/>
          <p:nvPr/>
        </p:nvSpPr>
        <p:spPr>
          <a:xfrm>
            <a:off x="4654330" y="4232713"/>
            <a:ext cx="104345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公文</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表单</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4" name="椭圆 113"/>
          <p:cNvSpPr/>
          <p:nvPr/>
        </p:nvSpPr>
        <p:spPr>
          <a:xfrm>
            <a:off x="5885650" y="4218204"/>
            <a:ext cx="104345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业务</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配置</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75" name="圆角矩形 74"/>
          <p:cNvSpPr/>
          <p:nvPr/>
        </p:nvSpPr>
        <p:spPr bwMode="auto">
          <a:xfrm>
            <a:off x="9906000" y="304801"/>
            <a:ext cx="1374168" cy="503627"/>
          </a:xfrm>
          <a:prstGeom prst="roundRect">
            <a:avLst/>
          </a:prstGeom>
          <a:scene3d>
            <a:camera prst="orthographicFront"/>
            <a:lightRig rig="threePt" dir="t"/>
          </a:scene3d>
          <a:sp3d>
            <a:bevelT prst="slope"/>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合并报表</a:t>
            </a:r>
            <a:endParaRPr lang="zh-CN" altLang="en-US" sz="1600" dirty="0">
              <a:solidFill>
                <a:schemeClr val="tx1"/>
              </a:solidFill>
              <a:latin typeface="微软雅黑" panose="020B0503020204020204" pitchFamily="34" charset="-122"/>
              <a:ea typeface="微软雅黑" panose="020B0503020204020204" pitchFamily="34" charset="-122"/>
            </a:endParaRPr>
          </a:p>
        </p:txBody>
      </p:sp>
      <p:pic>
        <p:nvPicPr>
          <p:cNvPr id="47" name="Picture 3" descr="E:\yinfeifei\2012年工作项目\UFIDA用友 2012\用友 王刚\0628 PPT\7-3\png\2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6947" y="5056497"/>
            <a:ext cx="8528452" cy="1615611"/>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0"/>
          <p:cNvSpPr/>
          <p:nvPr/>
        </p:nvSpPr>
        <p:spPr>
          <a:xfrm>
            <a:off x="546411" y="5181601"/>
            <a:ext cx="1270291" cy="133048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集成扩展</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2088852" y="5909918"/>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用户同步</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81" name="圆角矩形 80"/>
          <p:cNvSpPr/>
          <p:nvPr/>
        </p:nvSpPr>
        <p:spPr>
          <a:xfrm>
            <a:off x="3444947" y="5909918"/>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密码同步</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4805301" y="5909917"/>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单点登录</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83" name="圆角矩形 82"/>
          <p:cNvSpPr/>
          <p:nvPr/>
        </p:nvSpPr>
        <p:spPr>
          <a:xfrm>
            <a:off x="6147748" y="5909917"/>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网报集成</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2090581" y="5332162"/>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CN" sz="1400" dirty="0" smtClean="0">
                <a:solidFill>
                  <a:schemeClr val="tx1"/>
                </a:solidFill>
                <a:latin typeface="微软雅黑" panose="020B0503020204020204" pitchFamily="34" charset="-122"/>
                <a:ea typeface="微软雅黑" panose="020B0503020204020204" pitchFamily="34" charset="-122"/>
              </a:rPr>
              <a:t> </a:t>
            </a:r>
            <a:r>
              <a:rPr lang="zh-CN" altLang="en-US" sz="1400" dirty="0" smtClean="0">
                <a:solidFill>
                  <a:schemeClr val="tx1"/>
                </a:solidFill>
                <a:latin typeface="微软雅黑" panose="020B0503020204020204" pitchFamily="34" charset="-122"/>
                <a:ea typeface="微软雅黑" panose="020B0503020204020204" pitchFamily="34" charset="-122"/>
              </a:rPr>
              <a:t>高级</a:t>
            </a:r>
            <a:r>
              <a:rPr lang="en-US" altLang="zh-CN" sz="1400" dirty="0" smtClean="0">
                <a:solidFill>
                  <a:schemeClr val="tx1"/>
                </a:solidFill>
                <a:latin typeface="微软雅黑" panose="020B0503020204020204" pitchFamily="34" charset="-122"/>
                <a:ea typeface="微软雅黑" panose="020B0503020204020204" pitchFamily="34" charset="-122"/>
              </a:rPr>
              <a:t>Office</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3446676" y="5332162"/>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短信集成</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1" name="圆角矩形 90"/>
          <p:cNvSpPr/>
          <p:nvPr/>
        </p:nvSpPr>
        <p:spPr>
          <a:xfrm>
            <a:off x="4807030" y="533216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身份认证</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2" name="圆角矩形 91"/>
          <p:cNvSpPr/>
          <p:nvPr/>
        </p:nvSpPr>
        <p:spPr>
          <a:xfrm>
            <a:off x="6149477" y="533216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电子签章</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3" name="圆角矩形 92"/>
          <p:cNvSpPr/>
          <p:nvPr/>
        </p:nvSpPr>
        <p:spPr>
          <a:xfrm>
            <a:off x="7501172" y="5925837"/>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CN" sz="1400" dirty="0" smtClean="0">
                <a:solidFill>
                  <a:schemeClr val="tx1"/>
                </a:solidFill>
                <a:latin typeface="微软雅黑" panose="020B0503020204020204" pitchFamily="34" charset="-122"/>
                <a:ea typeface="微软雅黑" panose="020B0503020204020204" pitchFamily="34" charset="-122"/>
              </a:rPr>
              <a:t>HR</a:t>
            </a:r>
            <a:r>
              <a:rPr lang="zh-CN" altLang="en-US" sz="1400" dirty="0" smtClean="0">
                <a:solidFill>
                  <a:schemeClr val="tx1"/>
                </a:solidFill>
                <a:latin typeface="微软雅黑" panose="020B0503020204020204" pitchFamily="34" charset="-122"/>
                <a:ea typeface="微软雅黑" panose="020B0503020204020204" pitchFamily="34" charset="-122"/>
              </a:rPr>
              <a:t>自助</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集成</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5" name="圆角矩形 94"/>
          <p:cNvSpPr/>
          <p:nvPr/>
        </p:nvSpPr>
        <p:spPr>
          <a:xfrm>
            <a:off x="7502901" y="534808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安全传输</a:t>
            </a:r>
            <a:endParaRPr lang="zh-CN" altLang="en-US" sz="1400" dirty="0">
              <a:solidFill>
                <a:schemeClr val="tx1"/>
              </a:solidFill>
              <a:latin typeface="微软雅黑" panose="020B0503020204020204" pitchFamily="34" charset="-122"/>
              <a:ea typeface="微软雅黑" panose="020B0503020204020204" pitchFamily="34" charset="-122"/>
            </a:endParaRPr>
          </a:p>
        </p:txBody>
      </p:sp>
      <p:pic>
        <p:nvPicPr>
          <p:cNvPr id="110" name="Picture 3" descr="E:\yinfeifei\2012年工作项目\UFIDA用友 2012\用友 王刚\0628 PPT\7-3\png\2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68770" y="2380523"/>
            <a:ext cx="4170979" cy="1750296"/>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 descr="E:\yinfeifei\2012年工作项目\UFIDA用友 2012\用友 王刚\0628 PPT\7-3\png\2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6949" y="2380525"/>
            <a:ext cx="4281821" cy="1750297"/>
          </a:xfrm>
          <a:prstGeom prst="rect">
            <a:avLst/>
          </a:prstGeom>
          <a:noFill/>
          <a:extLst>
            <a:ext uri="{909E8E84-426E-40DD-AFC4-6F175D3DCCD1}">
              <a14:hiddenFill xmlns:a14="http://schemas.microsoft.com/office/drawing/2010/main">
                <a:solidFill>
                  <a:srgbClr val="FFFFFF"/>
                </a:solidFill>
              </a14:hiddenFill>
            </a:ext>
          </a:extLst>
        </p:spPr>
      </p:pic>
      <p:sp>
        <p:nvSpPr>
          <p:cNvPr id="113" name="圆角矩形 112"/>
          <p:cNvSpPr/>
          <p:nvPr/>
        </p:nvSpPr>
        <p:spPr>
          <a:xfrm>
            <a:off x="4828231" y="2625959"/>
            <a:ext cx="1270291" cy="127266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即时通讯</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5" name="圆角矩形 114"/>
          <p:cNvSpPr/>
          <p:nvPr/>
        </p:nvSpPr>
        <p:spPr>
          <a:xfrm>
            <a:off x="565772" y="2605477"/>
            <a:ext cx="1270291" cy="135823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综合办公</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9" name="圆角矩形 118"/>
          <p:cNvSpPr/>
          <p:nvPr/>
        </p:nvSpPr>
        <p:spPr>
          <a:xfrm>
            <a:off x="1952405" y="2730266"/>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日程、计划、会议</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1" name="圆角矩形 120"/>
          <p:cNvSpPr/>
          <p:nvPr/>
        </p:nvSpPr>
        <p:spPr>
          <a:xfrm>
            <a:off x="1956954" y="334783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电子邮件</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3" name="圆角矩形 122"/>
          <p:cNvSpPr/>
          <p:nvPr/>
        </p:nvSpPr>
        <p:spPr>
          <a:xfrm>
            <a:off x="3300560" y="2735089"/>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关联项目</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5" name="圆角矩形 124"/>
          <p:cNvSpPr/>
          <p:nvPr/>
        </p:nvSpPr>
        <p:spPr>
          <a:xfrm>
            <a:off x="3308888" y="334783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积分管理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1" name="圆角矩形 130"/>
          <p:cNvSpPr/>
          <p:nvPr/>
        </p:nvSpPr>
        <p:spPr>
          <a:xfrm>
            <a:off x="6228506" y="2694199"/>
            <a:ext cx="1150907" cy="5458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altLang="zh-CN" sz="1400" dirty="0" smtClean="0">
                <a:latin typeface="华文中宋" panose="02010600040101010101" pitchFamily="2" charset="-122"/>
                <a:ea typeface="华文中宋" panose="02010600040101010101" pitchFamily="2" charset="-122"/>
              </a:rPr>
              <a:t>WEBIM</a:t>
            </a:r>
            <a:endParaRPr lang="zh-CN" altLang="en-US" sz="1400" dirty="0">
              <a:latin typeface="华文中宋" panose="02010600040101010101" pitchFamily="2" charset="-122"/>
              <a:ea typeface="华文中宋" panose="02010600040101010101" pitchFamily="2" charset="-122"/>
            </a:endParaRPr>
          </a:p>
        </p:txBody>
      </p:sp>
      <p:sp>
        <p:nvSpPr>
          <p:cNvPr id="133" name="圆角矩形 132"/>
          <p:cNvSpPr/>
          <p:nvPr/>
        </p:nvSpPr>
        <p:spPr>
          <a:xfrm>
            <a:off x="6241364" y="3327019"/>
            <a:ext cx="1150907" cy="56629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latin typeface="华文中宋" panose="02010600040101010101" pitchFamily="2" charset="-122"/>
                <a:ea typeface="华文中宋" panose="02010600040101010101" pitchFamily="2" charset="-122"/>
              </a:rPr>
              <a:t>协同</a:t>
            </a:r>
            <a:r>
              <a:rPr lang="zh-CN" altLang="en-US" sz="1400" dirty="0">
                <a:latin typeface="华文中宋" panose="02010600040101010101" pitchFamily="2" charset="-122"/>
                <a:ea typeface="华文中宋" panose="02010600040101010101" pitchFamily="2" charset="-122"/>
              </a:rPr>
              <a:t>精灵</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5" name="圆角矩形 134"/>
          <p:cNvSpPr/>
          <p:nvPr/>
        </p:nvSpPr>
        <p:spPr>
          <a:xfrm>
            <a:off x="7378994" y="4218205"/>
            <a:ext cx="1270291" cy="72006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智能表单</a:t>
            </a:r>
            <a:endParaRPr lang="zh-CN" altLang="en-US" sz="1400" dirty="0">
              <a:solidFill>
                <a:schemeClr val="tx1"/>
              </a:solidFill>
              <a:latin typeface="微软雅黑" panose="020B0503020204020204" pitchFamily="34" charset="-122"/>
              <a:ea typeface="微软雅黑" panose="020B0503020204020204" pitchFamily="34" charset="-122"/>
            </a:endParaRPr>
          </a:p>
        </p:txBody>
      </p:sp>
      <p:pic>
        <p:nvPicPr>
          <p:cNvPr id="139" name="Picture 3" descr="E:\yinfeifei\2012年工作项目\UFIDA用友 2012\用友 王刚\0628 PPT\7-3\png\2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2509" y="644897"/>
            <a:ext cx="8542890" cy="1750297"/>
          </a:xfrm>
          <a:prstGeom prst="rect">
            <a:avLst/>
          </a:prstGeom>
          <a:noFill/>
          <a:extLst>
            <a:ext uri="{909E8E84-426E-40DD-AFC4-6F175D3DCCD1}">
              <a14:hiddenFill xmlns:a14="http://schemas.microsoft.com/office/drawing/2010/main">
                <a:solidFill>
                  <a:srgbClr val="FFFFFF"/>
                </a:solidFill>
              </a14:hiddenFill>
            </a:ext>
          </a:extLst>
        </p:spPr>
      </p:pic>
      <p:sp>
        <p:nvSpPr>
          <p:cNvPr id="142" name="圆角矩形 141"/>
          <p:cNvSpPr/>
          <p:nvPr/>
        </p:nvSpPr>
        <p:spPr>
          <a:xfrm>
            <a:off x="551334" y="801609"/>
            <a:ext cx="1270291" cy="135823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信息门户</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52" name="椭圆 151"/>
          <p:cNvSpPr/>
          <p:nvPr/>
        </p:nvSpPr>
        <p:spPr>
          <a:xfrm>
            <a:off x="2158819" y="852708"/>
            <a:ext cx="1043454" cy="55815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个人</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空间</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53" name="椭圆 152"/>
          <p:cNvSpPr/>
          <p:nvPr/>
        </p:nvSpPr>
        <p:spPr>
          <a:xfrm>
            <a:off x="3473914" y="867217"/>
            <a:ext cx="1043454" cy="55815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部门</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空间</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58" name="椭圆 157"/>
          <p:cNvSpPr/>
          <p:nvPr/>
        </p:nvSpPr>
        <p:spPr>
          <a:xfrm>
            <a:off x="4805299" y="881629"/>
            <a:ext cx="1043454" cy="55815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单位</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a:solidFill>
                  <a:schemeClr val="tx1"/>
                </a:solidFill>
                <a:latin typeface="微软雅黑" panose="020B0503020204020204" pitchFamily="34" charset="-122"/>
                <a:ea typeface="微软雅黑" panose="020B0503020204020204" pitchFamily="34" charset="-122"/>
              </a:rPr>
              <a:t>空间</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59" name="椭圆 158"/>
          <p:cNvSpPr/>
          <p:nvPr/>
        </p:nvSpPr>
        <p:spPr>
          <a:xfrm>
            <a:off x="6052154" y="896138"/>
            <a:ext cx="1043454" cy="55815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自定义空间</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61" name="圆角矩形 160"/>
          <p:cNvSpPr/>
          <p:nvPr/>
        </p:nvSpPr>
        <p:spPr>
          <a:xfrm>
            <a:off x="7446626" y="800276"/>
            <a:ext cx="1270291" cy="135823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文化建设</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62" name="椭圆 161"/>
          <p:cNvSpPr/>
          <p:nvPr/>
        </p:nvSpPr>
        <p:spPr>
          <a:xfrm>
            <a:off x="2158865" y="1546236"/>
            <a:ext cx="1043454" cy="55815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公告</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63" name="椭圆 162"/>
          <p:cNvSpPr/>
          <p:nvPr/>
        </p:nvSpPr>
        <p:spPr>
          <a:xfrm>
            <a:off x="3473960" y="1560745"/>
            <a:ext cx="1043454" cy="55815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新闻</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64" name="椭圆 163"/>
          <p:cNvSpPr/>
          <p:nvPr/>
        </p:nvSpPr>
        <p:spPr>
          <a:xfrm>
            <a:off x="4805345" y="1575155"/>
            <a:ext cx="1043454" cy="55815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调查</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65" name="椭圆 164"/>
          <p:cNvSpPr/>
          <p:nvPr/>
        </p:nvSpPr>
        <p:spPr>
          <a:xfrm>
            <a:off x="6052200" y="1589666"/>
            <a:ext cx="1043454" cy="55815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讨论</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68" name="圆角矩形 167"/>
          <p:cNvSpPr/>
          <p:nvPr/>
        </p:nvSpPr>
        <p:spPr>
          <a:xfrm>
            <a:off x="7538697" y="2694199"/>
            <a:ext cx="1150907" cy="5458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altLang="zh-CN" sz="1400" dirty="0" smtClean="0">
                <a:latin typeface="华文中宋" panose="02010600040101010101" pitchFamily="2" charset="-122"/>
                <a:ea typeface="华文中宋" panose="02010600040101010101" pitchFamily="2" charset="-122"/>
              </a:rPr>
              <a:t>M1</a:t>
            </a:r>
            <a:r>
              <a:rPr lang="zh-CN" altLang="en-US" sz="1400" dirty="0" smtClean="0">
                <a:latin typeface="华文中宋" panose="02010600040101010101" pitchFamily="2" charset="-122"/>
                <a:ea typeface="华文中宋" panose="02010600040101010101" pitchFamily="2" charset="-122"/>
              </a:rPr>
              <a:t>通讯录</a:t>
            </a:r>
            <a:endParaRPr lang="zh-CN" altLang="en-US" sz="1400" dirty="0">
              <a:latin typeface="华文中宋" panose="02010600040101010101" pitchFamily="2" charset="-122"/>
              <a:ea typeface="华文中宋" panose="02010600040101010101" pitchFamily="2" charset="-122"/>
            </a:endParaRPr>
          </a:p>
        </p:txBody>
      </p:sp>
      <p:sp>
        <p:nvSpPr>
          <p:cNvPr id="171" name="圆角矩形 170"/>
          <p:cNvSpPr/>
          <p:nvPr/>
        </p:nvSpPr>
        <p:spPr>
          <a:xfrm>
            <a:off x="7551555" y="3327019"/>
            <a:ext cx="1150907" cy="56629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CN" sz="1400" dirty="0" smtClean="0">
                <a:latin typeface="华文中宋" panose="02010600040101010101" pitchFamily="2" charset="-122"/>
                <a:ea typeface="华文中宋" panose="02010600040101010101" pitchFamily="2" charset="-122"/>
              </a:rPr>
              <a:t>GKE</a:t>
            </a:r>
            <a:endParaRPr lang="zh-CN" altLang="en-US" sz="1400" dirty="0">
              <a:solidFill>
                <a:schemeClr val="tx1"/>
              </a:solidFill>
              <a:latin typeface="微软雅黑" panose="020B0503020204020204" pitchFamily="34" charset="-122"/>
              <a:ea typeface="微软雅黑" panose="020B0503020204020204" pitchFamily="34" charset="-122"/>
            </a:endParaRPr>
          </a:p>
        </p:txBody>
      </p:sp>
      <p:pic>
        <p:nvPicPr>
          <p:cNvPr id="48" name="图片 47"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3312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3314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314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314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3314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314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314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3313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314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314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3313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313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313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3312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3130" name="Text Box 75"/>
          <p:cNvSpPr txBox="1">
            <a:spLocks noChangeArrowheads="1"/>
          </p:cNvSpPr>
          <p:nvPr/>
        </p:nvSpPr>
        <p:spPr bwMode="auto">
          <a:xfrm>
            <a:off x="3124200" y="2971801"/>
            <a:ext cx="5029200" cy="2031325"/>
          </a:xfrm>
          <a:prstGeom prst="rect">
            <a:avLst/>
          </a:prstGeom>
          <a:noFill/>
          <a:ln w="9525">
            <a:noFill/>
            <a:miter lim="800000"/>
          </a:ln>
        </p:spPr>
        <p:txBody>
          <a:bodyPr>
            <a:spAutoFit/>
          </a:bodyPr>
          <a:lstStyle/>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信息门户</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文化</a:t>
            </a:r>
            <a:r>
              <a:rPr lang="zh-CN" altLang="en-US" dirty="0" smtClean="0">
                <a:latin typeface="微软雅黑" panose="020B0503020204020204" pitchFamily="34" charset="-122"/>
                <a:ea typeface="微软雅黑" panose="020B0503020204020204" pitchFamily="34" charset="-122"/>
              </a:rPr>
              <a:t>建设</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综合办公</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即时通讯</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流程应用</a:t>
            </a:r>
            <a:endParaRPr lang="en-US" altLang="zh-CN"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智能表</a:t>
            </a:r>
            <a:r>
              <a:rPr lang="zh-CN" altLang="en-US" dirty="0" smtClean="0">
                <a:latin typeface="微软雅黑" panose="020B0503020204020204" pitchFamily="34" charset="-122"/>
                <a:ea typeface="微软雅黑" panose="020B0503020204020204" pitchFamily="34" charset="-122"/>
              </a:rPr>
              <a:t>单</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集成</a:t>
            </a:r>
            <a:r>
              <a:rPr lang="zh-CN" altLang="en-US" dirty="0" smtClean="0">
                <a:latin typeface="微软雅黑" panose="020B0503020204020204" pitchFamily="34" charset="-122"/>
                <a:ea typeface="微软雅黑" panose="020B0503020204020204" pitchFamily="34" charset="-122"/>
              </a:rPr>
              <a:t>扩展</a:t>
            </a:r>
            <a:endParaRPr lang="zh-CN" altLang="en-US" dirty="0">
              <a:latin typeface="微软雅黑" panose="020B0503020204020204" pitchFamily="34" charset="-122"/>
              <a:ea typeface="微软雅黑" panose="020B0503020204020204" pitchFamily="34" charset="-122"/>
            </a:endParaRPr>
          </a:p>
        </p:txBody>
      </p:sp>
      <p:sp>
        <p:nvSpPr>
          <p:cNvPr id="133131"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33132" name="Text Box 79"/>
          <p:cNvSpPr txBox="1">
            <a:spLocks noChangeArrowheads="1"/>
          </p:cNvSpPr>
          <p:nvPr/>
        </p:nvSpPr>
        <p:spPr bwMode="auto">
          <a:xfrm>
            <a:off x="609600" y="3048002"/>
            <a:ext cx="1447800" cy="1015663"/>
          </a:xfrm>
          <a:prstGeom prst="rect">
            <a:avLst/>
          </a:prstGeom>
          <a:noFill/>
          <a:ln w="9525">
            <a:noFill/>
            <a:miter lim="800000"/>
          </a:ln>
        </p:spPr>
        <p:txBody>
          <a:bodyPr>
            <a:spAutoFit/>
          </a:bodyPr>
          <a:lstStyle/>
          <a:p>
            <a:pPr algn="ctr">
              <a:spcBef>
                <a:spcPct val="50000"/>
              </a:spcBef>
            </a:pPr>
            <a:r>
              <a:rPr lang="en-US" altLang="zh-CN" sz="2400" dirty="0" smtClean="0">
                <a:latin typeface="微软雅黑" panose="020B0503020204020204" pitchFamily="34" charset="-122"/>
                <a:ea typeface="微软雅黑" panose="020B0503020204020204" pitchFamily="34" charset="-122"/>
              </a:rPr>
              <a:t>U8-</a:t>
            </a:r>
            <a:endParaRPr lang="en-US" altLang="zh-CN" sz="2400" dirty="0">
              <a:latin typeface="微软雅黑" panose="020B0503020204020204" pitchFamily="34" charset="-122"/>
              <a:ea typeface="微软雅黑" panose="020B0503020204020204" pitchFamily="34" charset="-122"/>
            </a:endParaRPr>
          </a:p>
          <a:p>
            <a:pPr algn="ctr">
              <a:spcBef>
                <a:spcPct val="50000"/>
              </a:spcBef>
            </a:pPr>
            <a:r>
              <a:rPr lang="en-US" altLang="zh-CN" sz="2400" dirty="0" smtClean="0">
                <a:latin typeface="微软雅黑" panose="020B0503020204020204" pitchFamily="34" charset="-122"/>
                <a:ea typeface="微软雅黑" panose="020B0503020204020204" pitchFamily="34" charset="-122"/>
              </a:rPr>
              <a:t>OA</a:t>
            </a:r>
            <a:r>
              <a:rPr lang="zh-CN" altLang="en-US" sz="2400" dirty="0" smtClean="0">
                <a:latin typeface="微软雅黑" panose="020B0503020204020204" pitchFamily="34" charset="-122"/>
                <a:ea typeface="微软雅黑" panose="020B0503020204020204" pitchFamily="34" charset="-122"/>
              </a:rPr>
              <a:t>主题</a:t>
            </a:r>
            <a:endParaRPr lang="zh-CN" altLang="en-US"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产品概述</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标题 1"/>
          <p:cNvSpPr txBox="1"/>
          <p:nvPr/>
        </p:nvSpPr>
        <p:spPr bwMode="auto">
          <a:xfrm>
            <a:off x="2" y="82551"/>
            <a:ext cx="8939213" cy="585788"/>
          </a:xfrm>
          <a:prstGeom prst="rect">
            <a:avLst/>
          </a:prstGeom>
          <a:noFill/>
          <a:ln w="9525">
            <a:noFill/>
            <a:miter lim="800000"/>
          </a:ln>
        </p:spPr>
        <p:txBody>
          <a:bodyPr/>
          <a:lstStyle/>
          <a:p>
            <a:pPr eaLnBrk="0" hangingPunct="0">
              <a:defRPr/>
            </a:pPr>
            <a:r>
              <a:rPr kumimoji="1" lang="zh-CN" altLang="en-US" sz="2800" dirty="0" smtClean="0">
                <a:solidFill>
                  <a:srgbClr val="FF0000"/>
                </a:solidFill>
                <a:latin typeface="微软雅黑" panose="020B0503020204020204" pitchFamily="34" charset="-122"/>
                <a:ea typeface="微软雅黑" panose="020B0503020204020204" pitchFamily="34" charset="-122"/>
              </a:rPr>
              <a:t>     </a:t>
            </a:r>
            <a:r>
              <a:rPr kumimoji="1" lang="en-US" altLang="zh-CN" sz="2800" dirty="0" smtClean="0">
                <a:solidFill>
                  <a:srgbClr val="FF0000"/>
                </a:solidFill>
                <a:latin typeface="微软雅黑" panose="020B0503020204020204" pitchFamily="34" charset="-122"/>
                <a:ea typeface="微软雅黑" panose="020B0503020204020204" pitchFamily="34" charset="-122"/>
              </a:rPr>
              <a:t>OA</a:t>
            </a:r>
            <a:r>
              <a:rPr kumimoji="1" lang="zh-CN" altLang="en-US" sz="2800" dirty="0" smtClean="0">
                <a:solidFill>
                  <a:srgbClr val="FF0000"/>
                </a:solidFill>
                <a:latin typeface="微软雅黑" panose="020B0503020204020204" pitchFamily="34" charset="-122"/>
                <a:ea typeface="微软雅黑" panose="020B0503020204020204" pitchFamily="34" charset="-122"/>
              </a:rPr>
              <a:t>主题</a:t>
            </a:r>
            <a:r>
              <a:rPr kumimoji="1" lang="zh-CN" altLang="en-US" sz="2800" dirty="0">
                <a:solidFill>
                  <a:srgbClr val="FF0000"/>
                </a:solidFill>
                <a:latin typeface="微软雅黑" panose="020B0503020204020204" pitchFamily="34" charset="-122"/>
                <a:ea typeface="微软雅黑" panose="020B0503020204020204" pitchFamily="34" charset="-122"/>
              </a:rPr>
              <a:t>分析关键特性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ltGray">
          <a:xfrm>
            <a:off x="304800" y="9906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信息门户</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290498"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a:lnSpc>
                <a:spcPct val="200000"/>
              </a:lnSpc>
              <a:buClr>
                <a:srgbClr val="002060"/>
              </a:buClr>
              <a:buSzPct val="150000"/>
            </a:pPr>
            <a:r>
              <a:rPr lang="zh-CN" altLang="en-US" sz="1400" dirty="0" smtClean="0">
                <a:latin typeface="微软雅黑" panose="020B0503020204020204" pitchFamily="34" charset="-122"/>
                <a:ea typeface="微软雅黑" panose="020B0503020204020204" pitchFamily="34" charset="-122"/>
              </a:rPr>
              <a:t>支持空间</a:t>
            </a:r>
            <a:r>
              <a:rPr lang="zh-CN" altLang="en-US" sz="1400" dirty="0">
                <a:latin typeface="微软雅黑" panose="020B0503020204020204" pitchFamily="34" charset="-122"/>
                <a:ea typeface="微软雅黑" panose="020B0503020204020204" pitchFamily="34" charset="-122"/>
              </a:rPr>
              <a:t>自定义</a:t>
            </a:r>
            <a:endParaRPr lang="zh-CN" altLang="en-US" sz="1400" dirty="0">
              <a:latin typeface="微软雅黑" panose="020B0503020204020204" pitchFamily="34" charset="-122"/>
              <a:ea typeface="微软雅黑" panose="020B0503020204020204" pitchFamily="34" charset="-122"/>
            </a:endParaRPr>
          </a:p>
          <a:p>
            <a:pPr>
              <a:lnSpc>
                <a:spcPct val="200000"/>
              </a:lnSpc>
              <a:buClr>
                <a:srgbClr val="002060"/>
              </a:buClr>
              <a:buSzPct val="150000"/>
            </a:pPr>
            <a:r>
              <a:rPr lang="zh-CN" altLang="en-US" sz="1400" dirty="0" smtClean="0">
                <a:latin typeface="微软雅黑" panose="020B0503020204020204" pitchFamily="34" charset="-122"/>
                <a:ea typeface="微软雅黑" panose="020B0503020204020204" pitchFamily="34" charset="-122"/>
              </a:rPr>
              <a:t>支持栏目</a:t>
            </a:r>
            <a:r>
              <a:rPr lang="zh-CN" altLang="en-US" sz="1400" dirty="0">
                <a:latin typeface="微软雅黑" panose="020B0503020204020204" pitchFamily="34" charset="-122"/>
                <a:ea typeface="微软雅黑" panose="020B0503020204020204" pitchFamily="34" charset="-122"/>
              </a:rPr>
              <a:t>自定义</a:t>
            </a:r>
            <a:endParaRPr lang="zh-CN" altLang="en-US" sz="1400" dirty="0">
              <a:latin typeface="微软雅黑" panose="020B0503020204020204" pitchFamily="34" charset="-122"/>
              <a:ea typeface="微软雅黑" panose="020B0503020204020204" pitchFamily="34" charset="-122"/>
            </a:endParaRPr>
          </a:p>
          <a:p>
            <a:pPr>
              <a:lnSpc>
                <a:spcPct val="200000"/>
              </a:lnSpc>
              <a:buClr>
                <a:srgbClr val="002060"/>
              </a:buClr>
              <a:buSzPct val="150000"/>
            </a:pPr>
            <a:r>
              <a:rPr lang="zh-CN" altLang="en-US" sz="1400" dirty="0" smtClean="0">
                <a:latin typeface="微软雅黑" panose="020B0503020204020204" pitchFamily="34" charset="-122"/>
                <a:ea typeface="微软雅黑" panose="020B0503020204020204" pitchFamily="34" charset="-122"/>
              </a:rPr>
              <a:t>支持办公</a:t>
            </a:r>
            <a:r>
              <a:rPr lang="zh-CN" altLang="en-US" sz="1400" dirty="0">
                <a:latin typeface="微软雅黑" panose="020B0503020204020204" pitchFamily="34" charset="-122"/>
                <a:ea typeface="微软雅黑" panose="020B0503020204020204" pitchFamily="34" charset="-122"/>
              </a:rPr>
              <a:t>消息</a:t>
            </a:r>
            <a:r>
              <a:rPr lang="zh-CN" altLang="en-US" sz="1400" dirty="0" smtClean="0">
                <a:latin typeface="微软雅黑" panose="020B0503020204020204" pitchFamily="34" charset="-122"/>
                <a:ea typeface="微软雅黑" panose="020B0503020204020204" pitchFamily="34" charset="-122"/>
              </a:rPr>
              <a:t>提醒推送</a:t>
            </a:r>
            <a:endParaRPr lang="zh-CN" altLang="en-US" sz="1400" dirty="0">
              <a:latin typeface="微软雅黑" panose="020B0503020204020204" pitchFamily="34" charset="-122"/>
              <a:ea typeface="微软雅黑" panose="020B0503020204020204" pitchFamily="34" charset="-122"/>
            </a:endParaRPr>
          </a:p>
          <a:p>
            <a:pPr>
              <a:lnSpc>
                <a:spcPct val="200000"/>
              </a:lnSpc>
              <a:buClr>
                <a:srgbClr val="002060"/>
              </a:buClr>
              <a:buSzPct val="150000"/>
            </a:pPr>
            <a:r>
              <a:rPr lang="zh-CN" altLang="en-US" sz="1400" dirty="0" smtClean="0">
                <a:latin typeface="微软雅黑" panose="020B0503020204020204" pitchFamily="34" charset="-122"/>
                <a:ea typeface="微软雅黑" panose="020B0503020204020204" pitchFamily="34" charset="-122"/>
              </a:rPr>
              <a:t>支持门户关联异构系统</a:t>
            </a:r>
            <a:endParaRPr lang="en-US" altLang="zh-CN" sz="1400"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11" name="AutoShape 7"/>
          <p:cNvSpPr>
            <a:spLocks noChangeArrowheads="1"/>
          </p:cNvSpPr>
          <p:nvPr/>
        </p:nvSpPr>
        <p:spPr bwMode="ltGray">
          <a:xfrm>
            <a:off x="2463800" y="9906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文化建设</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2449498"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支持公告</a:t>
            </a:r>
            <a:r>
              <a:rPr lang="zh-CN" altLang="en-US" sz="1600" dirty="0">
                <a:latin typeface="黑体" panose="02010609060101010101" pitchFamily="2" charset="-122"/>
                <a:ea typeface="黑体" panose="02010609060101010101" pitchFamily="2" charset="-122"/>
              </a:rPr>
              <a:t>发布与管理</a:t>
            </a:r>
            <a:endParaRPr lang="en-US" altLang="zh-CN" sz="1600" dirty="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支持新闻</a:t>
            </a:r>
            <a:r>
              <a:rPr lang="zh-CN" altLang="en-US" sz="1600" dirty="0">
                <a:latin typeface="黑体" panose="02010609060101010101" pitchFamily="2" charset="-122"/>
                <a:ea typeface="黑体" panose="02010609060101010101" pitchFamily="2" charset="-122"/>
              </a:rPr>
              <a:t>发布与管理</a:t>
            </a:r>
            <a:endParaRPr lang="en-US" altLang="zh-CN" sz="1600" dirty="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a:latin typeface="黑体" panose="02010609060101010101" pitchFamily="2" charset="-122"/>
                <a:ea typeface="黑体" panose="02010609060101010101" pitchFamily="2" charset="-122"/>
              </a:rPr>
              <a:t>发起调查，进行民意搜集</a:t>
            </a:r>
            <a:endParaRPr lang="en-US" altLang="zh-CN" sz="1600" dirty="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支持通过</a:t>
            </a:r>
            <a:r>
              <a:rPr lang="zh-CN" altLang="en-US" sz="1600" dirty="0">
                <a:latin typeface="黑体" panose="02010609060101010101" pitchFamily="2" charset="-122"/>
                <a:ea typeface="黑体" panose="02010609060101010101" pitchFamily="2" charset="-122"/>
              </a:rPr>
              <a:t>论坛，建立电子沟通平台</a:t>
            </a:r>
            <a:endParaRPr lang="zh-CN" altLang="en-US" sz="1600" dirty="0">
              <a:latin typeface="黑体" panose="02010609060101010101" pitchFamily="2" charset="-122"/>
              <a:ea typeface="黑体" panose="02010609060101010101" pitchFamily="2" charset="-122"/>
            </a:endParaRPr>
          </a:p>
        </p:txBody>
      </p:sp>
      <p:sp>
        <p:nvSpPr>
          <p:cNvPr id="7" name="AutoShape 8"/>
          <p:cNvSpPr>
            <a:spLocks noChangeArrowheads="1"/>
          </p:cNvSpPr>
          <p:nvPr/>
        </p:nvSpPr>
        <p:spPr bwMode="ltGray">
          <a:xfrm>
            <a:off x="4629150" y="9906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综合办公</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4614884"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a:lnSpc>
                <a:spcPct val="150000"/>
              </a:lnSpc>
              <a:buClr>
                <a:srgbClr val="002060"/>
              </a:buClr>
              <a:buSzPct val="150000"/>
            </a:pPr>
            <a:r>
              <a:rPr lang="zh-CN" altLang="en-US" sz="1600" dirty="0">
                <a:latin typeface="黑体" panose="02010609060101010101" pitchFamily="2" charset="-122"/>
                <a:ea typeface="黑体" panose="02010609060101010101" pitchFamily="2" charset="-122"/>
              </a:rPr>
              <a:t>车辆</a:t>
            </a:r>
            <a:r>
              <a:rPr lang="zh-CN" altLang="en-US" sz="1600" dirty="0" smtClean="0">
                <a:latin typeface="黑体" panose="02010609060101010101" pitchFamily="2" charset="-122"/>
                <a:ea typeface="黑体" panose="02010609060101010101" pitchFamily="2" charset="-122"/>
              </a:rPr>
              <a:t>申请管理</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办公设备申请管理</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办公用品申领管理</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图书资料借阅管理</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电子邮件</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a:latin typeface="黑体" panose="02010609060101010101" pitchFamily="2" charset="-122"/>
                <a:ea typeface="黑体" panose="02010609060101010101" pitchFamily="2" charset="-122"/>
              </a:rPr>
              <a:t>日程</a:t>
            </a:r>
            <a:r>
              <a:rPr lang="zh-CN" altLang="en-US" sz="1600" dirty="0" smtClean="0">
                <a:latin typeface="黑体" panose="02010609060101010101" pitchFamily="2" charset="-122"/>
                <a:ea typeface="黑体" panose="02010609060101010101" pitchFamily="2" charset="-122"/>
              </a:rPr>
              <a:t>管理</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a:latin typeface="黑体" panose="02010609060101010101" pitchFamily="2" charset="-122"/>
                <a:ea typeface="黑体" panose="02010609060101010101" pitchFamily="2" charset="-122"/>
              </a:rPr>
              <a:t>计划</a:t>
            </a:r>
            <a:r>
              <a:rPr lang="zh-CN" altLang="en-US" sz="1600" dirty="0" smtClean="0">
                <a:latin typeface="黑体" panose="02010609060101010101" pitchFamily="2" charset="-122"/>
                <a:ea typeface="黑体" panose="02010609060101010101" pitchFamily="2" charset="-122"/>
              </a:rPr>
              <a:t>管理</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a:latin typeface="黑体" panose="02010609060101010101" pitchFamily="2" charset="-122"/>
                <a:ea typeface="黑体" panose="02010609060101010101" pitchFamily="2" charset="-122"/>
              </a:rPr>
              <a:t>会议</a:t>
            </a:r>
            <a:r>
              <a:rPr lang="zh-CN" altLang="en-US" sz="1600" dirty="0" smtClean="0">
                <a:latin typeface="黑体" panose="02010609060101010101" pitchFamily="2" charset="-122"/>
                <a:ea typeface="黑体" panose="02010609060101010101" pitchFamily="2" charset="-122"/>
              </a:rPr>
              <a:t>管理</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a:latin typeface="黑体" panose="02010609060101010101" pitchFamily="2" charset="-122"/>
                <a:ea typeface="黑体" panose="02010609060101010101" pitchFamily="2" charset="-122"/>
              </a:rPr>
              <a:t>积分管理</a:t>
            </a:r>
            <a:endParaRPr lang="en-US" altLang="zh-CN" sz="1600" dirty="0">
              <a:latin typeface="黑体" panose="02010609060101010101" pitchFamily="2" charset="-122"/>
              <a:ea typeface="黑体" panose="02010609060101010101" pitchFamily="2" charset="-122"/>
            </a:endParaRPr>
          </a:p>
        </p:txBody>
      </p:sp>
      <p:sp>
        <p:nvSpPr>
          <p:cNvPr id="13" name="AutoShape 6"/>
          <p:cNvSpPr>
            <a:spLocks noChangeArrowheads="1"/>
          </p:cNvSpPr>
          <p:nvPr/>
        </p:nvSpPr>
        <p:spPr bwMode="ltGray">
          <a:xfrm>
            <a:off x="6780213" y="9906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即时通讯</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6780198"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marL="0" lvl="3">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支持在线</a:t>
            </a:r>
            <a:r>
              <a:rPr lang="zh-CN" altLang="en-US" sz="1600" dirty="0">
                <a:latin typeface="黑体" panose="02010609060101010101" pitchFamily="2" charset="-122"/>
                <a:ea typeface="黑体" panose="02010609060101010101" pitchFamily="2" charset="-122"/>
              </a:rPr>
              <a:t>即时会话</a:t>
            </a:r>
            <a:endParaRPr lang="en-US" altLang="zh-CN" sz="1600" dirty="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a:t>
            </a:r>
            <a:r>
              <a:rPr lang="zh-CN" altLang="en-US" sz="1600" dirty="0">
                <a:latin typeface="黑体" panose="02010609060101010101" pitchFamily="2" charset="-122"/>
                <a:ea typeface="黑体" panose="02010609060101010101" pitchFamily="2" charset="-122"/>
              </a:rPr>
              <a:t>单人、多人</a:t>
            </a:r>
            <a:r>
              <a:rPr lang="zh-CN" altLang="en-US" sz="1600" dirty="0" smtClean="0">
                <a:latin typeface="黑体" panose="02010609060101010101" pitchFamily="2" charset="-122"/>
                <a:ea typeface="黑体" panose="02010609060101010101" pitchFamily="2" charset="-122"/>
              </a:rPr>
              <a:t>会话与文件传输</a:t>
            </a:r>
            <a:endParaRPr lang="en-US" altLang="zh-CN" sz="1600" dirty="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支持通讯记录统一存储</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a:t>
            </a:r>
            <a:r>
              <a:rPr lang="zh-CN" altLang="en-US" sz="1600" dirty="0">
                <a:latin typeface="黑体" panose="02010609060101010101" pitchFamily="2" charset="-122"/>
                <a:ea typeface="黑体" panose="02010609060101010101" pitchFamily="2" charset="-122"/>
              </a:rPr>
              <a:t>单人会话之间文件传输</a:t>
            </a:r>
            <a:endParaRPr lang="en-US" altLang="zh-CN" sz="1600" dirty="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a:t>
            </a:r>
            <a:r>
              <a:rPr lang="zh-CN" altLang="en-US" sz="1600" dirty="0">
                <a:latin typeface="黑体" panose="02010609060101010101" pitchFamily="2" charset="-122"/>
                <a:ea typeface="黑体" panose="02010609060101010101" pitchFamily="2" charset="-122"/>
              </a:rPr>
              <a:t>断点续</a:t>
            </a:r>
            <a:r>
              <a:rPr lang="zh-CN" altLang="en-US" sz="1600" dirty="0" smtClean="0">
                <a:latin typeface="黑体" panose="02010609060101010101" pitchFamily="2" charset="-122"/>
                <a:ea typeface="黑体" panose="02010609060101010101" pitchFamily="2" charset="-122"/>
              </a:rPr>
              <a:t>传</a:t>
            </a:r>
            <a:endParaRPr lang="zh-CN" altLang="en-US" sz="1600" dirty="0">
              <a:latin typeface="黑体" panose="02010609060101010101" pitchFamily="2" charset="-122"/>
              <a:ea typeface="黑体" panose="02010609060101010101" pitchFamily="2" charset="-122"/>
            </a:endParaRPr>
          </a:p>
        </p:txBody>
      </p:sp>
      <p:pic>
        <p:nvPicPr>
          <p:cNvPr id="14" name="图片 13"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标题 1"/>
          <p:cNvSpPr txBox="1"/>
          <p:nvPr/>
        </p:nvSpPr>
        <p:spPr bwMode="auto">
          <a:xfrm>
            <a:off x="2" y="82551"/>
            <a:ext cx="8939213" cy="585788"/>
          </a:xfrm>
          <a:prstGeom prst="rect">
            <a:avLst/>
          </a:prstGeom>
          <a:noFill/>
          <a:ln w="9525">
            <a:noFill/>
            <a:miter lim="800000"/>
          </a:ln>
        </p:spPr>
        <p:txBody>
          <a:bodyPr/>
          <a:lstStyle/>
          <a:p>
            <a:pPr eaLnBrk="0" hangingPunct="0">
              <a:defRPr/>
            </a:pPr>
            <a:r>
              <a:rPr kumimoji="1" lang="zh-CN" altLang="en-US" sz="2800" dirty="0" smtClean="0">
                <a:solidFill>
                  <a:srgbClr val="FF0000"/>
                </a:solidFill>
                <a:latin typeface="微软雅黑" panose="020B0503020204020204" pitchFamily="34" charset="-122"/>
                <a:ea typeface="微软雅黑" panose="020B0503020204020204" pitchFamily="34" charset="-122"/>
              </a:rPr>
              <a:t>     </a:t>
            </a:r>
            <a:r>
              <a:rPr kumimoji="1" lang="en-US" altLang="zh-CN" sz="2800" dirty="0" smtClean="0">
                <a:solidFill>
                  <a:srgbClr val="FF0000"/>
                </a:solidFill>
                <a:latin typeface="微软雅黑" panose="020B0503020204020204" pitchFamily="34" charset="-122"/>
                <a:ea typeface="微软雅黑" panose="020B0503020204020204" pitchFamily="34" charset="-122"/>
              </a:rPr>
              <a:t>OA</a:t>
            </a:r>
            <a:r>
              <a:rPr kumimoji="1" lang="zh-CN" altLang="en-US" sz="2800" dirty="0" smtClean="0">
                <a:solidFill>
                  <a:srgbClr val="FF0000"/>
                </a:solidFill>
                <a:latin typeface="微软雅黑" panose="020B0503020204020204" pitchFamily="34" charset="-122"/>
                <a:ea typeface="微软雅黑" panose="020B0503020204020204" pitchFamily="34" charset="-122"/>
              </a:rPr>
              <a:t>主题</a:t>
            </a:r>
            <a:r>
              <a:rPr kumimoji="1" lang="zh-CN" altLang="en-US" sz="2800" dirty="0">
                <a:solidFill>
                  <a:srgbClr val="FF0000"/>
                </a:solidFill>
                <a:latin typeface="微软雅黑" panose="020B0503020204020204" pitchFamily="34" charset="-122"/>
                <a:ea typeface="微软雅黑" panose="020B0503020204020204" pitchFamily="34" charset="-122"/>
              </a:rPr>
              <a:t>分析关键特性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ltGray">
          <a:xfrm>
            <a:off x="1287456" y="9906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流程应用</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1273154"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a:lnSpc>
                <a:spcPct val="150000"/>
              </a:lnSpc>
              <a:spcBef>
                <a:spcPts val="0"/>
              </a:spcBef>
            </a:pPr>
            <a:r>
              <a:rPr lang="zh-CN" altLang="en-US" sz="1400" dirty="0" smtClean="0">
                <a:solidFill>
                  <a:schemeClr val="tx1"/>
                </a:solidFill>
                <a:latin typeface="微软雅黑" panose="020B0503020204020204" pitchFamily="34" charset="-122"/>
                <a:ea typeface="微软雅黑" panose="020B0503020204020204" pitchFamily="34" charset="-122"/>
              </a:rPr>
              <a:t>支持调用流程模板与个人自定义流程</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400" dirty="0" smtClean="0">
                <a:solidFill>
                  <a:schemeClr val="tx1"/>
                </a:solidFill>
                <a:latin typeface="微软雅黑" panose="020B0503020204020204" pitchFamily="34" charset="-122"/>
                <a:ea typeface="微软雅黑" panose="020B0503020204020204" pitchFamily="34" charset="-122"/>
              </a:rPr>
              <a:t>支持图形化流程设计</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400" dirty="0" smtClean="0">
                <a:solidFill>
                  <a:schemeClr val="tx1"/>
                </a:solidFill>
                <a:latin typeface="微软雅黑" panose="020B0503020204020204" pitchFamily="34" charset="-122"/>
                <a:ea typeface="微软雅黑" panose="020B0503020204020204" pitchFamily="34" charset="-122"/>
              </a:rPr>
              <a:t>支持流程</a:t>
            </a:r>
            <a:r>
              <a:rPr lang="zh-CN" altLang="en-US" sz="1400" dirty="0">
                <a:solidFill>
                  <a:schemeClr val="tx1"/>
                </a:solidFill>
                <a:latin typeface="微软雅黑" panose="020B0503020204020204" pitchFamily="34" charset="-122"/>
                <a:ea typeface="微软雅黑" panose="020B0503020204020204" pitchFamily="34" charset="-122"/>
              </a:rPr>
              <a:t>跟踪</a:t>
            </a:r>
            <a:r>
              <a:rPr lang="zh-CN" altLang="en-US" sz="1400" dirty="0" smtClean="0">
                <a:solidFill>
                  <a:schemeClr val="tx1"/>
                </a:solidFill>
                <a:latin typeface="微软雅黑" panose="020B0503020204020204" pitchFamily="34" charset="-122"/>
                <a:ea typeface="微软雅黑" panose="020B0503020204020204" pitchFamily="34" charset="-122"/>
              </a:rPr>
              <a:t>催办</a:t>
            </a:r>
            <a:endParaRPr lang="en-US" altLang="zh-CN" sz="1400" dirty="0">
              <a:solidFill>
                <a:schemeClr val="tx1"/>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400" dirty="0" smtClean="0">
                <a:solidFill>
                  <a:schemeClr val="tx1"/>
                </a:solidFill>
                <a:latin typeface="微软雅黑" panose="020B0503020204020204" pitchFamily="34" charset="-122"/>
                <a:ea typeface="微软雅黑" panose="020B0503020204020204" pitchFamily="34" charset="-122"/>
              </a:rPr>
              <a:t>支持意见</a:t>
            </a:r>
            <a:r>
              <a:rPr lang="zh-CN" altLang="en-US" sz="1400" dirty="0">
                <a:solidFill>
                  <a:schemeClr val="tx1"/>
                </a:solidFill>
                <a:latin typeface="微软雅黑" panose="020B0503020204020204" pitchFamily="34" charset="-122"/>
                <a:ea typeface="微软雅黑" panose="020B0503020204020204" pitchFamily="34" charset="-122"/>
              </a:rPr>
              <a:t>留痕、震荡</a:t>
            </a:r>
            <a:r>
              <a:rPr lang="zh-CN" altLang="en-US" sz="1400" dirty="0" smtClean="0">
                <a:solidFill>
                  <a:schemeClr val="tx1"/>
                </a:solidFill>
                <a:latin typeface="微软雅黑" panose="020B0503020204020204" pitchFamily="34" charset="-122"/>
                <a:ea typeface="微软雅黑" panose="020B0503020204020204" pitchFamily="34" charset="-122"/>
              </a:rPr>
              <a:t>讨论</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400" dirty="0" smtClean="0">
                <a:solidFill>
                  <a:schemeClr val="tx1"/>
                </a:solidFill>
                <a:latin typeface="微软雅黑" panose="020B0503020204020204" pitchFamily="34" charset="-122"/>
                <a:ea typeface="微软雅黑" panose="020B0503020204020204" pitchFamily="34" charset="-122"/>
              </a:rPr>
              <a:t>支持流程</a:t>
            </a:r>
            <a:r>
              <a:rPr lang="zh-CN" altLang="en-US" sz="1400" dirty="0">
                <a:solidFill>
                  <a:schemeClr val="tx1"/>
                </a:solidFill>
                <a:latin typeface="微软雅黑" panose="020B0503020204020204" pitchFamily="34" charset="-122"/>
                <a:ea typeface="微软雅黑" panose="020B0503020204020204" pitchFamily="34" charset="-122"/>
              </a:rPr>
              <a:t>节点处理时长</a:t>
            </a:r>
            <a:r>
              <a:rPr lang="zh-CN" altLang="en-US" sz="1400" dirty="0" smtClean="0">
                <a:solidFill>
                  <a:schemeClr val="tx1"/>
                </a:solidFill>
                <a:latin typeface="微软雅黑" panose="020B0503020204020204" pitchFamily="34" charset="-122"/>
                <a:ea typeface="微软雅黑" panose="020B0503020204020204" pitchFamily="34" charset="-122"/>
              </a:rPr>
              <a:t>设置</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400" dirty="0" smtClean="0">
                <a:solidFill>
                  <a:schemeClr val="tx1"/>
                </a:solidFill>
                <a:latin typeface="微软雅黑" panose="020B0503020204020204" pitchFamily="34" charset="-122"/>
                <a:ea typeface="微软雅黑" panose="020B0503020204020204" pitchFamily="34" charset="-122"/>
              </a:rPr>
              <a:t>支持过程</a:t>
            </a:r>
            <a:r>
              <a:rPr lang="zh-CN" altLang="en-US" sz="1400" dirty="0">
                <a:solidFill>
                  <a:schemeClr val="tx1"/>
                </a:solidFill>
                <a:latin typeface="微软雅黑" panose="020B0503020204020204" pitchFamily="34" charset="-122"/>
                <a:ea typeface="微软雅黑" panose="020B0503020204020204" pitchFamily="34" charset="-122"/>
              </a:rPr>
              <a:t>管控记录</a:t>
            </a:r>
            <a:r>
              <a:rPr lang="zh-CN" altLang="en-US" sz="1400" dirty="0" smtClean="0">
                <a:solidFill>
                  <a:schemeClr val="tx1"/>
                </a:solidFill>
                <a:latin typeface="微软雅黑" panose="020B0503020204020204" pitchFamily="34" charset="-122"/>
                <a:ea typeface="微软雅黑" panose="020B0503020204020204" pitchFamily="34" charset="-122"/>
              </a:rPr>
              <a:t>保存</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400" dirty="0" smtClean="0">
                <a:solidFill>
                  <a:schemeClr val="tx1"/>
                </a:solidFill>
                <a:latin typeface="微软雅黑" panose="020B0503020204020204" pitchFamily="34" charset="-122"/>
                <a:ea typeface="微软雅黑" panose="020B0503020204020204" pitchFamily="34" charset="-122"/>
              </a:rPr>
              <a:t>支持可</a:t>
            </a:r>
            <a:r>
              <a:rPr lang="zh-CN" altLang="en-US" sz="1400" dirty="0">
                <a:solidFill>
                  <a:schemeClr val="tx1"/>
                </a:solidFill>
                <a:latin typeface="微软雅黑" panose="020B0503020204020204" pitchFamily="34" charset="-122"/>
                <a:ea typeface="微软雅黑" panose="020B0503020204020204" pitchFamily="34" charset="-122"/>
              </a:rPr>
              <a:t>授权的流程绩效</a:t>
            </a:r>
            <a:r>
              <a:rPr lang="zh-CN" altLang="en-US" sz="1400" dirty="0" smtClean="0">
                <a:solidFill>
                  <a:schemeClr val="tx1"/>
                </a:solidFill>
                <a:latin typeface="微软雅黑" panose="020B0503020204020204" pitchFamily="34" charset="-122"/>
                <a:ea typeface="微软雅黑" panose="020B0503020204020204" pitchFamily="34" charset="-122"/>
              </a:rPr>
              <a:t>考核</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 name="AutoShape 7"/>
          <p:cNvSpPr>
            <a:spLocks noChangeArrowheads="1"/>
          </p:cNvSpPr>
          <p:nvPr/>
        </p:nvSpPr>
        <p:spPr bwMode="ltGray">
          <a:xfrm>
            <a:off x="3446456" y="9906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智能表单</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3432154"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a:lnSpc>
                <a:spcPct val="150000"/>
              </a:lnSpc>
              <a:buClr>
                <a:srgbClr val="002060"/>
              </a:buClr>
              <a:buSzPct val="150000"/>
            </a:pPr>
            <a:r>
              <a:rPr lang="zh-CN" altLang="en-US" sz="1400" dirty="0">
                <a:latin typeface="微软雅黑" panose="020B0503020204020204" pitchFamily="34" charset="-122"/>
                <a:ea typeface="微软雅黑" panose="020B0503020204020204" pitchFamily="34" charset="-122"/>
              </a:rPr>
              <a:t>支持字段级、角色、动作级的控制与管理</a:t>
            </a:r>
            <a:endParaRPr lang="zh-CN" altLang="en-US" sz="1400" dirty="0">
              <a:latin typeface="微软雅黑" panose="020B0503020204020204" pitchFamily="34" charset="-122"/>
              <a:ea typeface="微软雅黑" panose="020B0503020204020204" pitchFamily="34" charset="-122"/>
            </a:endParaRPr>
          </a:p>
          <a:p>
            <a:pPr>
              <a:lnSpc>
                <a:spcPct val="150000"/>
              </a:lnSpc>
              <a:buClr>
                <a:srgbClr val="002060"/>
              </a:buClr>
              <a:buSzPct val="150000"/>
            </a:pPr>
            <a:r>
              <a:rPr lang="zh-CN" altLang="en-US" sz="1400" dirty="0" smtClean="0">
                <a:latin typeface="微软雅黑" panose="020B0503020204020204" pitchFamily="34" charset="-122"/>
                <a:ea typeface="微软雅黑" panose="020B0503020204020204" pitchFamily="34" charset="-122"/>
              </a:rPr>
              <a:t>支持多表关联</a:t>
            </a:r>
            <a:endParaRPr lang="en-US" altLang="zh-CN" sz="1400" dirty="0">
              <a:latin typeface="微软雅黑" panose="020B0503020204020204" pitchFamily="34" charset="-122"/>
              <a:ea typeface="微软雅黑" panose="020B0503020204020204" pitchFamily="34" charset="-122"/>
            </a:endParaRPr>
          </a:p>
          <a:p>
            <a:pPr>
              <a:lnSpc>
                <a:spcPct val="150000"/>
              </a:lnSpc>
              <a:buClr>
                <a:srgbClr val="002060"/>
              </a:buClr>
              <a:buSzPct val="150000"/>
            </a:pPr>
            <a:r>
              <a:rPr lang="zh-CN" altLang="en-US" sz="1400" dirty="0">
                <a:latin typeface="微软雅黑" panose="020B0503020204020204" pitchFamily="34" charset="-122"/>
                <a:ea typeface="微软雅黑" panose="020B0503020204020204" pitchFamily="34" charset="-122"/>
              </a:rPr>
              <a:t>支持无流程表</a:t>
            </a:r>
            <a:r>
              <a:rPr lang="zh-CN" altLang="en-US" sz="1400" dirty="0" smtClean="0">
                <a:latin typeface="微软雅黑" panose="020B0503020204020204" pitchFamily="34" charset="-122"/>
                <a:ea typeface="微软雅黑" panose="020B0503020204020204" pitchFamily="34" charset="-122"/>
              </a:rPr>
              <a:t>单</a:t>
            </a:r>
            <a:endParaRPr lang="en-US" altLang="zh-CN" sz="1400" dirty="0" smtClean="0">
              <a:latin typeface="微软雅黑" panose="020B0503020204020204" pitchFamily="34" charset="-122"/>
              <a:ea typeface="微软雅黑" panose="020B0503020204020204" pitchFamily="34" charset="-122"/>
            </a:endParaRPr>
          </a:p>
          <a:p>
            <a:pPr>
              <a:lnSpc>
                <a:spcPct val="150000"/>
              </a:lnSpc>
              <a:buClr>
                <a:srgbClr val="002060"/>
              </a:buClr>
              <a:buSzPct val="150000"/>
            </a:pPr>
            <a:r>
              <a:rPr lang="zh-CN" altLang="en-US" sz="1400" dirty="0" smtClean="0">
                <a:latin typeface="微软雅黑" panose="020B0503020204020204" pitchFamily="34" charset="-122"/>
                <a:ea typeface="微软雅黑" panose="020B0503020204020204" pitchFamily="34" charset="-122"/>
              </a:rPr>
              <a:t>支持表单任务触发</a:t>
            </a:r>
            <a:endParaRPr lang="en-US" altLang="zh-CN" sz="1400" dirty="0">
              <a:latin typeface="微软雅黑" panose="020B0503020204020204" pitchFamily="34" charset="-122"/>
              <a:ea typeface="微软雅黑" panose="020B0503020204020204" pitchFamily="34" charset="-122"/>
            </a:endParaRPr>
          </a:p>
          <a:p>
            <a:pPr>
              <a:lnSpc>
                <a:spcPct val="150000"/>
              </a:lnSpc>
              <a:buClr>
                <a:srgbClr val="002060"/>
              </a:buClr>
              <a:buSzPct val="150000"/>
            </a:pPr>
            <a:r>
              <a:rPr lang="zh-CN" altLang="en-US" sz="1400" dirty="0">
                <a:latin typeface="微软雅黑" panose="020B0503020204020204" pitchFamily="34" charset="-122"/>
                <a:ea typeface="微软雅黑" panose="020B0503020204020204" pitchFamily="34" charset="-122"/>
              </a:rPr>
              <a:t>支持消息触发流程、时间触发日程</a:t>
            </a:r>
            <a:endParaRPr lang="zh-CN" altLang="en-US" sz="1400" dirty="0">
              <a:latin typeface="微软雅黑" panose="020B0503020204020204" pitchFamily="34" charset="-122"/>
              <a:ea typeface="微软雅黑" panose="020B0503020204020204" pitchFamily="34" charset="-122"/>
            </a:endParaRPr>
          </a:p>
          <a:p>
            <a:pPr>
              <a:lnSpc>
                <a:spcPct val="150000"/>
              </a:lnSpc>
              <a:buClr>
                <a:srgbClr val="002060"/>
              </a:buClr>
              <a:buSzPct val="150000"/>
            </a:pPr>
            <a:r>
              <a:rPr lang="zh-CN" altLang="en-US" sz="1400" dirty="0">
                <a:latin typeface="微软雅黑" panose="020B0503020204020204" pitchFamily="34" charset="-122"/>
                <a:ea typeface="微软雅黑" panose="020B0503020204020204" pitchFamily="34" charset="-122"/>
              </a:rPr>
              <a:t>多表查询</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统计</a:t>
            </a:r>
            <a:endParaRPr lang="en-US" altLang="zh-CN" sz="1400" dirty="0">
              <a:latin typeface="微软雅黑" panose="020B0503020204020204" pitchFamily="34" charset="-122"/>
              <a:ea typeface="微软雅黑" panose="020B0503020204020204" pitchFamily="34" charset="-122"/>
            </a:endParaRPr>
          </a:p>
        </p:txBody>
      </p:sp>
      <p:sp>
        <p:nvSpPr>
          <p:cNvPr id="7" name="AutoShape 8"/>
          <p:cNvSpPr>
            <a:spLocks noChangeArrowheads="1"/>
          </p:cNvSpPr>
          <p:nvPr/>
        </p:nvSpPr>
        <p:spPr bwMode="ltGray">
          <a:xfrm>
            <a:off x="5611806" y="9906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集成扩展</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5597540"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支持短信集成</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支持电子印章集成</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支持安全插件集成</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a:t>
            </a:r>
            <a:r>
              <a:rPr lang="en-US" altLang="zh-CN" sz="1600" dirty="0" smtClean="0">
                <a:latin typeface="黑体" panose="02010609060101010101" pitchFamily="2" charset="-122"/>
                <a:ea typeface="黑体" panose="02010609060101010101" pitchFamily="2" charset="-122"/>
              </a:rPr>
              <a:t>GKE</a:t>
            </a:r>
            <a:r>
              <a:rPr lang="zh-CN" altLang="en-US" sz="1600" dirty="0" smtClean="0">
                <a:latin typeface="黑体" panose="02010609060101010101" pitchFamily="2" charset="-122"/>
                <a:ea typeface="黑体" panose="02010609060101010101" pitchFamily="2" charset="-122"/>
              </a:rPr>
              <a:t>整合应用</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a:t>
            </a:r>
            <a:r>
              <a:rPr lang="en-US" altLang="zh-CN" sz="1600" dirty="0" smtClean="0">
                <a:latin typeface="黑体" panose="02010609060101010101" pitchFamily="2" charset="-122"/>
                <a:ea typeface="黑体" panose="02010609060101010101" pitchFamily="2" charset="-122"/>
              </a:rPr>
              <a:t>U8</a:t>
            </a:r>
            <a:r>
              <a:rPr lang="zh-CN" altLang="en-US" sz="1600" dirty="0" smtClean="0">
                <a:latin typeface="黑体" panose="02010609060101010101" pitchFamily="2" charset="-122"/>
                <a:ea typeface="黑体" panose="02010609060101010101" pitchFamily="2" charset="-122"/>
              </a:rPr>
              <a:t>操作员、密码同步</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a:t>
            </a:r>
            <a:r>
              <a:rPr lang="en-US" altLang="zh-CN" sz="1600" dirty="0" smtClean="0">
                <a:latin typeface="黑体" panose="02010609060101010101" pitchFamily="2" charset="-122"/>
                <a:ea typeface="黑体" panose="02010609060101010101" pitchFamily="2" charset="-122"/>
              </a:rPr>
              <a:t>U8</a:t>
            </a:r>
            <a:r>
              <a:rPr lang="zh-CN" altLang="en-US" sz="1600" dirty="0" smtClean="0">
                <a:latin typeface="黑体" panose="02010609060101010101" pitchFamily="2" charset="-122"/>
                <a:ea typeface="黑体" panose="02010609060101010101" pitchFamily="2" charset="-122"/>
              </a:rPr>
              <a:t>网报集成</a:t>
            </a:r>
            <a:endParaRPr lang="en-US" altLang="zh-CN" sz="1600" dirty="0" smtClean="0">
              <a:latin typeface="黑体" panose="02010609060101010101" pitchFamily="2" charset="-122"/>
              <a:ea typeface="黑体" panose="02010609060101010101" pitchFamily="2" charset="-122"/>
            </a:endParaRPr>
          </a:p>
          <a:p>
            <a:pPr>
              <a:lnSpc>
                <a:spcPct val="150000"/>
              </a:lnSpc>
              <a:buClr>
                <a:srgbClr val="002060"/>
              </a:buClr>
              <a:buSzPct val="150000"/>
            </a:pPr>
            <a:r>
              <a:rPr lang="zh-CN" altLang="en-US" sz="1600" dirty="0" smtClean="0">
                <a:latin typeface="黑体" panose="02010609060101010101" pitchFamily="2" charset="-122"/>
                <a:ea typeface="黑体" panose="02010609060101010101" pitchFamily="2" charset="-122"/>
              </a:rPr>
              <a:t>支持</a:t>
            </a:r>
            <a:r>
              <a:rPr lang="en-US" altLang="zh-CN" sz="1600" dirty="0" smtClean="0">
                <a:latin typeface="黑体" panose="02010609060101010101" pitchFamily="2" charset="-122"/>
                <a:ea typeface="黑体" panose="02010609060101010101" pitchFamily="2" charset="-122"/>
              </a:rPr>
              <a:t>U8HR</a:t>
            </a:r>
            <a:r>
              <a:rPr lang="zh-CN" altLang="en-US" sz="1600" dirty="0" smtClean="0">
                <a:latin typeface="黑体" panose="02010609060101010101" pitchFamily="2" charset="-122"/>
                <a:ea typeface="黑体" panose="02010609060101010101" pitchFamily="2" charset="-122"/>
              </a:rPr>
              <a:t>自助集成</a:t>
            </a:r>
            <a:endParaRPr lang="en-US" altLang="zh-CN" sz="1600" dirty="0">
              <a:latin typeface="黑体" panose="02010609060101010101" pitchFamily="2" charset="-122"/>
              <a:ea typeface="黑体" panose="02010609060101010101" pitchFamily="2" charset="-122"/>
            </a:endParaRPr>
          </a:p>
        </p:txBody>
      </p:sp>
      <p:pic>
        <p:nvPicPr>
          <p:cNvPr id="13" name="图片 12"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6200" y="228601"/>
            <a:ext cx="5622052" cy="461665"/>
          </a:xfrm>
          <a:prstGeom prst="rect">
            <a:avLst/>
          </a:prstGeom>
        </p:spPr>
        <p:txBody>
          <a:bodyPr wrap="none">
            <a:spAutoFit/>
          </a:bodyPr>
          <a:lstStyle/>
          <a:p>
            <a:r>
              <a:rPr lang="zh-CN" altLang="en-US" sz="2400" b="1" dirty="0" smtClean="0">
                <a:solidFill>
                  <a:srgbClr val="E60011"/>
                </a:solidFill>
                <a:latin typeface="微软雅黑" panose="020B0503020204020204" pitchFamily="34" charset="-122"/>
                <a:ea typeface="微软雅黑" panose="020B0503020204020204" pitchFamily="34" charset="-122"/>
                <a:cs typeface="+mj-cs"/>
              </a:rPr>
              <a:t>用友</a:t>
            </a:r>
            <a:r>
              <a:rPr lang="en-US" altLang="zh-CN" sz="2400" b="1" dirty="0" smtClean="0">
                <a:solidFill>
                  <a:srgbClr val="E60011"/>
                </a:solidFill>
                <a:latin typeface="微软雅黑" panose="020B0503020204020204" pitchFamily="34" charset="-122"/>
                <a:ea typeface="微软雅黑" panose="020B0503020204020204" pitchFamily="34" charset="-122"/>
                <a:cs typeface="+mj-cs"/>
              </a:rPr>
              <a:t>U8 V11.0 </a:t>
            </a:r>
            <a:r>
              <a:rPr lang="zh-CN" altLang="en-US" sz="2400" b="1" dirty="0" smtClean="0">
                <a:solidFill>
                  <a:srgbClr val="E60011"/>
                </a:solidFill>
                <a:latin typeface="微软雅黑" panose="020B0503020204020204" pitchFamily="34" charset="-122"/>
                <a:ea typeface="微软雅黑" panose="020B0503020204020204" pitchFamily="34" charset="-122"/>
                <a:cs typeface="+mj-cs"/>
              </a:rPr>
              <a:t>销售与售前培训</a:t>
            </a:r>
            <a:r>
              <a:rPr lang="en-US" altLang="zh-CN" sz="2400" b="1" dirty="0" smtClean="0">
                <a:solidFill>
                  <a:srgbClr val="E60011"/>
                </a:solidFill>
                <a:latin typeface="微软雅黑" panose="020B0503020204020204" pitchFamily="34" charset="-122"/>
                <a:ea typeface="微软雅黑" panose="020B0503020204020204" pitchFamily="34" charset="-122"/>
                <a:cs typeface="+mj-cs"/>
              </a:rPr>
              <a:t>– </a:t>
            </a:r>
            <a:r>
              <a:rPr lang="zh-CN" altLang="en-US" sz="2400" b="1" dirty="0" smtClean="0">
                <a:solidFill>
                  <a:srgbClr val="E60011"/>
                </a:solidFill>
                <a:latin typeface="微软雅黑" panose="020B0503020204020204" pitchFamily="34" charset="-122"/>
                <a:ea typeface="微软雅黑" panose="020B0503020204020204" pitchFamily="34" charset="-122"/>
                <a:cs typeface="+mj-cs"/>
              </a:rPr>
              <a:t>总体篇</a:t>
            </a:r>
            <a:endParaRPr lang="zh-CN" altLang="en-US" sz="2400" b="1" dirty="0">
              <a:solidFill>
                <a:srgbClr val="E60011"/>
              </a:solidFill>
              <a:latin typeface="微软雅黑" panose="020B0503020204020204" pitchFamily="34" charset="-122"/>
              <a:ea typeface="微软雅黑" panose="020B0503020204020204" pitchFamily="34" charset="-122"/>
              <a:cs typeface="+mj-cs"/>
            </a:endParaRPr>
          </a:p>
        </p:txBody>
      </p:sp>
      <p:sp>
        <p:nvSpPr>
          <p:cNvPr id="6" name="Rectangle 3"/>
          <p:cNvSpPr txBox="1"/>
          <p:nvPr/>
        </p:nvSpPr>
        <p:spPr bwMode="auto">
          <a:xfrm>
            <a:off x="827584" y="980728"/>
            <a:ext cx="5183188" cy="5638800"/>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U8ERP</a:t>
            </a:r>
            <a:r>
              <a:rPr lang="zh-CN" altLang="en-US" sz="2400" dirty="0">
                <a:solidFill>
                  <a:srgbClr val="FF0000"/>
                </a:solidFill>
                <a:latin typeface="微软雅黑" panose="020B0503020204020204" pitchFamily="34" charset="-122"/>
                <a:ea typeface="微软雅黑" panose="020B0503020204020204" pitchFamily="34" charset="-122"/>
              </a:rPr>
              <a:t>应用解决方案</a:t>
            </a:r>
            <a:endParaRPr lang="zh-CN" altLang="en-US" sz="2400"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领域解决方案</a:t>
            </a:r>
            <a:endParaRPr lang="zh-CN" altLang="en-US" sz="2000"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solidFill>
                  <a:srgbClr val="FF0000"/>
                </a:solidFill>
                <a:latin typeface="微软雅黑" panose="020B0503020204020204" pitchFamily="34" charset="-122"/>
                <a:ea typeface="微软雅黑" panose="020B0503020204020204" pitchFamily="34" charset="-122"/>
              </a:rPr>
              <a:t>财务</a:t>
            </a:r>
            <a:endParaRPr lang="zh-CN" altLang="en-US"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CRM</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供</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链</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分销</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零售</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制造</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人力资</a:t>
            </a:r>
            <a:r>
              <a:rPr lang="zh-CN" altLang="en-US" dirty="0" smtClean="0">
                <a:latin typeface="微软雅黑" panose="020B0503020204020204" pitchFamily="34" charset="-122"/>
                <a:ea typeface="微软雅黑" panose="020B0503020204020204" pitchFamily="34" charset="-122"/>
              </a:rPr>
              <a:t>源</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OA</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决策支持</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移动应</a:t>
            </a:r>
            <a:r>
              <a:rPr lang="zh-CN" altLang="en-US" dirty="0" smtClean="0">
                <a:latin typeface="微软雅黑" panose="020B0503020204020204" pitchFamily="34" charset="-122"/>
                <a:ea typeface="微软雅黑" panose="020B0503020204020204" pitchFamily="34" charset="-122"/>
              </a:rPr>
              <a:t>用</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平台</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内部控制</a:t>
            </a:r>
            <a:endParaRPr lang="zh-CN" altLang="en-US"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行业解决方案</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0" y="116632"/>
            <a:ext cx="7224715" cy="635000"/>
          </a:xfrm>
        </p:spPr>
        <p:txBody>
          <a:bodyPr/>
          <a:lstStyle/>
          <a:p>
            <a:pPr algn="l"/>
            <a:r>
              <a:rPr kumimoji="0" lang="en-US" altLang="zh-CN" sz="3600" b="1" dirty="0" smtClean="0">
                <a:solidFill>
                  <a:srgbClr val="FF0000"/>
                </a:solidFill>
                <a:latin typeface="微软雅黑" panose="020B0503020204020204" pitchFamily="34" charset="-122"/>
                <a:ea typeface="微软雅黑" panose="020B0503020204020204" pitchFamily="34" charset="-122"/>
              </a:rPr>
              <a:t>U8V11.0</a:t>
            </a:r>
            <a:r>
              <a:rPr kumimoji="0" sz="3600" b="1" dirty="0" smtClean="0">
                <a:solidFill>
                  <a:srgbClr val="FF0000"/>
                </a:solidFill>
                <a:latin typeface="微软雅黑" panose="020B0503020204020204" pitchFamily="34" charset="-122"/>
                <a:ea typeface="微软雅黑" panose="020B0503020204020204" pitchFamily="34" charset="-122"/>
              </a:rPr>
              <a:t>产品总体介绍</a:t>
            </a:r>
            <a:endParaRPr kumimoji="0" sz="3600" b="1" dirty="0" smtClean="0">
              <a:solidFill>
                <a:srgbClr val="FF0000"/>
              </a:solidFill>
              <a:latin typeface="微软雅黑" panose="020B0503020204020204" pitchFamily="34" charset="-122"/>
              <a:ea typeface="微软雅黑" panose="020B0503020204020204" pitchFamily="34" charset="-122"/>
            </a:endParaRPr>
          </a:p>
        </p:txBody>
      </p:sp>
      <p:sp>
        <p:nvSpPr>
          <p:cNvPr id="6147" name="Rectangle 3"/>
          <p:cNvSpPr txBox="1"/>
          <p:nvPr/>
        </p:nvSpPr>
        <p:spPr bwMode="auto">
          <a:xfrm>
            <a:off x="1752600" y="914400"/>
            <a:ext cx="5183188" cy="4525963"/>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U8ERP</a:t>
            </a:r>
            <a:r>
              <a:rPr lang="zh-CN" altLang="en-US" sz="2400" dirty="0">
                <a:solidFill>
                  <a:srgbClr val="FF0000"/>
                </a:solidFill>
                <a:latin typeface="微软雅黑" panose="020B0503020204020204" pitchFamily="34" charset="-122"/>
                <a:ea typeface="微软雅黑" panose="020B0503020204020204" pitchFamily="34" charset="-122"/>
              </a:rPr>
              <a:t>应用解决方案</a:t>
            </a:r>
            <a:endParaRPr lang="zh-CN" altLang="en-US" sz="2400"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领域解决方案</a:t>
            </a:r>
            <a:endParaRPr lang="zh-CN" altLang="en-US" sz="2000"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财务</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CRM</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供</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链</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分销</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零售</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制造</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人力资</a:t>
            </a:r>
            <a:r>
              <a:rPr lang="zh-CN" altLang="en-US" dirty="0" smtClean="0">
                <a:latin typeface="微软雅黑" panose="020B0503020204020204" pitchFamily="34" charset="-122"/>
                <a:ea typeface="微软雅黑" panose="020B0503020204020204" pitchFamily="34" charset="-122"/>
              </a:rPr>
              <a:t>源</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OA</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solidFill>
                  <a:srgbClr val="FF0000"/>
                </a:solidFill>
                <a:latin typeface="微软雅黑" panose="020B0503020204020204" pitchFamily="34" charset="-122"/>
                <a:ea typeface="微软雅黑" panose="020B0503020204020204" pitchFamily="34" charset="-122"/>
              </a:rPr>
              <a:t>决策支持</a:t>
            </a:r>
            <a:endParaRPr lang="zh-CN" altLang="en-US"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移动应</a:t>
            </a:r>
            <a:r>
              <a:rPr lang="zh-CN" altLang="en-US" dirty="0" smtClean="0">
                <a:latin typeface="微软雅黑" panose="020B0503020204020204" pitchFamily="34" charset="-122"/>
                <a:ea typeface="微软雅黑" panose="020B0503020204020204" pitchFamily="34" charset="-122"/>
              </a:rPr>
              <a:t>用</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平台</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内部控制</a:t>
            </a:r>
            <a:endParaRPr lang="zh-CN" altLang="en-US"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行业解决方案</a:t>
            </a:r>
            <a:endParaRPr lang="zh-CN" altLang="en-US" sz="2000" dirty="0">
              <a:latin typeface="微软雅黑" panose="020B0503020204020204" pitchFamily="34" charset="-122"/>
              <a:ea typeface="微软雅黑" panose="020B0503020204020204" pitchFamily="34" charset="-122"/>
            </a:endParaRPr>
          </a:p>
        </p:txBody>
      </p:sp>
      <p:pic>
        <p:nvPicPr>
          <p:cNvPr id="4" name="图片 3" descr="U8logo.jpg"/>
          <p:cNvPicPr>
            <a:picLocks noChangeAspect="1"/>
          </p:cNvPicPr>
          <p:nvPr/>
        </p:nvPicPr>
        <p:blipFill>
          <a:blip r:embed="rId4"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标题 1"/>
          <p:cNvSpPr>
            <a:spLocks noGrp="1"/>
          </p:cNvSpPr>
          <p:nvPr>
            <p:ph type="title"/>
          </p:nvPr>
        </p:nvSpPr>
        <p:spPr>
          <a:xfrm>
            <a:off x="204789" y="82551"/>
            <a:ext cx="8939213" cy="585788"/>
          </a:xfrm>
        </p:spPr>
        <p:txBody>
          <a:bodyPr/>
          <a:lstStyle/>
          <a:p>
            <a:r>
              <a:rPr lang="zh-CN" altLang="en-US" kern="1200" dirty="0" smtClean="0">
                <a:solidFill>
                  <a:srgbClr val="FF0000"/>
                </a:solidFill>
                <a:latin typeface="微软雅黑" panose="020B0503020204020204" pitchFamily="34" charset="-122"/>
                <a:ea typeface="微软雅黑" panose="020B0503020204020204" pitchFamily="34" charset="-122"/>
                <a:cs typeface="+mn-cs"/>
              </a:rPr>
              <a:t>商业分析（</a:t>
            </a:r>
            <a:r>
              <a:rPr lang="en-US" altLang="zh-CN" kern="1200" dirty="0" smtClean="0">
                <a:solidFill>
                  <a:srgbClr val="FF0000"/>
                </a:solidFill>
                <a:latin typeface="微软雅黑" panose="020B0503020204020204" pitchFamily="34" charset="-122"/>
                <a:ea typeface="微软雅黑" panose="020B0503020204020204" pitchFamily="34" charset="-122"/>
                <a:cs typeface="+mn-cs"/>
              </a:rPr>
              <a:t>BA</a:t>
            </a:r>
            <a:r>
              <a:rPr lang="zh-CN" altLang="en-US" kern="1200" dirty="0" smtClean="0">
                <a:solidFill>
                  <a:srgbClr val="FF0000"/>
                </a:solidFill>
                <a:latin typeface="微软雅黑" panose="020B0503020204020204" pitchFamily="34" charset="-122"/>
                <a:ea typeface="微软雅黑" panose="020B0503020204020204" pitchFamily="34" charset="-122"/>
                <a:cs typeface="+mn-cs"/>
              </a:rPr>
              <a:t>）领域总体</a:t>
            </a:r>
            <a:endParaRPr lang="zh-CN" altLang="en-US" kern="1200" dirty="0" smtClean="0">
              <a:solidFill>
                <a:srgbClr val="FF0000"/>
              </a:solidFill>
              <a:latin typeface="微软雅黑" panose="020B0503020204020204" pitchFamily="34" charset="-122"/>
              <a:ea typeface="微软雅黑" panose="020B0503020204020204" pitchFamily="34" charset="-122"/>
              <a:cs typeface="+mn-cs"/>
            </a:endParaRPr>
          </a:p>
        </p:txBody>
      </p:sp>
      <p:pic>
        <p:nvPicPr>
          <p:cNvPr id="132099" name="Picture 10"/>
          <p:cNvPicPr>
            <a:picLocks noChangeAspect="1" noChangeArrowheads="1"/>
          </p:cNvPicPr>
          <p:nvPr/>
        </p:nvPicPr>
        <p:blipFill>
          <a:blip r:embed="rId1" cstate="print"/>
          <a:srcRect/>
          <a:stretch>
            <a:fillRect/>
          </a:stretch>
        </p:blipFill>
        <p:spPr bwMode="auto">
          <a:xfrm>
            <a:off x="1223965" y="728663"/>
            <a:ext cx="7127875" cy="5446712"/>
          </a:xfrm>
          <a:prstGeom prst="rect">
            <a:avLst/>
          </a:prstGeom>
          <a:noFill/>
          <a:ln w="9525">
            <a:noFill/>
            <a:miter lim="800000"/>
            <a:headEnd/>
            <a:tailEnd/>
          </a:ln>
        </p:spPr>
      </p:pic>
      <p:grpSp>
        <p:nvGrpSpPr>
          <p:cNvPr id="2" name="Group 11"/>
          <p:cNvGrpSpPr/>
          <p:nvPr/>
        </p:nvGrpSpPr>
        <p:grpSpPr bwMode="auto">
          <a:xfrm>
            <a:off x="431802" y="4473575"/>
            <a:ext cx="7993063" cy="1728788"/>
            <a:chOff x="113" y="2931"/>
            <a:chExt cx="5035" cy="1089"/>
          </a:xfrm>
        </p:grpSpPr>
        <p:sp>
          <p:nvSpPr>
            <p:cNvPr id="132110" name="Rectangle 12"/>
            <p:cNvSpPr>
              <a:spLocks noChangeArrowheads="1"/>
            </p:cNvSpPr>
            <p:nvPr/>
          </p:nvSpPr>
          <p:spPr bwMode="auto">
            <a:xfrm>
              <a:off x="113" y="2931"/>
              <a:ext cx="5035" cy="1089"/>
            </a:xfrm>
            <a:prstGeom prst="rect">
              <a:avLst/>
            </a:prstGeom>
            <a:noFill/>
            <a:ln w="28575">
              <a:solidFill>
                <a:srgbClr val="FF0000"/>
              </a:solidFill>
              <a:prstDash val="dash"/>
              <a:miter lim="800000"/>
            </a:ln>
          </p:spPr>
          <p:txBody>
            <a:bodyPr wrap="none" anchor="ctr"/>
            <a:lstStyle/>
            <a:p>
              <a:endParaRPr lang="zh-CN" altLang="en-US"/>
            </a:p>
          </p:txBody>
        </p:sp>
        <p:sp>
          <p:nvSpPr>
            <p:cNvPr id="132111" name="Text Box 13"/>
            <p:cNvSpPr txBox="1">
              <a:spLocks noChangeArrowheads="1"/>
            </p:cNvSpPr>
            <p:nvPr/>
          </p:nvSpPr>
          <p:spPr bwMode="gray">
            <a:xfrm>
              <a:off x="113" y="3158"/>
              <a:ext cx="499" cy="310"/>
            </a:xfrm>
            <a:prstGeom prst="rect">
              <a:avLst/>
            </a:prstGeom>
            <a:noFill/>
            <a:ln w="9525" algn="ctr">
              <a:noFill/>
              <a:miter lim="800000"/>
            </a:ln>
          </p:spPr>
          <p:txBody>
            <a:bodyPr lIns="0" tIns="0" rIns="0" bIns="0">
              <a:spAutoFit/>
            </a:bodyPr>
            <a:lstStyle/>
            <a:p>
              <a:pPr algn="ctr">
                <a:buFont typeface="Wingdings" panose="05000000000000000000" pitchFamily="2" charset="2"/>
                <a:buNone/>
              </a:pPr>
              <a:r>
                <a:rPr lang="zh-CN" altLang="en-US" sz="1600" b="1">
                  <a:latin typeface="楷体_GB2312" pitchFamily="49" charset="-122"/>
                  <a:ea typeface="楷体_GB2312" pitchFamily="49" charset="-122"/>
                </a:rPr>
                <a:t>数据</a:t>
              </a:r>
              <a:endParaRPr lang="zh-CN" altLang="en-US" sz="1600" b="1">
                <a:latin typeface="楷体_GB2312" pitchFamily="49" charset="-122"/>
                <a:ea typeface="楷体_GB2312" pitchFamily="49" charset="-122"/>
              </a:endParaRPr>
            </a:p>
            <a:p>
              <a:pPr algn="ctr">
                <a:buFont typeface="Wingdings" panose="05000000000000000000" pitchFamily="2" charset="2"/>
                <a:buNone/>
              </a:pPr>
              <a:r>
                <a:rPr lang="zh-CN" altLang="en-US" sz="1600" b="1">
                  <a:latin typeface="楷体_GB2312" pitchFamily="49" charset="-122"/>
                  <a:ea typeface="楷体_GB2312" pitchFamily="49" charset="-122"/>
                </a:rPr>
                <a:t>整合层</a:t>
              </a:r>
              <a:endParaRPr lang="zh-CN" altLang="en-US" sz="1600" b="1">
                <a:latin typeface="楷体_GB2312" pitchFamily="49" charset="-122"/>
                <a:ea typeface="楷体_GB2312" pitchFamily="49" charset="-122"/>
              </a:endParaRPr>
            </a:p>
          </p:txBody>
        </p:sp>
      </p:grpSp>
      <p:grpSp>
        <p:nvGrpSpPr>
          <p:cNvPr id="3" name="Group 14"/>
          <p:cNvGrpSpPr/>
          <p:nvPr/>
        </p:nvGrpSpPr>
        <p:grpSpPr bwMode="auto">
          <a:xfrm>
            <a:off x="431802" y="3105151"/>
            <a:ext cx="7993063" cy="1296988"/>
            <a:chOff x="113" y="2069"/>
            <a:chExt cx="5035" cy="817"/>
          </a:xfrm>
        </p:grpSpPr>
        <p:sp>
          <p:nvSpPr>
            <p:cNvPr id="132108" name="Rectangle 15"/>
            <p:cNvSpPr>
              <a:spLocks noChangeArrowheads="1"/>
            </p:cNvSpPr>
            <p:nvPr/>
          </p:nvSpPr>
          <p:spPr bwMode="auto">
            <a:xfrm>
              <a:off x="113" y="2069"/>
              <a:ext cx="5035" cy="817"/>
            </a:xfrm>
            <a:prstGeom prst="rect">
              <a:avLst/>
            </a:prstGeom>
            <a:noFill/>
            <a:ln w="28575">
              <a:solidFill>
                <a:srgbClr val="FF0000"/>
              </a:solidFill>
              <a:prstDash val="dash"/>
              <a:miter lim="800000"/>
            </a:ln>
          </p:spPr>
          <p:txBody>
            <a:bodyPr wrap="none" anchor="ctr"/>
            <a:lstStyle/>
            <a:p>
              <a:endParaRPr lang="zh-CN" altLang="en-US"/>
            </a:p>
          </p:txBody>
        </p:sp>
        <p:sp>
          <p:nvSpPr>
            <p:cNvPr id="132109" name="Text Box 16"/>
            <p:cNvSpPr txBox="1">
              <a:spLocks noChangeArrowheads="1"/>
            </p:cNvSpPr>
            <p:nvPr/>
          </p:nvSpPr>
          <p:spPr bwMode="gray">
            <a:xfrm>
              <a:off x="113" y="2296"/>
              <a:ext cx="499" cy="155"/>
            </a:xfrm>
            <a:prstGeom prst="rect">
              <a:avLst/>
            </a:prstGeom>
            <a:noFill/>
            <a:ln w="9525" algn="ctr">
              <a:noFill/>
              <a:miter lim="800000"/>
            </a:ln>
          </p:spPr>
          <p:txBody>
            <a:bodyPr lIns="0" tIns="0" rIns="0" bIns="0">
              <a:spAutoFit/>
            </a:bodyPr>
            <a:lstStyle/>
            <a:p>
              <a:pPr algn="ctr">
                <a:buFont typeface="Wingdings" panose="05000000000000000000" pitchFamily="2" charset="2"/>
                <a:buNone/>
              </a:pPr>
              <a:r>
                <a:rPr lang="zh-CN" altLang="en-US" sz="1600" b="1">
                  <a:latin typeface="楷体_GB2312" pitchFamily="49" charset="-122"/>
                  <a:ea typeface="楷体_GB2312" pitchFamily="49" charset="-122"/>
                </a:rPr>
                <a:t>平台层</a:t>
              </a:r>
              <a:endParaRPr lang="zh-CN" altLang="en-US" sz="1600" b="1">
                <a:latin typeface="楷体_GB2312" pitchFamily="49" charset="-122"/>
                <a:ea typeface="楷体_GB2312" pitchFamily="49" charset="-122"/>
              </a:endParaRPr>
            </a:p>
          </p:txBody>
        </p:sp>
      </p:grpSp>
      <p:grpSp>
        <p:nvGrpSpPr>
          <p:cNvPr id="4" name="Group 17"/>
          <p:cNvGrpSpPr/>
          <p:nvPr/>
        </p:nvGrpSpPr>
        <p:grpSpPr bwMode="auto">
          <a:xfrm>
            <a:off x="431802" y="2097089"/>
            <a:ext cx="7993063" cy="936625"/>
            <a:chOff x="113" y="1434"/>
            <a:chExt cx="5035" cy="590"/>
          </a:xfrm>
        </p:grpSpPr>
        <p:sp>
          <p:nvSpPr>
            <p:cNvPr id="132106" name="Text Box 18"/>
            <p:cNvSpPr txBox="1">
              <a:spLocks noChangeArrowheads="1"/>
            </p:cNvSpPr>
            <p:nvPr/>
          </p:nvSpPr>
          <p:spPr bwMode="gray">
            <a:xfrm>
              <a:off x="113" y="1616"/>
              <a:ext cx="499" cy="155"/>
            </a:xfrm>
            <a:prstGeom prst="rect">
              <a:avLst/>
            </a:prstGeom>
            <a:noFill/>
            <a:ln w="9525" algn="ctr">
              <a:noFill/>
              <a:miter lim="800000"/>
            </a:ln>
          </p:spPr>
          <p:txBody>
            <a:bodyPr lIns="0" tIns="0" rIns="0" bIns="0">
              <a:spAutoFit/>
            </a:bodyPr>
            <a:lstStyle/>
            <a:p>
              <a:pPr algn="ctr">
                <a:buFont typeface="Wingdings" panose="05000000000000000000" pitchFamily="2" charset="2"/>
                <a:buNone/>
              </a:pPr>
              <a:r>
                <a:rPr lang="zh-CN" altLang="en-US" sz="1600" b="1">
                  <a:latin typeface="楷体_GB2312" pitchFamily="49" charset="-122"/>
                  <a:ea typeface="楷体_GB2312" pitchFamily="49" charset="-122"/>
                </a:rPr>
                <a:t>设计层</a:t>
              </a:r>
              <a:endParaRPr lang="zh-CN" altLang="en-US" sz="1600" b="1">
                <a:latin typeface="楷体_GB2312" pitchFamily="49" charset="-122"/>
                <a:ea typeface="楷体_GB2312" pitchFamily="49" charset="-122"/>
              </a:endParaRPr>
            </a:p>
          </p:txBody>
        </p:sp>
        <p:sp>
          <p:nvSpPr>
            <p:cNvPr id="132107" name="Rectangle 19"/>
            <p:cNvSpPr>
              <a:spLocks noChangeArrowheads="1"/>
            </p:cNvSpPr>
            <p:nvPr/>
          </p:nvSpPr>
          <p:spPr bwMode="auto">
            <a:xfrm>
              <a:off x="113" y="1434"/>
              <a:ext cx="5035" cy="590"/>
            </a:xfrm>
            <a:prstGeom prst="rect">
              <a:avLst/>
            </a:prstGeom>
            <a:noFill/>
            <a:ln w="28575">
              <a:solidFill>
                <a:srgbClr val="FF0000"/>
              </a:solidFill>
              <a:prstDash val="dash"/>
              <a:miter lim="800000"/>
            </a:ln>
          </p:spPr>
          <p:txBody>
            <a:bodyPr wrap="none" anchor="ctr"/>
            <a:lstStyle/>
            <a:p>
              <a:endParaRPr lang="zh-CN" altLang="en-US"/>
            </a:p>
          </p:txBody>
        </p:sp>
      </p:grpSp>
      <p:grpSp>
        <p:nvGrpSpPr>
          <p:cNvPr id="5" name="Group 20"/>
          <p:cNvGrpSpPr/>
          <p:nvPr/>
        </p:nvGrpSpPr>
        <p:grpSpPr bwMode="auto">
          <a:xfrm>
            <a:off x="431802" y="1377949"/>
            <a:ext cx="7993063" cy="719139"/>
            <a:chOff x="113" y="981"/>
            <a:chExt cx="5035" cy="453"/>
          </a:xfrm>
        </p:grpSpPr>
        <p:sp>
          <p:nvSpPr>
            <p:cNvPr id="132104" name="Rectangle 21"/>
            <p:cNvSpPr>
              <a:spLocks noChangeArrowheads="1"/>
            </p:cNvSpPr>
            <p:nvPr/>
          </p:nvSpPr>
          <p:spPr bwMode="auto">
            <a:xfrm>
              <a:off x="113" y="981"/>
              <a:ext cx="5035" cy="453"/>
            </a:xfrm>
            <a:prstGeom prst="rect">
              <a:avLst/>
            </a:prstGeom>
            <a:noFill/>
            <a:ln w="28575">
              <a:solidFill>
                <a:srgbClr val="FF0000"/>
              </a:solidFill>
              <a:prstDash val="dash"/>
              <a:miter lim="800000"/>
            </a:ln>
          </p:spPr>
          <p:txBody>
            <a:bodyPr wrap="none" anchor="ctr"/>
            <a:lstStyle/>
            <a:p>
              <a:endParaRPr lang="zh-CN" altLang="en-US"/>
            </a:p>
          </p:txBody>
        </p:sp>
        <p:sp>
          <p:nvSpPr>
            <p:cNvPr id="132105" name="Text Box 22"/>
            <p:cNvSpPr txBox="1">
              <a:spLocks noChangeArrowheads="1"/>
            </p:cNvSpPr>
            <p:nvPr/>
          </p:nvSpPr>
          <p:spPr bwMode="gray">
            <a:xfrm>
              <a:off x="113" y="1071"/>
              <a:ext cx="499" cy="155"/>
            </a:xfrm>
            <a:prstGeom prst="rect">
              <a:avLst/>
            </a:prstGeom>
            <a:noFill/>
            <a:ln w="9525" algn="ctr">
              <a:noFill/>
              <a:miter lim="800000"/>
            </a:ln>
          </p:spPr>
          <p:txBody>
            <a:bodyPr lIns="0" tIns="0" rIns="0" bIns="0">
              <a:spAutoFit/>
            </a:bodyPr>
            <a:lstStyle/>
            <a:p>
              <a:pPr algn="ctr">
                <a:buFont typeface="Wingdings" panose="05000000000000000000" pitchFamily="2" charset="2"/>
                <a:buNone/>
              </a:pPr>
              <a:r>
                <a:rPr lang="zh-CN" altLang="en-US" sz="1600" b="1">
                  <a:latin typeface="楷体_GB2312" pitchFamily="49" charset="-122"/>
                  <a:ea typeface="楷体_GB2312" pitchFamily="49" charset="-122"/>
                </a:rPr>
                <a:t>应用层</a:t>
              </a:r>
              <a:endParaRPr lang="zh-CN" altLang="en-US" sz="1600" b="1">
                <a:latin typeface="楷体_GB2312" pitchFamily="49" charset="-122"/>
                <a:ea typeface="楷体_GB2312" pitchFamily="49" charset="-122"/>
              </a:endParaRPr>
            </a:p>
          </p:txBody>
        </p:sp>
      </p:grpSp>
      <p:pic>
        <p:nvPicPr>
          <p:cNvPr id="16" name="图片 15"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3312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3314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314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314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3314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314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314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3313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314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314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3313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313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313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3312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3130" name="Text Box 75"/>
          <p:cNvSpPr txBox="1">
            <a:spLocks noChangeArrowheads="1"/>
          </p:cNvSpPr>
          <p:nvPr/>
        </p:nvSpPr>
        <p:spPr bwMode="auto">
          <a:xfrm>
            <a:off x="3124200" y="2971801"/>
            <a:ext cx="5029200" cy="2031325"/>
          </a:xfrm>
          <a:prstGeom prst="rect">
            <a:avLst/>
          </a:prstGeom>
          <a:noFill/>
          <a:ln w="9525">
            <a:noFill/>
            <a:miter lim="800000"/>
          </a:ln>
        </p:spPr>
        <p:txBody>
          <a:bodyPr>
            <a:spAutoFit/>
          </a:bodyPr>
          <a:lstStyle/>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财务绩效分析</a:t>
            </a:r>
            <a:endParaRPr lang="en-US" altLang="zh-CN" dirty="0">
              <a:latin typeface="微软雅黑" panose="020B0503020204020204" pitchFamily="34" charset="-122"/>
              <a:ea typeface="微软雅黑" panose="020B0503020204020204" pitchFamily="34" charset="-122"/>
            </a:endParaRPr>
          </a:p>
          <a:p>
            <a:pPr marL="800100" lvl="1"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盈利能力分</a:t>
            </a:r>
            <a:r>
              <a:rPr lang="zh-CN" altLang="en-US" dirty="0" smtClean="0">
                <a:latin typeface="微软雅黑" panose="020B0503020204020204" pitchFamily="34" charset="-122"/>
                <a:ea typeface="微软雅黑" panose="020B0503020204020204" pitchFamily="34" charset="-122"/>
              </a:rPr>
              <a:t>析</a:t>
            </a:r>
            <a:endParaRPr lang="en-US" altLang="zh-CN" dirty="0">
              <a:latin typeface="微软雅黑" panose="020B0503020204020204" pitchFamily="34" charset="-122"/>
              <a:ea typeface="微软雅黑" panose="020B0503020204020204" pitchFamily="34" charset="-122"/>
            </a:endParaRPr>
          </a:p>
          <a:p>
            <a:pPr marL="800100" lvl="1"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偿债能力分</a:t>
            </a:r>
            <a:r>
              <a:rPr lang="zh-CN" altLang="en-US" dirty="0" smtClean="0">
                <a:latin typeface="微软雅黑" panose="020B0503020204020204" pitchFamily="34" charset="-122"/>
                <a:ea typeface="微软雅黑" panose="020B0503020204020204" pitchFamily="34" charset="-122"/>
              </a:rPr>
              <a:t>析</a:t>
            </a:r>
            <a:endParaRPr lang="en-US" altLang="zh-CN" dirty="0">
              <a:latin typeface="微软雅黑" panose="020B0503020204020204" pitchFamily="34" charset="-122"/>
              <a:ea typeface="微软雅黑" panose="020B0503020204020204" pitchFamily="34" charset="-122"/>
            </a:endParaRPr>
          </a:p>
          <a:p>
            <a:pPr marL="800100" lvl="1"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运营能力分</a:t>
            </a:r>
            <a:r>
              <a:rPr lang="zh-CN" altLang="en-US" dirty="0" smtClean="0">
                <a:latin typeface="微软雅黑" panose="020B0503020204020204" pitchFamily="34" charset="-122"/>
                <a:ea typeface="微软雅黑" panose="020B0503020204020204" pitchFamily="34" charset="-122"/>
              </a:rPr>
              <a:t>析</a:t>
            </a:r>
            <a:endParaRPr lang="en-US" altLang="zh-CN" dirty="0">
              <a:latin typeface="微软雅黑" panose="020B0503020204020204" pitchFamily="34" charset="-122"/>
              <a:ea typeface="微软雅黑" panose="020B0503020204020204" pitchFamily="34" charset="-122"/>
            </a:endParaRPr>
          </a:p>
          <a:p>
            <a:pPr marL="800100" lvl="1"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发展能力分</a:t>
            </a:r>
            <a:r>
              <a:rPr lang="zh-CN" altLang="en-US" dirty="0" smtClean="0">
                <a:latin typeface="微软雅黑" panose="020B0503020204020204" pitchFamily="34" charset="-122"/>
                <a:ea typeface="微软雅黑" panose="020B0503020204020204" pitchFamily="34" charset="-122"/>
              </a:rPr>
              <a:t>析</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财务比率分</a:t>
            </a:r>
            <a:r>
              <a:rPr lang="zh-CN" altLang="en-US" dirty="0" smtClean="0">
                <a:latin typeface="微软雅黑" panose="020B0503020204020204" pitchFamily="34" charset="-122"/>
                <a:ea typeface="微软雅黑" panose="020B0503020204020204" pitchFamily="34" charset="-122"/>
              </a:rPr>
              <a:t>析</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财务指标分</a:t>
            </a:r>
            <a:r>
              <a:rPr lang="zh-CN" altLang="en-US" dirty="0" smtClean="0">
                <a:latin typeface="微软雅黑" panose="020B0503020204020204" pitchFamily="34" charset="-122"/>
                <a:ea typeface="微软雅黑" panose="020B0503020204020204" pitchFamily="34" charset="-122"/>
              </a:rPr>
              <a:t>析</a:t>
            </a:r>
            <a:endParaRPr lang="zh-CN" altLang="en-US" dirty="0">
              <a:latin typeface="微软雅黑" panose="020B0503020204020204" pitchFamily="34" charset="-122"/>
              <a:ea typeface="微软雅黑" panose="020B0503020204020204" pitchFamily="34" charset="-122"/>
            </a:endParaRPr>
          </a:p>
        </p:txBody>
      </p:sp>
      <p:sp>
        <p:nvSpPr>
          <p:cNvPr id="133131"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33132"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财务主题</a:t>
            </a:r>
            <a:endParaRPr lang="zh-CN" altLang="en-US"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产品概述</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标题 1"/>
          <p:cNvSpPr txBox="1"/>
          <p:nvPr/>
        </p:nvSpPr>
        <p:spPr bwMode="auto">
          <a:xfrm>
            <a:off x="381000" y="76201"/>
            <a:ext cx="6096000" cy="585788"/>
          </a:xfrm>
          <a:prstGeom prst="rect">
            <a:avLst/>
          </a:prstGeom>
          <a:noFill/>
          <a:ln w="9525">
            <a:noFill/>
            <a:miter lim="800000"/>
          </a:ln>
        </p:spPr>
        <p:txBody>
          <a:bodyPr/>
          <a:lstStyle/>
          <a:p>
            <a:pPr eaLnBrk="0" hangingPunct="0">
              <a:defRPr/>
            </a:pPr>
            <a:r>
              <a:rPr kumimoji="1" lang="zh-CN" altLang="en-US" sz="2800" dirty="0" smtClean="0">
                <a:solidFill>
                  <a:srgbClr val="FF0000"/>
                </a:solidFill>
                <a:latin typeface="微软雅黑" panose="020B0503020204020204" pitchFamily="34" charset="-122"/>
                <a:ea typeface="微软雅黑" panose="020B0503020204020204" pitchFamily="34" charset="-122"/>
              </a:rPr>
              <a:t>财</a:t>
            </a:r>
            <a:r>
              <a:rPr kumimoji="1" lang="zh-CN" altLang="en-US" sz="2800" dirty="0">
                <a:solidFill>
                  <a:srgbClr val="FF0000"/>
                </a:solidFill>
                <a:latin typeface="微软雅黑" panose="020B0503020204020204" pitchFamily="34" charset="-122"/>
                <a:ea typeface="微软雅黑" panose="020B0503020204020204" pitchFamily="34" charset="-122"/>
              </a:rPr>
              <a:t>务主题分析关键特性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ltGray">
          <a:xfrm>
            <a:off x="304800" y="9906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财务绩效</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290498"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资产负债率</a:t>
            </a:r>
            <a:endParaRPr lang="en-US"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流动比率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速动比率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销售增长率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利润增长率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总资产增长率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现金比率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应收账款周转率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存货周转率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流动资产周转率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固定资产周转率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平均收款期</a:t>
            </a:r>
            <a:endParaRPr lang="zh-CN" altLang="en-US" sz="14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11" name="AutoShape 7"/>
          <p:cNvSpPr>
            <a:spLocks noChangeArrowheads="1"/>
          </p:cNvSpPr>
          <p:nvPr/>
        </p:nvSpPr>
        <p:spPr bwMode="ltGray">
          <a:xfrm>
            <a:off x="2463800" y="9906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经营成果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2449498"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损益趋势分析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损益分析管理表</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销售费用管理表</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管理费用管理表</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财务费用管理表</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应收余额结构分析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应收账款趋势分析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现金流量分析表</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资金余额分析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逾期应收账龄趋势分析</a:t>
            </a:r>
            <a:endParaRPr lang="zh-CN" altLang="en-US" sz="1400" dirty="0">
              <a:latin typeface="微软雅黑" panose="020B0503020204020204" pitchFamily="34" charset="-122"/>
              <a:ea typeface="微软雅黑" panose="020B0503020204020204" pitchFamily="34" charset="-122"/>
            </a:endParaRPr>
          </a:p>
        </p:txBody>
      </p:sp>
      <p:sp>
        <p:nvSpPr>
          <p:cNvPr id="7" name="AutoShape 8"/>
          <p:cNvSpPr>
            <a:spLocks noChangeArrowheads="1"/>
          </p:cNvSpPr>
          <p:nvPr/>
        </p:nvSpPr>
        <p:spPr bwMode="ltGray">
          <a:xfrm>
            <a:off x="4629150" y="9906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应收应付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4614884"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应收账款管理表</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应收余额结构分析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应收账款趋势分析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逾期应收账款分析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逾期应收账龄趋势</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应付余额结构分析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应付账款趋势分析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逾期应付账款分析</a:t>
            </a:r>
            <a:endParaRPr lang="en-US" altLang="zh-CN" sz="1400" dirty="0">
              <a:latin typeface="微软雅黑" panose="020B0503020204020204" pitchFamily="34" charset="-122"/>
              <a:ea typeface="微软雅黑" panose="020B0503020204020204" pitchFamily="34" charset="-122"/>
            </a:endParaRPr>
          </a:p>
        </p:txBody>
      </p:sp>
      <p:sp>
        <p:nvSpPr>
          <p:cNvPr id="13" name="AutoShape 6"/>
          <p:cNvSpPr>
            <a:spLocks noChangeArrowheads="1"/>
          </p:cNvSpPr>
          <p:nvPr/>
        </p:nvSpPr>
        <p:spPr bwMode="ltGray">
          <a:xfrm>
            <a:off x="6780213" y="9906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资金状况</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6780198"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现金流量分析表</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资金余额分析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资金收发日报</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资金收发月报</a:t>
            </a:r>
            <a:endParaRPr lang="en-US" altLang="zh-CN" sz="1400" dirty="0">
              <a:latin typeface="微软雅黑" panose="020B0503020204020204" pitchFamily="34" charset="-122"/>
              <a:ea typeface="微软雅黑" panose="020B0503020204020204" pitchFamily="34" charset="-122"/>
            </a:endParaRPr>
          </a:p>
        </p:txBody>
      </p:sp>
      <p:pic>
        <p:nvPicPr>
          <p:cNvPr id="14" name="图片 13"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35171"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35195"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5196"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5197"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35192"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5193"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5194"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35187"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5188"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5189"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35184"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5185"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5186"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35177"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5178" name="Text Box 75"/>
          <p:cNvSpPr txBox="1">
            <a:spLocks noChangeArrowheads="1"/>
          </p:cNvSpPr>
          <p:nvPr/>
        </p:nvSpPr>
        <p:spPr bwMode="auto">
          <a:xfrm>
            <a:off x="3124200" y="2971800"/>
            <a:ext cx="5029200" cy="1477328"/>
          </a:xfrm>
          <a:prstGeom prst="rect">
            <a:avLst/>
          </a:prstGeom>
          <a:noFill/>
          <a:ln w="9525">
            <a:noFill/>
            <a:miter lim="800000"/>
          </a:ln>
        </p:spPr>
        <p:txBody>
          <a:bodyPr>
            <a:spAutoFit/>
          </a:bodyPr>
          <a:lstStyle/>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销售分析（销售收入、销售回款、销售订单</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采购分析（采购计划完成、采购质量、采购价格、供应商</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库存分析（资金占用、周转、滞压、缺货</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成本分析（采购成本、生产成本</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35179"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35180" name="Text Box 79"/>
          <p:cNvSpPr txBox="1">
            <a:spLocks noChangeArrowheads="1"/>
          </p:cNvSpPr>
          <p:nvPr/>
        </p:nvSpPr>
        <p:spPr bwMode="auto">
          <a:xfrm>
            <a:off x="609600" y="3048001"/>
            <a:ext cx="1447800" cy="1384995"/>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供应链主题</a:t>
            </a:r>
            <a:endParaRPr lang="zh-CN" altLang="en-US"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产品概述</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标题 1"/>
          <p:cNvSpPr txBox="1"/>
          <p:nvPr/>
        </p:nvSpPr>
        <p:spPr bwMode="auto">
          <a:xfrm>
            <a:off x="304800" y="23813"/>
            <a:ext cx="6172200" cy="585788"/>
          </a:xfrm>
          <a:prstGeom prst="rect">
            <a:avLst/>
          </a:prstGeom>
          <a:noFill/>
          <a:ln w="9525">
            <a:noFill/>
            <a:miter lim="800000"/>
          </a:ln>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供应链主题分析关键特性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7" name="AutoShape 6"/>
          <p:cNvSpPr>
            <a:spLocks noChangeArrowheads="1"/>
          </p:cNvSpPr>
          <p:nvPr/>
        </p:nvSpPr>
        <p:spPr bwMode="ltGray">
          <a:xfrm>
            <a:off x="304800" y="9906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销售分析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290498"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客户贡献度变动分析</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客户忠诚度变动分析</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销售订单结构分析</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销售订单趋势分析</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销售订单同环比分析</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销售发货结构分析</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销售发货排名分析</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销售发货执行情况</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退货率分析</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利润贡献排名分析</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利润贡献趋势分析</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销售周期分析</a:t>
            </a:r>
            <a:endParaRPr lang="zh-CN" altLang="en-US" sz="14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13" name="AutoShape 7"/>
          <p:cNvSpPr>
            <a:spLocks noChangeArrowheads="1"/>
          </p:cNvSpPr>
          <p:nvPr/>
        </p:nvSpPr>
        <p:spPr bwMode="ltGray">
          <a:xfrm>
            <a:off x="2463800" y="9906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采购分析</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2449498"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采购到货结构分析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采购到货同环比分析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采购订单准时到货率</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采购订单采购周期</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采购订单同环比分析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采购付款结构分析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采购欠款结构分析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采购退货结构分析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采购退货趋势分析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供应商准时交货率分析</a:t>
            </a:r>
            <a:endParaRPr lang="zh-CN" altLang="en-US" sz="1400" dirty="0">
              <a:latin typeface="微软雅黑" panose="020B0503020204020204" pitchFamily="34" charset="-122"/>
              <a:ea typeface="微软雅黑" panose="020B0503020204020204" pitchFamily="34" charset="-122"/>
            </a:endParaRPr>
          </a:p>
        </p:txBody>
      </p:sp>
      <p:sp>
        <p:nvSpPr>
          <p:cNvPr id="16" name="AutoShape 8"/>
          <p:cNvSpPr>
            <a:spLocks noChangeArrowheads="1"/>
          </p:cNvSpPr>
          <p:nvPr/>
        </p:nvSpPr>
        <p:spPr bwMode="ltGray">
          <a:xfrm>
            <a:off x="4629150" y="9906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库存分析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4614884"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出库结构分析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结存结构分析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入库结构分析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库存吞吐率分析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库存周转率趋势分析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库存仓储分布表</a:t>
            </a:r>
            <a:endParaRPr lang="en-US" altLang="zh-CN" sz="1400" dirty="0">
              <a:latin typeface="微软雅黑" panose="020B0503020204020204" pitchFamily="34" charset="-122"/>
              <a:ea typeface="微软雅黑" panose="020B0503020204020204" pitchFamily="34" charset="-122"/>
            </a:endParaRPr>
          </a:p>
        </p:txBody>
      </p:sp>
      <p:sp>
        <p:nvSpPr>
          <p:cNvPr id="18" name="AutoShape 6"/>
          <p:cNvSpPr>
            <a:spLocks noChangeArrowheads="1"/>
          </p:cNvSpPr>
          <p:nvPr/>
        </p:nvSpPr>
        <p:spPr bwMode="ltGray">
          <a:xfrm>
            <a:off x="6780213" y="9906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成本分析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6780198" y="17998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标准生产成本差异</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标准实际成本对比</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单位成本对比分析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单位成本分析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计划成本完成率分析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生产成本结构分析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采购成本结构分析</a:t>
            </a:r>
            <a:endParaRPr lang="en-US" altLang="zh-CN" sz="1400" dirty="0">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37219"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37243"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7244"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7245"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37240"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7241"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7242"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37235"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7236"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7237"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37232"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7233"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7234"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37225"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7226" name="Text Box 75"/>
          <p:cNvSpPr txBox="1">
            <a:spLocks noChangeArrowheads="1"/>
          </p:cNvSpPr>
          <p:nvPr/>
        </p:nvSpPr>
        <p:spPr bwMode="auto">
          <a:xfrm>
            <a:off x="3124200" y="2971801"/>
            <a:ext cx="5029200" cy="1200329"/>
          </a:xfrm>
          <a:prstGeom prst="rect">
            <a:avLst/>
          </a:prstGeom>
          <a:noFill/>
          <a:ln w="9525">
            <a:noFill/>
            <a:miter lim="800000"/>
          </a:ln>
        </p:spPr>
        <p:txBody>
          <a:bodyPr>
            <a:spAutoFit/>
          </a:bodyPr>
          <a:lstStyle/>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绩效分</a:t>
            </a:r>
            <a:r>
              <a:rPr lang="zh-CN" altLang="en-US" dirty="0" smtClean="0">
                <a:latin typeface="微软雅黑" panose="020B0503020204020204" pitchFamily="34" charset="-122"/>
                <a:ea typeface="微软雅黑" panose="020B0503020204020204" pitchFamily="34" charset="-122"/>
              </a:rPr>
              <a:t>析</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考勤分</a:t>
            </a:r>
            <a:r>
              <a:rPr lang="zh-CN" altLang="en-US" dirty="0" smtClean="0">
                <a:latin typeface="微软雅黑" panose="020B0503020204020204" pitchFamily="34" charset="-122"/>
                <a:ea typeface="微软雅黑" panose="020B0503020204020204" pitchFamily="34" charset="-122"/>
              </a:rPr>
              <a:t>析</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薪酬分</a:t>
            </a:r>
            <a:r>
              <a:rPr lang="zh-CN" altLang="en-US" dirty="0" smtClean="0">
                <a:latin typeface="微软雅黑" panose="020B0503020204020204" pitchFamily="34" charset="-122"/>
                <a:ea typeface="微软雅黑" panose="020B0503020204020204" pitchFamily="34" charset="-122"/>
              </a:rPr>
              <a:t>析</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人事分</a:t>
            </a:r>
            <a:r>
              <a:rPr lang="zh-CN" altLang="en-US" dirty="0" smtClean="0">
                <a:latin typeface="微软雅黑" panose="020B0503020204020204" pitchFamily="34" charset="-122"/>
                <a:ea typeface="微软雅黑" panose="020B0503020204020204" pitchFamily="34" charset="-122"/>
              </a:rPr>
              <a:t>析</a:t>
            </a:r>
            <a:endParaRPr lang="zh-CN" altLang="en-US" dirty="0">
              <a:latin typeface="微软雅黑" panose="020B0503020204020204" pitchFamily="34" charset="-122"/>
              <a:ea typeface="微软雅黑" panose="020B0503020204020204" pitchFamily="34" charset="-122"/>
            </a:endParaRPr>
          </a:p>
        </p:txBody>
      </p:sp>
      <p:sp>
        <p:nvSpPr>
          <p:cNvPr id="137227"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37228" name="Text Box 79"/>
          <p:cNvSpPr txBox="1">
            <a:spLocks noChangeArrowheads="1"/>
          </p:cNvSpPr>
          <p:nvPr/>
        </p:nvSpPr>
        <p:spPr bwMode="auto">
          <a:xfrm>
            <a:off x="609600" y="3048001"/>
            <a:ext cx="1447800" cy="1384995"/>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人力资源主题</a:t>
            </a:r>
            <a:endParaRPr lang="zh-CN" altLang="en-US"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产品概述</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标题 1"/>
          <p:cNvSpPr txBox="1"/>
          <p:nvPr/>
        </p:nvSpPr>
        <p:spPr bwMode="auto">
          <a:xfrm>
            <a:off x="2" y="82551"/>
            <a:ext cx="8939213" cy="585788"/>
          </a:xfrm>
          <a:prstGeom prst="rect">
            <a:avLst/>
          </a:prstGeom>
          <a:noFill/>
          <a:ln w="9525">
            <a:noFill/>
            <a:miter lim="800000"/>
          </a:ln>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人力资源主题分析关键特性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ltGray">
          <a:xfrm>
            <a:off x="2071688" y="1095377"/>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en-US" altLang="zh-CN" sz="1600" b="1" dirty="0">
                <a:solidFill>
                  <a:schemeClr val="bg1"/>
                </a:solidFill>
                <a:latin typeface="微软雅黑" panose="020B0503020204020204" pitchFamily="34" charset="-122"/>
                <a:ea typeface="微软雅黑" panose="020B0503020204020204" pitchFamily="34" charset="-122"/>
              </a:rPr>
              <a:t>KPI</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2057400" y="1905000"/>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出勤率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加班时间比率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年工资总额增长率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税款占工资比率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流动率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内部流动率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核心人才流失率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主动离职率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续签率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无固定期限比率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endParaRPr lang="zh-CN" altLang="en-US" sz="14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11" name="AutoShape 7"/>
          <p:cNvSpPr>
            <a:spLocks noChangeArrowheads="1"/>
          </p:cNvSpPr>
          <p:nvPr/>
        </p:nvSpPr>
        <p:spPr bwMode="ltGray">
          <a:xfrm>
            <a:off x="5119688" y="1095377"/>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关键报表</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5105400" y="1905000"/>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部门考核结果分析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员工考核结果分析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出勤率分析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加班情况分析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合同补偿情况分析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薪资奖金福利结构分析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人员编制分析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人员离职分析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薪资结构分析</a:t>
            </a:r>
            <a:endParaRPr lang="zh-CN" altLang="en-US" sz="1400" dirty="0">
              <a:latin typeface="微软雅黑" panose="020B0503020204020204" pitchFamily="34" charset="-122"/>
              <a:ea typeface="微软雅黑" panose="020B0503020204020204" pitchFamily="34" charset="-122"/>
            </a:endParaRPr>
          </a:p>
        </p:txBody>
      </p:sp>
      <p:pic>
        <p:nvPicPr>
          <p:cNvPr id="7" name="图片 6"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3926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3929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9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3928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3928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3928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3927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274" name="Text Box 75"/>
          <p:cNvSpPr txBox="1">
            <a:spLocks noChangeArrowheads="1"/>
          </p:cNvSpPr>
          <p:nvPr/>
        </p:nvSpPr>
        <p:spPr bwMode="auto">
          <a:xfrm>
            <a:off x="3124200" y="2971800"/>
            <a:ext cx="5029200" cy="923330"/>
          </a:xfrm>
          <a:prstGeom prst="rect">
            <a:avLst/>
          </a:prstGeom>
          <a:noFill/>
          <a:ln w="9525">
            <a:noFill/>
            <a:miter lim="800000"/>
          </a:ln>
        </p:spPr>
        <p:txBody>
          <a:bodyPr>
            <a:spAutoFit/>
          </a:bodyPr>
          <a:lstStyle/>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生产计</a:t>
            </a:r>
            <a:r>
              <a:rPr lang="zh-CN" altLang="en-US" dirty="0" smtClean="0">
                <a:latin typeface="微软雅黑" panose="020B0503020204020204" pitchFamily="34" charset="-122"/>
                <a:ea typeface="微软雅黑" panose="020B0503020204020204" pitchFamily="34" charset="-122"/>
              </a:rPr>
              <a:t>划</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委外分</a:t>
            </a:r>
            <a:r>
              <a:rPr lang="zh-CN" altLang="en-US" dirty="0" smtClean="0">
                <a:latin typeface="微软雅黑" panose="020B0503020204020204" pitchFamily="34" charset="-122"/>
                <a:ea typeface="微软雅黑" panose="020B0503020204020204" pitchFamily="34" charset="-122"/>
              </a:rPr>
              <a:t>析</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成本分</a:t>
            </a:r>
            <a:r>
              <a:rPr lang="zh-CN" altLang="en-US" dirty="0" smtClean="0">
                <a:latin typeface="微软雅黑" panose="020B0503020204020204" pitchFamily="34" charset="-122"/>
                <a:ea typeface="微软雅黑" panose="020B0503020204020204" pitchFamily="34" charset="-122"/>
              </a:rPr>
              <a:t>析</a:t>
            </a:r>
            <a:endParaRPr lang="zh-CN" altLang="en-US" dirty="0">
              <a:latin typeface="微软雅黑" panose="020B0503020204020204" pitchFamily="34" charset="-122"/>
              <a:ea typeface="微软雅黑" panose="020B0503020204020204" pitchFamily="34" charset="-122"/>
            </a:endParaRPr>
          </a:p>
        </p:txBody>
      </p:sp>
      <p:sp>
        <p:nvSpPr>
          <p:cNvPr id="13927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39276"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生产主题</a:t>
            </a:r>
            <a:endParaRPr lang="zh-CN" altLang="en-US"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产品概述</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标题 1"/>
          <p:cNvSpPr txBox="1"/>
          <p:nvPr/>
        </p:nvSpPr>
        <p:spPr bwMode="auto">
          <a:xfrm>
            <a:off x="2" y="82551"/>
            <a:ext cx="8939213" cy="585788"/>
          </a:xfrm>
          <a:prstGeom prst="rect">
            <a:avLst/>
          </a:prstGeom>
          <a:noFill/>
          <a:ln w="9525">
            <a:noFill/>
            <a:miter lim="800000"/>
          </a:ln>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生产主题分析关键特性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ltGray">
          <a:xfrm>
            <a:off x="1995488" y="1171577"/>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en-US" altLang="zh-CN" sz="1600" b="1" dirty="0">
                <a:solidFill>
                  <a:schemeClr val="bg1"/>
                </a:solidFill>
                <a:latin typeface="微软雅黑" panose="020B0503020204020204" pitchFamily="34" charset="-122"/>
                <a:ea typeface="微软雅黑" panose="020B0503020204020204" pitchFamily="34" charset="-122"/>
              </a:rPr>
              <a:t>KPI</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1981200" y="1981200"/>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计划完成率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生产工人人均产量</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加工效率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材料消耗率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生产计划完成率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实际生产增长率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委外到货金额比率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委外付款完成率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委外延迟交货率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计划成本完成率</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完工产品变动成本</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固定制造成本</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endParaRPr lang="zh-CN" altLang="en-US" sz="14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11" name="AutoShape 7"/>
          <p:cNvSpPr>
            <a:spLocks noChangeArrowheads="1"/>
          </p:cNvSpPr>
          <p:nvPr/>
        </p:nvSpPr>
        <p:spPr bwMode="ltGray">
          <a:xfrm>
            <a:off x="5043488" y="1171577"/>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关键报表</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5029200" y="1981200"/>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2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生产计划进度表</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生产加工效率分析</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生产订单准时完成率分析</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委外订单准时到货率分析</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委外订单结构分析</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委外退货率分析</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单位成本趋势分析</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计划成本完成率分析</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生产成本结构分析</a:t>
            </a:r>
            <a:endParaRPr lang="zh-CN" altLang="en-US" sz="1400" dirty="0">
              <a:latin typeface="微软雅黑" panose="020B0503020204020204" pitchFamily="34" charset="-122"/>
              <a:ea typeface="微软雅黑" panose="020B0503020204020204" pitchFamily="34" charset="-122"/>
            </a:endParaRPr>
          </a:p>
        </p:txBody>
      </p:sp>
      <p:pic>
        <p:nvPicPr>
          <p:cNvPr id="7" name="图片 6"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563880" y="76201"/>
            <a:ext cx="7010400" cy="585788"/>
          </a:xfrm>
          <a:prstGeom prst="rect">
            <a:avLst/>
          </a:prstGeom>
        </p:spPr>
        <p:txBody>
          <a:bodyPr>
            <a:noAutofit/>
          </a:bodyPr>
          <a:lstStyle/>
          <a:p>
            <a:pPr marL="1905"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j-cs"/>
              </a:rPr>
              <a:t>财务领域总体</a:t>
            </a:r>
            <a:endPar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pic>
        <p:nvPicPr>
          <p:cNvPr id="4" name="Picture 3" descr="E:\yinfeifei\2012年工作项目\UFIDA用友 2012\用友 王刚\0628 PPT\7-3\png\2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2509" y="762001"/>
            <a:ext cx="8438362" cy="953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yinfeifei\2012年工作项目\UFIDA用友 2012\用友 王刚\0628 PPT\7-3\png\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509" y="2685988"/>
            <a:ext cx="8438362" cy="30290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yinfeifei\2012年工作项目\UFIDA用友 2012\用友 王刚\0628 PPT\7-3\png\2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2509" y="1682406"/>
            <a:ext cx="8438362" cy="1003583"/>
          </a:xfrm>
          <a:prstGeom prst="rect">
            <a:avLst/>
          </a:prstGeom>
          <a:noFill/>
          <a:extLst>
            <a:ext uri="{909E8E84-426E-40DD-AFC4-6F175D3DCCD1}">
              <a14:hiddenFill xmlns:a14="http://schemas.microsoft.com/office/drawing/2010/main">
                <a:solidFill>
                  <a:srgbClr val="FFFFFF"/>
                </a:solidFill>
              </a14:hiddenFill>
            </a:ext>
          </a:extLst>
        </p:spPr>
      </p:pic>
      <p:sp>
        <p:nvSpPr>
          <p:cNvPr id="7" name="椭圆 6"/>
          <p:cNvSpPr/>
          <p:nvPr/>
        </p:nvSpPr>
        <p:spPr>
          <a:xfrm>
            <a:off x="2190076" y="865089"/>
            <a:ext cx="116272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结算</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中心</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2105871" y="2971801"/>
            <a:ext cx="1150907" cy="5151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应收管理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cxnSp>
        <p:nvCxnSpPr>
          <p:cNvPr id="9" name="直接箭头连接符 8"/>
          <p:cNvCxnSpPr>
            <a:stCxn id="31" idx="1"/>
          </p:cNvCxnSpPr>
          <p:nvPr/>
        </p:nvCxnSpPr>
        <p:spPr>
          <a:xfrm flipH="1">
            <a:off x="5181581" y="4150110"/>
            <a:ext cx="691134" cy="1871"/>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0" name="肘形连接符 9"/>
          <p:cNvCxnSpPr>
            <a:stCxn id="27" idx="1"/>
            <a:endCxn id="8" idx="3"/>
          </p:cNvCxnSpPr>
          <p:nvPr/>
        </p:nvCxnSpPr>
        <p:spPr>
          <a:xfrm rot="10800000" flipV="1">
            <a:off x="3256776" y="3224222"/>
            <a:ext cx="773898" cy="5151"/>
          </a:xfrm>
          <a:prstGeom prst="bentConnector3">
            <a:avLst>
              <a:gd name="adj1" fmla="val 50000"/>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1" name="肘形连接符 10"/>
          <p:cNvCxnSpPr>
            <a:stCxn id="8" idx="2"/>
            <a:endCxn id="28" idx="2"/>
          </p:cNvCxnSpPr>
          <p:nvPr/>
        </p:nvCxnSpPr>
        <p:spPr>
          <a:xfrm rot="16200000" flipH="1">
            <a:off x="4572366" y="1595902"/>
            <a:ext cx="1" cy="3782086"/>
          </a:xfrm>
          <a:prstGeom prst="bentConnector3">
            <a:avLst>
              <a:gd name="adj1" fmla="val 22860100000"/>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2" name="直接箭头连接符 11"/>
          <p:cNvCxnSpPr/>
          <p:nvPr/>
        </p:nvCxnSpPr>
        <p:spPr>
          <a:xfrm flipH="1" flipV="1">
            <a:off x="3925051" y="4636358"/>
            <a:ext cx="1" cy="233721"/>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3" name="直接箭头连接符 12"/>
          <p:cNvCxnSpPr>
            <a:stCxn id="30" idx="0"/>
            <a:endCxn id="27" idx="2"/>
          </p:cNvCxnSpPr>
          <p:nvPr/>
        </p:nvCxnSpPr>
        <p:spPr>
          <a:xfrm flipV="1">
            <a:off x="4606128" y="3476644"/>
            <a:ext cx="0" cy="421043"/>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4" name="圆角矩形 13"/>
          <p:cNvSpPr/>
          <p:nvPr/>
        </p:nvSpPr>
        <p:spPr>
          <a:xfrm>
            <a:off x="531972" y="849714"/>
            <a:ext cx="1270291" cy="73274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集团应用</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551334" y="1798811"/>
            <a:ext cx="1270291" cy="72006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财务管理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551334" y="2853101"/>
            <a:ext cx="1270291" cy="264988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财务核算</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4033926" y="879601"/>
            <a:ext cx="104345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集团</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财务</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8" name="椭圆 17"/>
          <p:cNvSpPr/>
          <p:nvPr/>
        </p:nvSpPr>
        <p:spPr>
          <a:xfrm>
            <a:off x="5822241" y="899497"/>
            <a:ext cx="104345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合并</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报表</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7264111" y="838200"/>
            <a:ext cx="1270291" cy="73274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356441" y="863387"/>
            <a:ext cx="1031523" cy="738664"/>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资金监控</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资金</a:t>
            </a:r>
            <a:r>
              <a:rPr lang="zh-CN" altLang="en-US" sz="1400" dirty="0" smtClean="0">
                <a:latin typeface="微软雅黑" panose="020B0503020204020204" pitchFamily="34" charset="-122"/>
                <a:ea typeface="微软雅黑" panose="020B0503020204020204" pitchFamily="34" charset="-122"/>
              </a:rPr>
              <a:t>计划</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合并</a:t>
            </a:r>
            <a:r>
              <a:rPr lang="zh-CN" altLang="en-US" sz="1400" dirty="0" smtClean="0">
                <a:latin typeface="微软雅黑" panose="020B0503020204020204" pitchFamily="34" charset="-122"/>
                <a:ea typeface="微软雅黑" panose="020B0503020204020204" pitchFamily="34" charset="-122"/>
              </a:rPr>
              <a:t>底稿</a:t>
            </a:r>
            <a:endParaRPr lang="zh-CN" altLang="en-US" sz="1400" dirty="0">
              <a:latin typeface="微软雅黑" panose="020B0503020204020204" pitchFamily="34" charset="-122"/>
              <a:ea typeface="微软雅黑" panose="020B0503020204020204" pitchFamily="34" charset="-122"/>
            </a:endParaRPr>
          </a:p>
        </p:txBody>
      </p:sp>
      <p:sp>
        <p:nvSpPr>
          <p:cNvPr id="21" name="椭圆 20"/>
          <p:cNvSpPr/>
          <p:nvPr/>
        </p:nvSpPr>
        <p:spPr>
          <a:xfrm>
            <a:off x="2197225" y="1798809"/>
            <a:ext cx="104345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预算</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2" name="椭圆 21"/>
          <p:cNvSpPr/>
          <p:nvPr/>
        </p:nvSpPr>
        <p:spPr>
          <a:xfrm>
            <a:off x="3416784" y="1813320"/>
            <a:ext cx="104345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资金</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3" name="椭圆 22"/>
          <p:cNvSpPr/>
          <p:nvPr/>
        </p:nvSpPr>
        <p:spPr>
          <a:xfrm>
            <a:off x="4654330" y="1827829"/>
            <a:ext cx="104345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成本</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4" name="椭圆 23"/>
          <p:cNvSpPr/>
          <p:nvPr/>
        </p:nvSpPr>
        <p:spPr>
          <a:xfrm>
            <a:off x="5885650" y="1813320"/>
            <a:ext cx="104345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项目</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成本</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7270075" y="1788658"/>
            <a:ext cx="1270291" cy="73274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389458" y="1772443"/>
            <a:ext cx="1031523" cy="738664"/>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预算控制</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成本</a:t>
            </a:r>
            <a:r>
              <a:rPr lang="zh-CN" altLang="en-US" sz="1400" dirty="0" smtClean="0">
                <a:latin typeface="微软雅黑" panose="020B0503020204020204" pitchFamily="34" charset="-122"/>
                <a:ea typeface="微软雅黑" panose="020B0503020204020204" pitchFamily="34" charset="-122"/>
              </a:rPr>
              <a:t>监控资金预测</a:t>
            </a:r>
            <a:endParaRPr lang="zh-CN" altLang="en-US" sz="1400" dirty="0">
              <a:latin typeface="微软雅黑" panose="020B0503020204020204" pitchFamily="34" charset="-122"/>
              <a:ea typeface="微软雅黑" panose="020B0503020204020204" pitchFamily="34" charset="-122"/>
            </a:endParaRPr>
          </a:p>
        </p:txBody>
      </p:sp>
      <p:sp>
        <p:nvSpPr>
          <p:cNvPr id="27" name="圆角矩形 26"/>
          <p:cNvSpPr/>
          <p:nvPr/>
        </p:nvSpPr>
        <p:spPr>
          <a:xfrm>
            <a:off x="4030676" y="297180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出纳管理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5887957" y="2982102"/>
            <a:ext cx="1150907" cy="50484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应付管理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2090631" y="3897687"/>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网上报销</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4030676" y="3897687"/>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总账</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5872717" y="3897687"/>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网上银行</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2075391" y="4847334"/>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财务报告</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3349598" y="4847334"/>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财务分析</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4" name="圆角矩形 33"/>
          <p:cNvSpPr/>
          <p:nvPr/>
        </p:nvSpPr>
        <p:spPr>
          <a:xfrm>
            <a:off x="4628064" y="4847333"/>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现金流量表</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5902271" y="4847333"/>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固定资产</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6" name="圆角矩形 35"/>
          <p:cNvSpPr/>
          <p:nvPr/>
        </p:nvSpPr>
        <p:spPr>
          <a:xfrm>
            <a:off x="7272138" y="2894753"/>
            <a:ext cx="1270291" cy="264988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7391522" y="3536388"/>
            <a:ext cx="1031523" cy="1169551"/>
          </a:xfrm>
          <a:prstGeom prst="rect">
            <a:avLst/>
          </a:prstGeom>
          <a:noFill/>
        </p:spPr>
        <p:txBody>
          <a:bodyPr wrap="square" rtlCol="0">
            <a:spAutoFit/>
          </a:bodyPr>
          <a:lstStyle/>
          <a:p>
            <a:pPr algn="ctr">
              <a:defRPr/>
            </a:pPr>
            <a:r>
              <a:rPr lang="zh-CN" altLang="en-US" sz="1400" dirty="0">
                <a:latin typeface="微软雅黑" panose="020B0503020204020204" pitchFamily="34" charset="-122"/>
                <a:ea typeface="微软雅黑" panose="020B0503020204020204" pitchFamily="34" charset="-122"/>
              </a:rPr>
              <a:t>资金控制</a:t>
            </a:r>
            <a:endParaRPr lang="en-US" altLang="zh-CN" sz="1400" dirty="0">
              <a:latin typeface="微软雅黑" panose="020B0503020204020204" pitchFamily="34" charset="-122"/>
              <a:ea typeface="微软雅黑" panose="020B0503020204020204" pitchFamily="34" charset="-122"/>
            </a:endParaRPr>
          </a:p>
          <a:p>
            <a:pPr algn="ctr">
              <a:defRPr/>
            </a:pPr>
            <a:r>
              <a:rPr lang="zh-CN" altLang="en-US" sz="1400" dirty="0">
                <a:latin typeface="微软雅黑" panose="020B0503020204020204" pitchFamily="34" charset="-122"/>
                <a:ea typeface="微软雅黑" panose="020B0503020204020204" pitchFamily="34" charset="-122"/>
              </a:rPr>
              <a:t>报表监控</a:t>
            </a:r>
            <a:endParaRPr lang="en-US" altLang="zh-CN" sz="1400" dirty="0">
              <a:latin typeface="微软雅黑" panose="020B0503020204020204" pitchFamily="34" charset="-122"/>
              <a:ea typeface="微软雅黑" panose="020B0503020204020204" pitchFamily="34" charset="-122"/>
            </a:endParaRPr>
          </a:p>
          <a:p>
            <a:pPr algn="ctr">
              <a:defRPr/>
            </a:pPr>
            <a:r>
              <a:rPr lang="zh-CN" altLang="en-US" sz="1400" dirty="0">
                <a:latin typeface="微软雅黑" panose="020B0503020204020204" pitchFamily="34" charset="-122"/>
                <a:ea typeface="微软雅黑" panose="020B0503020204020204" pitchFamily="34" charset="-122"/>
              </a:rPr>
              <a:t>报销控制</a:t>
            </a:r>
            <a:endParaRPr lang="en-US" altLang="zh-CN" sz="1400" dirty="0">
              <a:latin typeface="微软雅黑" panose="020B0503020204020204" pitchFamily="34" charset="-122"/>
              <a:ea typeface="微软雅黑" panose="020B0503020204020204" pitchFamily="34" charset="-122"/>
            </a:endParaRPr>
          </a:p>
          <a:p>
            <a:pPr algn="ctr">
              <a:defRPr/>
            </a:pPr>
            <a:r>
              <a:rPr lang="zh-CN" altLang="en-US" sz="1400" dirty="0">
                <a:latin typeface="微软雅黑" panose="020B0503020204020204" pitchFamily="34" charset="-122"/>
                <a:ea typeface="微软雅黑" panose="020B0503020204020204" pitchFamily="34" charset="-122"/>
              </a:rPr>
              <a:t>信用控制</a:t>
            </a:r>
            <a:endParaRPr lang="en-US" altLang="zh-CN" sz="1400" dirty="0">
              <a:latin typeface="微软雅黑" panose="020B0503020204020204" pitchFamily="34" charset="-122"/>
              <a:ea typeface="微软雅黑" panose="020B0503020204020204" pitchFamily="34" charset="-122"/>
            </a:endParaRPr>
          </a:p>
          <a:p>
            <a:pPr algn="ctr">
              <a:defRPr/>
            </a:pPr>
            <a:r>
              <a:rPr lang="zh-CN" altLang="en-US" sz="1400" dirty="0">
                <a:latin typeface="微软雅黑" panose="020B0503020204020204" pitchFamily="34" charset="-122"/>
                <a:ea typeface="微软雅黑" panose="020B0503020204020204" pitchFamily="34" charset="-122"/>
              </a:rPr>
              <a:t>账龄</a:t>
            </a:r>
            <a:r>
              <a:rPr lang="zh-CN" altLang="en-US" sz="1400" dirty="0" smtClean="0">
                <a:latin typeface="微软雅黑" panose="020B0503020204020204" pitchFamily="34" charset="-122"/>
                <a:ea typeface="微软雅黑" panose="020B0503020204020204" pitchFamily="34" charset="-122"/>
              </a:rPr>
              <a:t>分析</a:t>
            </a:r>
            <a:endParaRPr lang="zh-CN" altLang="en-US" sz="1400" dirty="0">
              <a:latin typeface="微软雅黑" panose="020B0503020204020204" pitchFamily="34" charset="-122"/>
              <a:ea typeface="微软雅黑" panose="020B0503020204020204" pitchFamily="34" charset="-122"/>
            </a:endParaRPr>
          </a:p>
        </p:txBody>
      </p:sp>
      <p:cxnSp>
        <p:nvCxnSpPr>
          <p:cNvPr id="38" name="肘形连接符 37"/>
          <p:cNvCxnSpPr>
            <a:stCxn id="28" idx="1"/>
          </p:cNvCxnSpPr>
          <p:nvPr/>
        </p:nvCxnSpPr>
        <p:spPr>
          <a:xfrm rot="10800000" flipV="1">
            <a:off x="5181581" y="3234525"/>
            <a:ext cx="706374" cy="1871"/>
          </a:xfrm>
          <a:prstGeom prst="bentConnector3">
            <a:avLst>
              <a:gd name="adj1" fmla="val 50000"/>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39" name="直接箭头连接符 38"/>
          <p:cNvCxnSpPr/>
          <p:nvPr/>
        </p:nvCxnSpPr>
        <p:spPr>
          <a:xfrm>
            <a:off x="3241536" y="4151979"/>
            <a:ext cx="804378"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0" name="肘形连接符 39"/>
          <p:cNvCxnSpPr>
            <a:stCxn id="32" idx="0"/>
            <a:endCxn id="35" idx="0"/>
          </p:cNvCxnSpPr>
          <p:nvPr/>
        </p:nvCxnSpPr>
        <p:spPr>
          <a:xfrm rot="5400000" flipH="1" flipV="1">
            <a:off x="4564285" y="2933893"/>
            <a:ext cx="1" cy="3826880"/>
          </a:xfrm>
          <a:prstGeom prst="bentConnector3">
            <a:avLst>
              <a:gd name="adj1" fmla="val 22860100000"/>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1" name="直接箭头连接符 40"/>
          <p:cNvCxnSpPr/>
          <p:nvPr/>
        </p:nvCxnSpPr>
        <p:spPr>
          <a:xfrm flipH="1" flipV="1">
            <a:off x="5203517" y="4636358"/>
            <a:ext cx="1" cy="233721"/>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2" name="直接箭头连接符 41"/>
          <p:cNvCxnSpPr/>
          <p:nvPr/>
        </p:nvCxnSpPr>
        <p:spPr>
          <a:xfrm flipH="1" flipV="1">
            <a:off x="4635984" y="4402414"/>
            <a:ext cx="1" cy="233721"/>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43" name="内容占位符 2"/>
          <p:cNvSpPr txBox="1"/>
          <p:nvPr/>
        </p:nvSpPr>
        <p:spPr>
          <a:xfrm>
            <a:off x="457200" y="5715000"/>
            <a:ext cx="8280400" cy="838200"/>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p>
            <a:pPr marL="342900" marR="0" lvl="0" indent="-342900" algn="just" defTabSz="914400" rtl="0" eaLnBrk="1" fontAlgn="auto" latinLnBrk="0" hangingPunct="1">
              <a:lnSpc>
                <a:spcPct val="100000"/>
              </a:lnSpc>
              <a:spcBef>
                <a:spcPct val="20000"/>
              </a:spcBef>
              <a:spcAft>
                <a:spcPts val="0"/>
              </a:spcAft>
              <a:buClr>
                <a:schemeClr val="accent1">
                  <a:lumMod val="75000"/>
                </a:schemeClr>
              </a:buClr>
              <a:buSzTx/>
              <a:buFont typeface="Wingdings" panose="05000000000000000000" pitchFamily="2" charset="2"/>
              <a:buChar char="p"/>
              <a:defRPr/>
            </a:pPr>
            <a:r>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符合新会计准则核算要求的实时、简单、标准的财务核算；</a:t>
            </a:r>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ct val="20000"/>
              </a:spcBef>
              <a:spcAft>
                <a:spcPts val="0"/>
              </a:spcAft>
              <a:buClr>
                <a:schemeClr val="accent1">
                  <a:lumMod val="75000"/>
                </a:schemeClr>
              </a:buClr>
              <a:buSzTx/>
              <a:buFont typeface="Wingdings" panose="05000000000000000000" pitchFamily="2" charset="2"/>
              <a:buChar char="p"/>
              <a:defRPr/>
            </a:pPr>
            <a:r>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提供详细完整的资金预算、计划、预测、控制、分析，提高资金利用效率</a:t>
            </a:r>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00000"/>
              </a:lnSpc>
              <a:spcBef>
                <a:spcPct val="20000"/>
              </a:spcBef>
              <a:spcAft>
                <a:spcPts val="0"/>
              </a:spcAft>
              <a:buClr>
                <a:schemeClr val="accent1">
                  <a:lumMod val="75000"/>
                </a:schemeClr>
              </a:buClr>
              <a:buSzTx/>
              <a:buFont typeface="Wingdings" panose="05000000000000000000" pitchFamily="2" charset="2"/>
              <a:buChar char="p"/>
              <a:defRPr/>
            </a:pPr>
            <a:r>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为企业成本计划、成本控制、成本核算、成本分析提供管理工具</a:t>
            </a:r>
            <a:endParaRPr kumimoji="0" lang="zh-CN" altLang="en-US" sz="1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3926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3929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9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3928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3928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3928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3927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274" name="Text Box 75"/>
          <p:cNvSpPr txBox="1">
            <a:spLocks noChangeArrowheads="1"/>
          </p:cNvSpPr>
          <p:nvPr/>
        </p:nvSpPr>
        <p:spPr bwMode="auto">
          <a:xfrm>
            <a:off x="3124200" y="2971801"/>
            <a:ext cx="5029200" cy="2031325"/>
          </a:xfrm>
          <a:prstGeom prst="rect">
            <a:avLst/>
          </a:prstGeom>
          <a:noFill/>
          <a:ln w="9525">
            <a:noFill/>
            <a:miter lim="800000"/>
          </a:ln>
        </p:spPr>
        <p:txBody>
          <a:bodyPr>
            <a:spAutoFit/>
          </a:bodyPr>
          <a:lstStyle/>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a:t>
            </a:r>
            <a:r>
              <a:rPr lang="zh-CN" altLang="zh-CN" dirty="0" smtClean="0">
                <a:latin typeface="微软雅黑" panose="020B0503020204020204" pitchFamily="34" charset="-122"/>
                <a:ea typeface="微软雅黑" panose="020B0503020204020204" pitchFamily="34" charset="-122"/>
              </a:rPr>
              <a:t>简单概率法计算安全库存</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主要用来计算库存存货档案的销售业务的安全库存</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zh-CN" dirty="0" smtClean="0">
                <a:latin typeface="微软雅黑" panose="020B0503020204020204" pitchFamily="34" charset="-122"/>
                <a:ea typeface="微软雅黑" panose="020B0503020204020204" pitchFamily="34" charset="-122"/>
              </a:rPr>
              <a:t>对计算规则不同的算法方案</a:t>
            </a:r>
            <a:r>
              <a:rPr lang="zh-CN" altLang="en-US" dirty="0" smtClean="0">
                <a:latin typeface="微软雅黑" panose="020B0503020204020204" pitchFamily="34" charset="-122"/>
                <a:ea typeface="微软雅黑" panose="020B0503020204020204" pitchFamily="34" charset="-122"/>
              </a:rPr>
              <a:t>配置</a:t>
            </a:r>
            <a:r>
              <a:rPr lang="zh-CN" altLang="zh-CN" dirty="0" smtClean="0">
                <a:latin typeface="微软雅黑" panose="020B0503020204020204" pitchFamily="34" charset="-122"/>
                <a:ea typeface="微软雅黑" panose="020B0503020204020204" pitchFamily="34" charset="-122"/>
              </a:rPr>
              <a:t>其参数</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zh-CN" dirty="0" smtClean="0">
                <a:latin typeface="微软雅黑" panose="020B0503020204020204" pitchFamily="34" charset="-122"/>
                <a:ea typeface="微软雅黑" panose="020B0503020204020204" pitchFamily="34" charset="-122"/>
              </a:rPr>
              <a:t>对存货分类或存货档案指定算法方案并设置计算结果精度</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zh-CN" dirty="0" smtClean="0">
                <a:latin typeface="微软雅黑" panose="020B0503020204020204" pitchFamily="34" charset="-122"/>
                <a:ea typeface="微软雅黑" panose="020B0503020204020204" pitchFamily="34" charset="-122"/>
              </a:rPr>
              <a:t>查看并调整安全库存的计算结果，并将最终的计算结果发布到当前账套的存货档案内</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3927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39276" name="Text Box 79"/>
          <p:cNvSpPr txBox="1">
            <a:spLocks noChangeArrowheads="1"/>
          </p:cNvSpPr>
          <p:nvPr/>
        </p:nvSpPr>
        <p:spPr bwMode="auto">
          <a:xfrm>
            <a:off x="609600" y="3048001"/>
            <a:ext cx="1447800" cy="830997"/>
          </a:xfrm>
          <a:prstGeom prst="rect">
            <a:avLst/>
          </a:prstGeom>
          <a:noFill/>
          <a:ln w="9525">
            <a:noFill/>
            <a:miter lim="800000"/>
          </a:ln>
        </p:spPr>
        <p:txBody>
          <a:bodyPr>
            <a:spAutoFit/>
          </a:bodyPr>
          <a:lstStyle/>
          <a:p>
            <a:pPr algn="ctr">
              <a:spcBef>
                <a:spcPct val="50000"/>
              </a:spcBef>
            </a:pPr>
            <a:r>
              <a:rPr lang="zh-CN" altLang="en-US" sz="2400" dirty="0" smtClean="0">
                <a:latin typeface="微软雅黑" panose="020B0503020204020204" pitchFamily="34" charset="-122"/>
                <a:ea typeface="微软雅黑" panose="020B0503020204020204" pitchFamily="34" charset="-122"/>
              </a:rPr>
              <a:t>安全库存模型</a:t>
            </a:r>
            <a:endParaRPr lang="zh-CN" altLang="en-US"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产品概述</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3926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3929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9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3928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3928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3928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3927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274" name="Text Box 75"/>
          <p:cNvSpPr txBox="1">
            <a:spLocks noChangeArrowheads="1"/>
          </p:cNvSpPr>
          <p:nvPr/>
        </p:nvSpPr>
        <p:spPr bwMode="auto">
          <a:xfrm>
            <a:off x="3124200" y="2971802"/>
            <a:ext cx="5029200" cy="2585323"/>
          </a:xfrm>
          <a:prstGeom prst="rect">
            <a:avLst/>
          </a:prstGeom>
          <a:noFill/>
          <a:ln w="9525">
            <a:noFill/>
            <a:miter lim="800000"/>
          </a:ln>
        </p:spPr>
        <p:txBody>
          <a:bodyPr>
            <a:spAutoFit/>
          </a:bodyPr>
          <a:lstStyle/>
          <a:p>
            <a:pPr marL="342900" indent="-342900">
              <a:buFont typeface="Calibri" charset="0"/>
              <a:buAutoNum type="arabicPeriod"/>
            </a:pPr>
            <a:r>
              <a:rPr lang="zh-CN" altLang="zh-CN" dirty="0" smtClean="0">
                <a:latin typeface="微软雅黑" panose="020B0503020204020204" pitchFamily="34" charset="-122"/>
                <a:ea typeface="微软雅黑" panose="020B0503020204020204" pitchFamily="34" charset="-122"/>
              </a:rPr>
              <a:t>通过关联算法找出商品与商品，或商品类别与商品类别之间的关联关系，以进行促销、捆绑销售或门店合理化布局</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en-US" altLang="zh-CN" dirty="0" smtClean="0">
                <a:latin typeface="微软雅黑" panose="020B0503020204020204" pitchFamily="34" charset="-122"/>
                <a:ea typeface="微软雅黑" panose="020B0503020204020204" pitchFamily="34" charset="-122"/>
              </a:rPr>
              <a:t>VIP</a:t>
            </a:r>
            <a:r>
              <a:rPr lang="zh-CN" altLang="zh-CN" dirty="0" smtClean="0">
                <a:latin typeface="微软雅黑" panose="020B0503020204020204" pitchFamily="34" charset="-122"/>
                <a:ea typeface="微软雅黑" panose="020B0503020204020204" pitchFamily="34" charset="-122"/>
              </a:rPr>
              <a:t>客户进店购买商品后，根据其特征和购买商品信息，为其推介适合的关联商品</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zh-CN" dirty="0" smtClean="0">
                <a:latin typeface="微软雅黑" panose="020B0503020204020204" pitchFamily="34" charset="-122"/>
                <a:ea typeface="微软雅黑" panose="020B0503020204020204" pitchFamily="34" charset="-122"/>
              </a:rPr>
              <a:t>根据</a:t>
            </a:r>
            <a:r>
              <a:rPr lang="en-US" altLang="zh-CN" dirty="0" smtClean="0">
                <a:latin typeface="微软雅黑" panose="020B0503020204020204" pitchFamily="34" charset="-122"/>
                <a:ea typeface="微软雅黑" panose="020B0503020204020204" pitchFamily="34" charset="-122"/>
              </a:rPr>
              <a:t>VIP</a:t>
            </a:r>
            <a:r>
              <a:rPr lang="zh-CN" altLang="zh-CN" dirty="0" smtClean="0">
                <a:latin typeface="微软雅黑" panose="020B0503020204020204" pitchFamily="34" charset="-122"/>
                <a:ea typeface="微软雅黑" panose="020B0503020204020204" pitchFamily="34" charset="-122"/>
              </a:rPr>
              <a:t>客户特征属性，分析具有相同属性特征的</a:t>
            </a:r>
            <a:r>
              <a:rPr lang="en-US" altLang="zh-CN" dirty="0" smtClean="0">
                <a:latin typeface="微软雅黑" panose="020B0503020204020204" pitchFamily="34" charset="-122"/>
                <a:ea typeface="微软雅黑" panose="020B0503020204020204" pitchFamily="34" charset="-122"/>
              </a:rPr>
              <a:t>VIP</a:t>
            </a:r>
            <a:r>
              <a:rPr lang="zh-CN" altLang="zh-CN" dirty="0" smtClean="0">
                <a:latin typeface="微软雅黑" panose="020B0503020204020204" pitchFamily="34" charset="-122"/>
                <a:ea typeface="微软雅黑" panose="020B0503020204020204" pitchFamily="34" charset="-122"/>
              </a:rPr>
              <a:t>客户消费行为</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zh-CN" dirty="0" smtClean="0">
                <a:latin typeface="微软雅黑" panose="020B0503020204020204" pitchFamily="34" charset="-122"/>
                <a:ea typeface="微软雅黑" panose="020B0503020204020204" pitchFamily="34" charset="-122"/>
              </a:rPr>
              <a:t>根据具体的营销策略，找出对应的目标</a:t>
            </a:r>
            <a:r>
              <a:rPr lang="en-US" altLang="zh-CN" dirty="0" smtClean="0">
                <a:latin typeface="微软雅黑" panose="020B0503020204020204" pitchFamily="34" charset="-122"/>
                <a:ea typeface="微软雅黑" panose="020B0503020204020204" pitchFamily="34" charset="-122"/>
              </a:rPr>
              <a:t>VIP</a:t>
            </a:r>
            <a:r>
              <a:rPr lang="zh-CN" altLang="zh-CN" dirty="0" smtClean="0">
                <a:latin typeface="微软雅黑" panose="020B0503020204020204" pitchFamily="34" charset="-122"/>
                <a:ea typeface="微软雅黑" panose="020B0503020204020204" pitchFamily="34" charset="-122"/>
              </a:rPr>
              <a:t>客户群体，针对目标群体特征推介商品列表</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3927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39276" name="Text Box 79"/>
          <p:cNvSpPr txBox="1">
            <a:spLocks noChangeArrowheads="1"/>
          </p:cNvSpPr>
          <p:nvPr/>
        </p:nvSpPr>
        <p:spPr bwMode="auto">
          <a:xfrm>
            <a:off x="609600" y="3048001"/>
            <a:ext cx="1447800" cy="830997"/>
          </a:xfrm>
          <a:prstGeom prst="rect">
            <a:avLst/>
          </a:prstGeom>
          <a:noFill/>
          <a:ln w="9525">
            <a:noFill/>
            <a:miter lim="800000"/>
          </a:ln>
        </p:spPr>
        <p:txBody>
          <a:bodyPr>
            <a:spAutoFit/>
          </a:bodyPr>
          <a:lstStyle/>
          <a:p>
            <a:pPr algn="ctr">
              <a:spcBef>
                <a:spcPct val="50000"/>
              </a:spcBef>
            </a:pPr>
            <a:r>
              <a:rPr lang="zh-CN" altLang="en-US" sz="2400" dirty="0" smtClean="0">
                <a:latin typeface="微软雅黑" panose="020B0503020204020204" pitchFamily="34" charset="-122"/>
                <a:ea typeface="微软雅黑" panose="020B0503020204020204" pitchFamily="34" charset="-122"/>
              </a:rPr>
              <a:t>商品关联分析模型</a:t>
            </a:r>
            <a:endParaRPr lang="zh-CN" altLang="en-US"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产品概述</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3926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3929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9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3928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3928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3928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3927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274" name="Text Box 75"/>
          <p:cNvSpPr txBox="1">
            <a:spLocks noChangeArrowheads="1"/>
          </p:cNvSpPr>
          <p:nvPr/>
        </p:nvSpPr>
        <p:spPr bwMode="auto">
          <a:xfrm>
            <a:off x="3124200" y="2971800"/>
            <a:ext cx="5029200" cy="1754326"/>
          </a:xfrm>
          <a:prstGeom prst="rect">
            <a:avLst/>
          </a:prstGeom>
          <a:noFill/>
          <a:ln w="9525">
            <a:noFill/>
            <a:miter lim="800000"/>
          </a:ln>
        </p:spPr>
        <p:txBody>
          <a:bodyPr>
            <a:spAutoFit/>
          </a:bodyPr>
          <a:lstStyle/>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快速自定义分析类报表；</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图表展现形式；</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支持实时分析；</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支持数据仓库海量数据分析；</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支持多种类数据库后台；</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支持快速安装部署的轻量级平台工具；</a:t>
            </a:r>
            <a:endParaRPr lang="zh-CN" altLang="en-US" dirty="0" smtClean="0">
              <a:latin typeface="微软雅黑" panose="020B0503020204020204" pitchFamily="34" charset="-122"/>
              <a:ea typeface="微软雅黑" panose="020B0503020204020204" pitchFamily="34" charset="-122"/>
            </a:endParaRPr>
          </a:p>
        </p:txBody>
      </p:sp>
      <p:sp>
        <p:nvSpPr>
          <p:cNvPr id="13927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39276" name="Text Box 79"/>
          <p:cNvSpPr txBox="1">
            <a:spLocks noChangeArrowheads="1"/>
          </p:cNvSpPr>
          <p:nvPr/>
        </p:nvSpPr>
        <p:spPr bwMode="auto">
          <a:xfrm>
            <a:off x="609600" y="3048001"/>
            <a:ext cx="1447800" cy="830997"/>
          </a:xfrm>
          <a:prstGeom prst="rect">
            <a:avLst/>
          </a:prstGeom>
          <a:noFill/>
          <a:ln w="9525">
            <a:noFill/>
            <a:miter lim="800000"/>
          </a:ln>
        </p:spPr>
        <p:txBody>
          <a:bodyPr>
            <a:spAutoFit/>
          </a:bodyPr>
          <a:lstStyle/>
          <a:p>
            <a:pPr algn="ctr">
              <a:spcBef>
                <a:spcPct val="50000"/>
              </a:spcBef>
            </a:pPr>
            <a:r>
              <a:rPr lang="zh-CN" altLang="en-US" sz="2400" dirty="0" smtClean="0">
                <a:latin typeface="微软雅黑" panose="020B0503020204020204" pitchFamily="34" charset="-122"/>
                <a:ea typeface="微软雅黑" panose="020B0503020204020204" pitchFamily="34" charset="-122"/>
              </a:rPr>
              <a:t>分析报表工具</a:t>
            </a:r>
            <a:endParaRPr lang="zh-CN" altLang="en-US"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产品概述</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0" y="0"/>
            <a:ext cx="7224715" cy="635000"/>
          </a:xfrm>
        </p:spPr>
        <p:txBody>
          <a:bodyPr/>
          <a:lstStyle/>
          <a:p>
            <a:pPr algn="l"/>
            <a:r>
              <a:rPr kumimoji="0" lang="en-US" altLang="zh-CN" sz="3600" b="1" dirty="0" smtClean="0">
                <a:solidFill>
                  <a:srgbClr val="FF0000"/>
                </a:solidFill>
                <a:latin typeface="微软雅黑" panose="020B0503020204020204" pitchFamily="34" charset="-122"/>
                <a:ea typeface="微软雅黑" panose="020B0503020204020204" pitchFamily="34" charset="-122"/>
              </a:rPr>
              <a:t>U8V11.0</a:t>
            </a:r>
            <a:r>
              <a:rPr kumimoji="0" b="1" dirty="0" smtClean="0">
                <a:solidFill>
                  <a:srgbClr val="FF0000"/>
                </a:solidFill>
                <a:latin typeface="微软雅黑" panose="020B0503020204020204" pitchFamily="34" charset="-122"/>
                <a:ea typeface="微软雅黑" panose="020B0503020204020204" pitchFamily="34" charset="-122"/>
              </a:rPr>
              <a:t>产品总体介绍</a:t>
            </a:r>
            <a:endParaRPr kumimoji="0" b="1" dirty="0" smtClean="0">
              <a:solidFill>
                <a:srgbClr val="FF0000"/>
              </a:solidFill>
              <a:latin typeface="微软雅黑" panose="020B0503020204020204" pitchFamily="34" charset="-122"/>
              <a:ea typeface="微软雅黑" panose="020B0503020204020204" pitchFamily="34" charset="-122"/>
            </a:endParaRPr>
          </a:p>
        </p:txBody>
      </p:sp>
      <p:sp>
        <p:nvSpPr>
          <p:cNvPr id="6147" name="Rectangle 3"/>
          <p:cNvSpPr txBox="1"/>
          <p:nvPr/>
        </p:nvSpPr>
        <p:spPr bwMode="auto">
          <a:xfrm>
            <a:off x="1752600" y="838200"/>
            <a:ext cx="5183188" cy="4525963"/>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U8ERP</a:t>
            </a:r>
            <a:r>
              <a:rPr lang="zh-CN" altLang="en-US" sz="2400" dirty="0">
                <a:solidFill>
                  <a:srgbClr val="FF0000"/>
                </a:solidFill>
                <a:latin typeface="微软雅黑" panose="020B0503020204020204" pitchFamily="34" charset="-122"/>
                <a:ea typeface="微软雅黑" panose="020B0503020204020204" pitchFamily="34" charset="-122"/>
              </a:rPr>
              <a:t>应用解决方案</a:t>
            </a:r>
            <a:endParaRPr lang="zh-CN" altLang="en-US" sz="2400"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领域解决方案</a:t>
            </a:r>
            <a:endParaRPr lang="zh-CN" altLang="en-US" sz="2000"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财务</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CRM</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供</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链</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分销</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零售</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制造</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人力资</a:t>
            </a:r>
            <a:r>
              <a:rPr lang="zh-CN" altLang="en-US" dirty="0" smtClean="0">
                <a:latin typeface="微软雅黑" panose="020B0503020204020204" pitchFamily="34" charset="-122"/>
                <a:ea typeface="微软雅黑" panose="020B0503020204020204" pitchFamily="34" charset="-122"/>
              </a:rPr>
              <a:t>源</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OA</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决策支持</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solidFill>
                  <a:srgbClr val="FF0000"/>
                </a:solidFill>
                <a:latin typeface="微软雅黑" panose="020B0503020204020204" pitchFamily="34" charset="-122"/>
                <a:ea typeface="微软雅黑" panose="020B0503020204020204" pitchFamily="34" charset="-122"/>
              </a:rPr>
              <a:t>移动应</a:t>
            </a:r>
            <a:r>
              <a:rPr lang="zh-CN" altLang="en-US" dirty="0" smtClean="0">
                <a:solidFill>
                  <a:srgbClr val="FF0000"/>
                </a:solidFill>
                <a:latin typeface="微软雅黑" panose="020B0503020204020204" pitchFamily="34" charset="-122"/>
                <a:ea typeface="微软雅黑" panose="020B0503020204020204" pitchFamily="34" charset="-122"/>
              </a:rPr>
              <a:t>用</a:t>
            </a:r>
            <a:endParaRPr lang="en-US" altLang="zh-CN" dirty="0" smtClean="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平台</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内部控制</a:t>
            </a:r>
            <a:endParaRPr lang="zh-CN" altLang="en-US"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行业解决方案</a:t>
            </a:r>
            <a:endParaRPr lang="zh-CN" altLang="en-US" sz="2000" dirty="0">
              <a:latin typeface="微软雅黑" panose="020B0503020204020204" pitchFamily="34" charset="-122"/>
              <a:ea typeface="微软雅黑" panose="020B0503020204020204" pitchFamily="34" charset="-122"/>
            </a:endParaRPr>
          </a:p>
        </p:txBody>
      </p:sp>
      <p:pic>
        <p:nvPicPr>
          <p:cNvPr id="4" name="图片 3" descr="U8logo.jpg"/>
          <p:cNvPicPr>
            <a:picLocks noChangeAspect="1"/>
          </p:cNvPicPr>
          <p:nvPr/>
        </p:nvPicPr>
        <p:blipFill>
          <a:blip r:embed="rId4"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3880" y="76201"/>
            <a:ext cx="7010400" cy="585788"/>
          </a:xfrm>
        </p:spPr>
        <p:txBody>
          <a:bodyPr/>
          <a:lstStyle/>
          <a:p>
            <a:r>
              <a:rPr lang="zh-CN" altLang="en-US" kern="1200" dirty="0" smtClean="0">
                <a:solidFill>
                  <a:srgbClr val="FF0000"/>
                </a:solidFill>
                <a:latin typeface="微软雅黑" panose="020B0503020204020204" pitchFamily="34" charset="-122"/>
                <a:ea typeface="微软雅黑" panose="020B0503020204020204" pitchFamily="34" charset="-122"/>
              </a:rPr>
              <a:t>移动应用（</a:t>
            </a:r>
            <a:r>
              <a:rPr lang="en-US" altLang="zh-CN" kern="1200" dirty="0" smtClean="0">
                <a:solidFill>
                  <a:srgbClr val="FF0000"/>
                </a:solidFill>
                <a:latin typeface="微软雅黑" panose="020B0503020204020204" pitchFamily="34" charset="-122"/>
                <a:ea typeface="微软雅黑" panose="020B0503020204020204" pitchFamily="34" charset="-122"/>
              </a:rPr>
              <a:t>MA</a:t>
            </a:r>
            <a:r>
              <a:rPr lang="zh-CN" altLang="en-US" kern="1200" dirty="0" smtClean="0">
                <a:solidFill>
                  <a:srgbClr val="FF0000"/>
                </a:solidFill>
                <a:latin typeface="微软雅黑" panose="020B0503020204020204" pitchFamily="34" charset="-122"/>
                <a:ea typeface="微软雅黑" panose="020B0503020204020204" pitchFamily="34" charset="-122"/>
              </a:rPr>
              <a:t>）领域总体</a:t>
            </a:r>
            <a:endParaRPr lang="zh-CN" altLang="en-US" dirty="0">
              <a:solidFill>
                <a:srgbClr val="FF0000"/>
              </a:solidFill>
              <a:latin typeface="微软雅黑" panose="020B0503020204020204" pitchFamily="34" charset="-122"/>
              <a:ea typeface="微软雅黑" panose="020B0503020204020204" pitchFamily="34" charset="-122"/>
            </a:endParaRPr>
          </a:p>
        </p:txBody>
      </p:sp>
      <p:cxnSp>
        <p:nvCxnSpPr>
          <p:cNvPr id="36" name="直接箭头连接符 35"/>
          <p:cNvCxnSpPr/>
          <p:nvPr/>
        </p:nvCxnSpPr>
        <p:spPr>
          <a:xfrm>
            <a:off x="14759669" y="6479562"/>
            <a:ext cx="0" cy="118335"/>
          </a:xfrm>
          <a:prstGeom prst="straightConnector1">
            <a:avLst/>
          </a:prstGeom>
          <a:ln w="19050">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14574095" y="6479562"/>
            <a:ext cx="0" cy="385093"/>
          </a:xfrm>
          <a:prstGeom prst="straightConnector1">
            <a:avLst/>
          </a:prstGeom>
          <a:ln w="19050">
            <a:solidFill>
              <a:srgbClr val="008CD6"/>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6" name="Picture 4" descr="E:\yinfeifei\2012年工作项目\UFIDA用友 2012\用友 王刚\0628 PPT\7-3\png\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2509" y="2070384"/>
            <a:ext cx="8438362" cy="30290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yinfeifei\2012年工作项目\UFIDA用友 2012\用友 王刚\0628 PPT\7-3\png\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509" y="1066802"/>
            <a:ext cx="8438362" cy="1003583"/>
          </a:xfrm>
          <a:prstGeom prst="rect">
            <a:avLst/>
          </a:prstGeom>
          <a:noFill/>
          <a:extLst>
            <a:ext uri="{909E8E84-426E-40DD-AFC4-6F175D3DCCD1}">
              <a14:hiddenFill xmlns:a14="http://schemas.microsoft.com/office/drawing/2010/main">
                <a:solidFill>
                  <a:srgbClr val="FFFFFF"/>
                </a:solidFill>
              </a14:hiddenFill>
            </a:ext>
          </a:extLst>
        </p:spPr>
      </p:pic>
      <p:sp>
        <p:nvSpPr>
          <p:cNvPr id="48" name="椭圆 47"/>
          <p:cNvSpPr/>
          <p:nvPr/>
        </p:nvSpPr>
        <p:spPr>
          <a:xfrm>
            <a:off x="1905000" y="1153307"/>
            <a:ext cx="116272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CN" sz="1400" dirty="0" smtClean="0">
                <a:solidFill>
                  <a:schemeClr val="tx1"/>
                </a:solidFill>
                <a:latin typeface="微软雅黑" panose="020B0503020204020204" pitchFamily="34" charset="-122"/>
                <a:ea typeface="微软雅黑" panose="020B0503020204020204" pitchFamily="34" charset="-122"/>
              </a:rPr>
              <a:t>U8 </a:t>
            </a:r>
            <a:r>
              <a:rPr lang="zh-CN" altLang="en-US" sz="1400" dirty="0" smtClean="0">
                <a:solidFill>
                  <a:schemeClr val="tx1"/>
                </a:solidFill>
                <a:latin typeface="微软雅黑" panose="020B0503020204020204" pitchFamily="34" charset="-122"/>
                <a:ea typeface="微软雅黑" panose="020B0503020204020204" pitchFamily="34" charset="-122"/>
              </a:rPr>
              <a:t>移动</a:t>
            </a:r>
            <a:r>
              <a:rPr lang="en-US" altLang="zh-CN" sz="1400" dirty="0" smtClean="0">
                <a:solidFill>
                  <a:schemeClr val="tx1"/>
                </a:solidFill>
                <a:latin typeface="微软雅黑" panose="020B0503020204020204" pitchFamily="34" charset="-122"/>
                <a:ea typeface="微软雅黑" panose="020B0503020204020204" pitchFamily="34" charset="-122"/>
              </a:rPr>
              <a:t>CRM</a:t>
            </a:r>
            <a:endParaRPr lang="en-US" altLang="zh-CN" sz="1400" dirty="0" smtClean="0">
              <a:solidFill>
                <a:schemeClr val="tx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2105871" y="2244739"/>
            <a:ext cx="1150907" cy="5151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存货</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产品</a:t>
            </a:r>
            <a:endParaRPr lang="zh-CN" altLang="en-US" sz="1400" dirty="0">
              <a:solidFill>
                <a:schemeClr val="tx1"/>
              </a:solidFill>
              <a:latin typeface="微软雅黑" panose="020B0503020204020204" pitchFamily="34" charset="-122"/>
              <a:ea typeface="微软雅黑" panose="020B0503020204020204" pitchFamily="34" charset="-122"/>
            </a:endParaRPr>
          </a:p>
        </p:txBody>
      </p:sp>
      <p:cxnSp>
        <p:nvCxnSpPr>
          <p:cNvPr id="27" name="直接箭头连接符 26"/>
          <p:cNvCxnSpPr>
            <a:stCxn id="126" idx="1"/>
          </p:cNvCxnSpPr>
          <p:nvPr/>
        </p:nvCxnSpPr>
        <p:spPr>
          <a:xfrm flipH="1">
            <a:off x="5181581" y="3229705"/>
            <a:ext cx="691134" cy="1871"/>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38" name="直接箭头连接符 37"/>
          <p:cNvCxnSpPr>
            <a:stCxn id="124" idx="0"/>
            <a:endCxn id="118" idx="2"/>
          </p:cNvCxnSpPr>
          <p:nvPr/>
        </p:nvCxnSpPr>
        <p:spPr>
          <a:xfrm flipV="1">
            <a:off x="4606128" y="2737195"/>
            <a:ext cx="0" cy="240087"/>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97" name="椭圆 96"/>
          <p:cNvSpPr/>
          <p:nvPr/>
        </p:nvSpPr>
        <p:spPr>
          <a:xfrm>
            <a:off x="3748850" y="1167817"/>
            <a:ext cx="104345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CN" sz="1400" dirty="0" smtClean="0">
                <a:solidFill>
                  <a:schemeClr val="tx1"/>
                </a:solidFill>
                <a:latin typeface="微软雅黑" panose="020B0503020204020204" pitchFamily="34" charset="-122"/>
                <a:ea typeface="微软雅黑" panose="020B0503020204020204" pitchFamily="34" charset="-122"/>
              </a:rPr>
              <a:t>U8 </a:t>
            </a:r>
            <a:r>
              <a:rPr lang="zh-CN" altLang="en-US" sz="1400" dirty="0" smtClean="0">
                <a:solidFill>
                  <a:schemeClr val="tx1"/>
                </a:solidFill>
                <a:latin typeface="微软雅黑" panose="020B0503020204020204" pitchFamily="34" charset="-122"/>
                <a:ea typeface="微软雅黑" panose="020B0503020204020204" pitchFamily="34" charset="-122"/>
              </a:rPr>
              <a:t>移动销售订单</a:t>
            </a:r>
            <a:endParaRPr lang="en-US" altLang="zh-CN" sz="1400" dirty="0" smtClean="0">
              <a:solidFill>
                <a:schemeClr val="tx1"/>
              </a:solidFill>
              <a:latin typeface="微软雅黑" panose="020B0503020204020204" pitchFamily="34" charset="-122"/>
              <a:ea typeface="微软雅黑" panose="020B0503020204020204" pitchFamily="34" charset="-122"/>
            </a:endParaRPr>
          </a:p>
        </p:txBody>
      </p:sp>
      <p:sp>
        <p:nvSpPr>
          <p:cNvPr id="100" name="椭圆 99"/>
          <p:cNvSpPr/>
          <p:nvPr/>
        </p:nvSpPr>
        <p:spPr>
          <a:xfrm>
            <a:off x="5537165" y="1187715"/>
            <a:ext cx="104345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CN" sz="1400" dirty="0" smtClean="0">
                <a:solidFill>
                  <a:schemeClr val="tx1"/>
                </a:solidFill>
                <a:latin typeface="微软雅黑" panose="020B0503020204020204" pitchFamily="34" charset="-122"/>
                <a:ea typeface="微软雅黑" panose="020B0503020204020204" pitchFamily="34" charset="-122"/>
              </a:rPr>
              <a:t>U8 </a:t>
            </a:r>
            <a:r>
              <a:rPr lang="zh-CN" altLang="en-US" sz="1400" dirty="0" smtClean="0">
                <a:solidFill>
                  <a:schemeClr val="tx1"/>
                </a:solidFill>
                <a:latin typeface="微软雅黑" panose="020B0503020204020204" pitchFamily="34" charset="-122"/>
                <a:ea typeface="微软雅黑" panose="020B0503020204020204" pitchFamily="34" charset="-122"/>
              </a:rPr>
              <a:t>移动审批报表</a:t>
            </a:r>
            <a:endParaRPr lang="en-US" altLang="zh-CN" sz="1400" dirty="0" smtClean="0">
              <a:solidFill>
                <a:schemeClr val="tx1"/>
              </a:solidFill>
              <a:latin typeface="微软雅黑" panose="020B0503020204020204" pitchFamily="34" charset="-122"/>
              <a:ea typeface="微软雅黑" panose="020B0503020204020204" pitchFamily="34" charset="-122"/>
            </a:endParaRPr>
          </a:p>
        </p:txBody>
      </p:sp>
      <p:sp>
        <p:nvSpPr>
          <p:cNvPr id="118" name="圆角矩形 117"/>
          <p:cNvSpPr/>
          <p:nvPr/>
        </p:nvSpPr>
        <p:spPr>
          <a:xfrm>
            <a:off x="4030676" y="223235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销售订单</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2" name="圆角矩形 121"/>
          <p:cNvSpPr/>
          <p:nvPr/>
        </p:nvSpPr>
        <p:spPr>
          <a:xfrm>
            <a:off x="2090631" y="2977282"/>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线索管理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4" name="圆角矩形 123"/>
          <p:cNvSpPr/>
          <p:nvPr/>
        </p:nvSpPr>
        <p:spPr>
          <a:xfrm>
            <a:off x="4030676" y="2977282"/>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客户管理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6" name="圆角矩形 125"/>
          <p:cNvSpPr/>
          <p:nvPr/>
        </p:nvSpPr>
        <p:spPr>
          <a:xfrm>
            <a:off x="5872717" y="2977282"/>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联系人</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8" name="圆角矩形 127"/>
          <p:cNvSpPr/>
          <p:nvPr/>
        </p:nvSpPr>
        <p:spPr>
          <a:xfrm>
            <a:off x="2075391" y="444215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行动</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日程</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0" name="圆角矩形 129"/>
          <p:cNvSpPr/>
          <p:nvPr/>
        </p:nvSpPr>
        <p:spPr>
          <a:xfrm>
            <a:off x="3349598" y="444215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消息</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任务</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2" name="圆角矩形 131"/>
          <p:cNvSpPr/>
          <p:nvPr/>
        </p:nvSpPr>
        <p:spPr>
          <a:xfrm>
            <a:off x="4628064" y="444215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审批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4" name="圆角矩形 133"/>
          <p:cNvSpPr/>
          <p:nvPr/>
        </p:nvSpPr>
        <p:spPr>
          <a:xfrm>
            <a:off x="5902271" y="4442151"/>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报表</a:t>
            </a:r>
            <a:endParaRPr lang="zh-CN" altLang="en-US" sz="1400" dirty="0">
              <a:solidFill>
                <a:schemeClr val="tx1"/>
              </a:solidFill>
              <a:latin typeface="微软雅黑" panose="020B0503020204020204" pitchFamily="34" charset="-122"/>
              <a:ea typeface="微软雅黑" panose="020B0503020204020204" pitchFamily="34" charset="-122"/>
            </a:endParaRPr>
          </a:p>
        </p:txBody>
      </p:sp>
      <p:cxnSp>
        <p:nvCxnSpPr>
          <p:cNvPr id="146" name="直接箭头连接符 145"/>
          <p:cNvCxnSpPr/>
          <p:nvPr/>
        </p:nvCxnSpPr>
        <p:spPr>
          <a:xfrm>
            <a:off x="3241536" y="3231573"/>
            <a:ext cx="804378"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70" name="直接箭头连接符 169"/>
          <p:cNvCxnSpPr/>
          <p:nvPr/>
        </p:nvCxnSpPr>
        <p:spPr>
          <a:xfrm flipH="1" flipV="1">
            <a:off x="4635984" y="3494076"/>
            <a:ext cx="1" cy="233721"/>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74" name="内容占位符 2"/>
          <p:cNvSpPr>
            <a:spLocks noGrp="1"/>
          </p:cNvSpPr>
          <p:nvPr>
            <p:ph idx="1"/>
          </p:nvPr>
        </p:nvSpPr>
        <p:spPr>
          <a:xfrm>
            <a:off x="457200" y="5715000"/>
            <a:ext cx="8280400" cy="838200"/>
          </a:xfrm>
        </p:spPr>
        <p:style>
          <a:lnRef idx="2">
            <a:schemeClr val="accent6"/>
          </a:lnRef>
          <a:fillRef idx="1">
            <a:schemeClr val="lt1"/>
          </a:fillRef>
          <a:effectRef idx="0">
            <a:schemeClr val="accent6"/>
          </a:effectRef>
          <a:fontRef idx="minor">
            <a:schemeClr val="dk1"/>
          </a:fontRef>
        </p:style>
        <p:txBody>
          <a:bodyPr>
            <a:normAutofit/>
          </a:bodyPr>
          <a:lstStyle/>
          <a:p>
            <a:pPr algn="just">
              <a:buClr>
                <a:schemeClr val="accent1">
                  <a:lumMod val="75000"/>
                </a:schemeClr>
              </a:buClr>
              <a:buFont typeface="Wingdings" panose="05000000000000000000" pitchFamily="2" charset="2"/>
              <a:buChar char="p"/>
              <a:defRPr/>
            </a:pPr>
            <a:r>
              <a:rPr lang="zh-CN" altLang="en-US" sz="1400" dirty="0" smtClean="0"/>
              <a:t>支持</a:t>
            </a:r>
            <a:r>
              <a:rPr lang="en-US" altLang="zh-CN" sz="1400" dirty="0" err="1"/>
              <a:t>Iphone</a:t>
            </a:r>
            <a:r>
              <a:rPr lang="en-US" altLang="zh-CN" sz="1400" dirty="0"/>
              <a:t>   IOS  4.0-5.0</a:t>
            </a:r>
            <a:r>
              <a:rPr lang="zh-CN" altLang="zh-CN" sz="1400" dirty="0"/>
              <a:t>；</a:t>
            </a:r>
            <a:endParaRPr lang="zh-CN" altLang="zh-CN" sz="1400" dirty="0"/>
          </a:p>
          <a:p>
            <a:pPr algn="just">
              <a:buClr>
                <a:schemeClr val="accent1">
                  <a:lumMod val="75000"/>
                </a:schemeClr>
              </a:buClr>
              <a:buFont typeface="Wingdings" panose="05000000000000000000" pitchFamily="2" charset="2"/>
              <a:buChar char="p"/>
              <a:defRPr/>
            </a:pPr>
            <a:r>
              <a:rPr lang="zh-CN" altLang="en-US" sz="1400" dirty="0"/>
              <a:t>支持</a:t>
            </a:r>
            <a:r>
              <a:rPr lang="en-US" altLang="zh-CN" sz="1400" dirty="0"/>
              <a:t>Android </a:t>
            </a:r>
            <a:r>
              <a:rPr lang="zh-CN" altLang="zh-CN" sz="1400" dirty="0"/>
              <a:t>智能手机，操作系统</a:t>
            </a:r>
            <a:r>
              <a:rPr lang="en-US" altLang="zh-CN" sz="1400" dirty="0"/>
              <a:t>Android 2.2—2.3.6</a:t>
            </a:r>
            <a:r>
              <a:rPr lang="zh-CN" altLang="en-US" sz="1400" dirty="0"/>
              <a:t>，</a:t>
            </a:r>
            <a:r>
              <a:rPr lang="zh-CN" altLang="zh-CN" sz="1400" dirty="0"/>
              <a:t>支持分辨率为</a:t>
            </a:r>
            <a:r>
              <a:rPr lang="en-US" altLang="zh-CN" sz="1400" dirty="0"/>
              <a:t>480</a:t>
            </a:r>
            <a:r>
              <a:rPr lang="zh-CN" altLang="zh-CN" sz="1400" dirty="0"/>
              <a:t>×</a:t>
            </a:r>
            <a:r>
              <a:rPr lang="en-US" altLang="zh-CN" sz="1400" dirty="0"/>
              <a:t>800</a:t>
            </a:r>
            <a:r>
              <a:rPr lang="zh-CN" altLang="zh-CN" sz="1400" dirty="0"/>
              <a:t>；</a:t>
            </a:r>
            <a:r>
              <a:rPr lang="en-US" altLang="zh-CN" sz="1400" dirty="0"/>
              <a:t>480</a:t>
            </a:r>
            <a:r>
              <a:rPr lang="zh-CN" altLang="zh-CN" sz="1400" dirty="0"/>
              <a:t>×</a:t>
            </a:r>
            <a:r>
              <a:rPr lang="en-US" altLang="zh-CN" sz="1400" dirty="0"/>
              <a:t>854</a:t>
            </a:r>
            <a:r>
              <a:rPr lang="zh-CN" altLang="zh-CN" sz="1400" dirty="0"/>
              <a:t>；</a:t>
            </a:r>
            <a:r>
              <a:rPr lang="en-US" altLang="zh-CN" sz="1400" dirty="0"/>
              <a:t>1280</a:t>
            </a:r>
            <a:r>
              <a:rPr lang="zh-CN" altLang="zh-CN" sz="1400" dirty="0"/>
              <a:t>×</a:t>
            </a:r>
            <a:r>
              <a:rPr lang="en-US" altLang="zh-CN" sz="1400" dirty="0"/>
              <a:t>720</a:t>
            </a:r>
            <a:r>
              <a:rPr lang="zh-CN" altLang="en-US" sz="1400" dirty="0"/>
              <a:t>；</a:t>
            </a:r>
            <a:endParaRPr lang="zh-CN" altLang="en-US" sz="1400" dirty="0"/>
          </a:p>
        </p:txBody>
      </p:sp>
      <p:sp>
        <p:nvSpPr>
          <p:cNvPr id="75" name="圆角矩形 74"/>
          <p:cNvSpPr/>
          <p:nvPr/>
        </p:nvSpPr>
        <p:spPr bwMode="auto">
          <a:xfrm>
            <a:off x="9906000" y="304801"/>
            <a:ext cx="1374168" cy="503627"/>
          </a:xfrm>
          <a:prstGeom prst="roundRect">
            <a:avLst/>
          </a:prstGeom>
          <a:scene3d>
            <a:camera prst="orthographicFront"/>
            <a:lightRig rig="threePt" dir="t"/>
          </a:scene3d>
          <a:sp3d>
            <a:bevelT prst="slope"/>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合并报表</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46" name="椭圆 45"/>
          <p:cNvSpPr/>
          <p:nvPr/>
        </p:nvSpPr>
        <p:spPr>
          <a:xfrm>
            <a:off x="7205870" y="1202617"/>
            <a:ext cx="1043454" cy="7179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CN" sz="1400" dirty="0" smtClean="0">
                <a:solidFill>
                  <a:schemeClr val="tx1"/>
                </a:solidFill>
                <a:latin typeface="微软雅黑" panose="020B0503020204020204" pitchFamily="34" charset="-122"/>
                <a:ea typeface="微软雅黑" panose="020B0503020204020204" pitchFamily="34" charset="-122"/>
              </a:rPr>
              <a:t>U8 </a:t>
            </a:r>
            <a:r>
              <a:rPr lang="zh-CN" altLang="en-US" sz="1400" dirty="0" smtClean="0">
                <a:solidFill>
                  <a:schemeClr val="tx1"/>
                </a:solidFill>
                <a:latin typeface="微软雅黑" panose="020B0503020204020204" pitchFamily="34" charset="-122"/>
                <a:ea typeface="微软雅黑" panose="020B0503020204020204" pitchFamily="34" charset="-122"/>
              </a:rPr>
              <a:t>移动通讯簿</a:t>
            </a:r>
            <a:endParaRPr lang="en-US" altLang="zh-CN" sz="1400" dirty="0" smtClean="0">
              <a:solidFill>
                <a:schemeClr val="tx1"/>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4038602" y="3727795"/>
            <a:ext cx="1150907" cy="50484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商机管理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cxnSp>
        <p:nvCxnSpPr>
          <p:cNvPr id="42" name="直接箭头连接符 41"/>
          <p:cNvCxnSpPr/>
          <p:nvPr/>
        </p:nvCxnSpPr>
        <p:spPr>
          <a:xfrm>
            <a:off x="3227696" y="2508595"/>
            <a:ext cx="804378"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44" name="TextBox 43"/>
          <p:cNvSpPr txBox="1"/>
          <p:nvPr/>
        </p:nvSpPr>
        <p:spPr>
          <a:xfrm>
            <a:off x="685801" y="1377263"/>
            <a:ext cx="561372" cy="369332"/>
          </a:xfrm>
          <a:prstGeom prst="rect">
            <a:avLst/>
          </a:prstGeom>
          <a:noFill/>
        </p:spPr>
        <p:txBody>
          <a:bodyPr wrap="none" rtlCol="0">
            <a:spAutoFit/>
          </a:bodyPr>
          <a:lstStyle/>
          <a:p>
            <a:r>
              <a:rPr lang="en-US" altLang="zh-CN" dirty="0" smtClean="0"/>
              <a:t>App</a:t>
            </a:r>
            <a:endParaRPr lang="zh-CN" altLang="en-US" dirty="0"/>
          </a:p>
        </p:txBody>
      </p:sp>
      <p:pic>
        <p:nvPicPr>
          <p:cNvPr id="29" name="图片 28" descr="U8logo.jpg"/>
          <p:cNvPicPr>
            <a:picLocks noChangeAspect="1"/>
          </p:cNvPicPr>
          <p:nvPr/>
        </p:nvPicPr>
        <p:blipFill>
          <a:blip r:embed="rId3"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3926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3929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9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3928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3928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3928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3927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274" name="Text Box 75"/>
          <p:cNvSpPr txBox="1">
            <a:spLocks noChangeArrowheads="1"/>
          </p:cNvSpPr>
          <p:nvPr/>
        </p:nvSpPr>
        <p:spPr bwMode="auto">
          <a:xfrm>
            <a:off x="3124200" y="2971801"/>
            <a:ext cx="5029200" cy="2031325"/>
          </a:xfrm>
          <a:prstGeom prst="rect">
            <a:avLst/>
          </a:prstGeom>
          <a:noFill/>
          <a:ln w="9525">
            <a:noFill/>
            <a:miter lim="800000"/>
          </a:ln>
        </p:spPr>
        <p:txBody>
          <a:bodyPr>
            <a:spAutoFit/>
          </a:bodyPr>
          <a:lstStyle/>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业务员可以新增、编辑、查询自身管理的客户；</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支持新增、查询销售商机；</a:t>
            </a:r>
            <a:endParaRPr lang="zh-CN" altLang="en-US"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支持新增、查询销售订单；</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支持查询存货信息；</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支持建立、记录行动日程，并支持记录业务员定位信息；</a:t>
            </a:r>
            <a:endParaRPr lang="en-US" altLang="zh-CN" dirty="0" smtClean="0">
              <a:latin typeface="微软雅黑" panose="020B0503020204020204" pitchFamily="34" charset="-122"/>
              <a:ea typeface="微软雅黑" panose="020B0503020204020204" pitchFamily="34" charset="-122"/>
            </a:endParaRPr>
          </a:p>
        </p:txBody>
      </p:sp>
      <p:sp>
        <p:nvSpPr>
          <p:cNvPr id="13927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39276" name="Text Box 79"/>
          <p:cNvSpPr txBox="1">
            <a:spLocks noChangeArrowheads="1"/>
          </p:cNvSpPr>
          <p:nvPr/>
        </p:nvSpPr>
        <p:spPr bwMode="auto">
          <a:xfrm>
            <a:off x="609600" y="3048001"/>
            <a:ext cx="1447800" cy="830997"/>
          </a:xfrm>
          <a:prstGeom prst="rect">
            <a:avLst/>
          </a:prstGeom>
          <a:noFill/>
          <a:ln w="9525">
            <a:noFill/>
            <a:miter lim="800000"/>
          </a:ln>
        </p:spPr>
        <p:txBody>
          <a:bodyPr>
            <a:spAutoFit/>
          </a:bodyPr>
          <a:lstStyle/>
          <a:p>
            <a:pPr algn="ctr">
              <a:spcBef>
                <a:spcPct val="50000"/>
              </a:spcBef>
            </a:pPr>
            <a:r>
              <a:rPr lang="en-US" altLang="zh-CN" sz="2400" dirty="0" smtClean="0"/>
              <a:t>U8 MA—CRM</a:t>
            </a:r>
            <a:endParaRPr lang="zh-CN" altLang="en-US"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产品概述</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线索与客户</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商机</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销售订单与产品</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线索、客户新增、编辑、删除</a:t>
            </a:r>
            <a:endParaRPr lang="en-US" altLang="zh-CN" sz="1600" dirty="0" smtClean="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线索、客户搜索列表</a:t>
            </a: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线索、客户详细信息查询</a:t>
            </a:r>
            <a:endParaRPr lang="en-US" altLang="zh-CN" sz="1600" dirty="0" smtClean="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线索、客户相关信息联查</a:t>
            </a:r>
            <a:endParaRPr lang="en-US" altLang="zh-CN" sz="1600" dirty="0" smtClean="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线索创建行动</a:t>
            </a:r>
            <a:endParaRPr lang="en-US" altLang="zh-CN" sz="1600" dirty="0" smtClean="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线索转换联系人或客户</a:t>
            </a:r>
            <a:endParaRPr lang="en-US" altLang="zh-CN" sz="1600" dirty="0" smtClean="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客户创建商机、订单、行动</a:t>
            </a: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商机新增、编辑、删除</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商机搜索列表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商机详细信息查询</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商机相关信息联查</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商机创建订单、行动</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销售订单新增、编辑、删除</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销售订单搜索列表和详细信息查询</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销售订单相关信息联查</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产品搜索列表和详细信息查询</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产品库存量查询</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行动日程</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日历形式展现消息、预警、行动</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行动新增、编辑、删除</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行动搜索列表</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行动记录</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位置定位</a:t>
            </a:r>
            <a:endParaRPr lang="en-US" altLang="zh-CN" sz="1600" dirty="0">
              <a:latin typeface="微软雅黑" panose="020B0503020204020204" pitchFamily="34" charset="-122"/>
              <a:ea typeface="微软雅黑" panose="020B0503020204020204" pitchFamily="34" charset="-122"/>
            </a:endParaRPr>
          </a:p>
        </p:txBody>
      </p:sp>
      <p:sp>
        <p:nvSpPr>
          <p:cNvPr id="12298" name="标题 1"/>
          <p:cNvSpPr txBox="1"/>
          <p:nvPr/>
        </p:nvSpPr>
        <p:spPr bwMode="auto">
          <a:xfrm>
            <a:off x="381002" y="82551"/>
            <a:ext cx="8939213" cy="585788"/>
          </a:xfrm>
          <a:prstGeom prst="rect">
            <a:avLst/>
          </a:prstGeom>
          <a:noFill/>
          <a:ln w="9525">
            <a:noFill/>
            <a:miter lim="800000"/>
          </a:ln>
        </p:spPr>
        <p:txBody>
          <a:bodyPr/>
          <a:lstStyle/>
          <a:p>
            <a:pPr eaLnBrk="0" hangingPunct="0"/>
            <a:r>
              <a:rPr kumimoji="1" lang="en-US" altLang="zh-CN" sz="2800" dirty="0" smtClean="0">
                <a:solidFill>
                  <a:srgbClr val="FF0000"/>
                </a:solidFill>
                <a:latin typeface="微软雅黑" panose="020B0503020204020204" pitchFamily="34" charset="-122"/>
                <a:ea typeface="微软雅黑" panose="020B0503020204020204" pitchFamily="34" charset="-122"/>
              </a:rPr>
              <a:t>U8 MA-CRM App</a:t>
            </a:r>
            <a:r>
              <a:rPr kumimoji="1" lang="zh-CN" altLang="en-US" sz="2800" dirty="0" smtClean="0">
                <a:solidFill>
                  <a:srgbClr val="FF0000"/>
                </a:solidFill>
                <a:latin typeface="微软雅黑" panose="020B0503020204020204" pitchFamily="34" charset="-122"/>
                <a:ea typeface="微软雅黑" panose="020B0503020204020204" pitchFamily="34" charset="-122"/>
              </a:rPr>
              <a:t>关键</a:t>
            </a:r>
            <a:r>
              <a:rPr kumimoji="1" lang="zh-CN" altLang="en-US" sz="2800" dirty="0">
                <a:solidFill>
                  <a:srgbClr val="FF0000"/>
                </a:solidFill>
                <a:latin typeface="微软雅黑" panose="020B0503020204020204" pitchFamily="34" charset="-122"/>
                <a:ea typeface="微软雅黑" panose="020B0503020204020204" pitchFamily="34" charset="-122"/>
              </a:rPr>
              <a:t>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3926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3929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9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3928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3928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3928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3927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274" name="Text Box 75"/>
          <p:cNvSpPr txBox="1">
            <a:spLocks noChangeArrowheads="1"/>
          </p:cNvSpPr>
          <p:nvPr/>
        </p:nvSpPr>
        <p:spPr bwMode="auto">
          <a:xfrm>
            <a:off x="3124200" y="2971802"/>
            <a:ext cx="5029200" cy="2585323"/>
          </a:xfrm>
          <a:prstGeom prst="rect">
            <a:avLst/>
          </a:prstGeom>
          <a:noFill/>
          <a:ln w="9525">
            <a:noFill/>
            <a:miter lim="800000"/>
          </a:ln>
        </p:spPr>
        <p:txBody>
          <a:bodyPr>
            <a:spAutoFit/>
          </a:bodyPr>
          <a:lstStyle/>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业务员可以使用手机下销售订单，并支持参照销售商机。</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业务员可以使用手机，搜索查询自己的销售订单。</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业务员可以针对重要的销售订单，设置“关注”，在关注列表中快速找到重要订单。</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移动端支持搜索查询存货详细信息；</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支持查询库存可用量、销售可用量；</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支持启用自由项的存货</a:t>
            </a:r>
            <a:endParaRPr lang="en-US" altLang="zh-CN" dirty="0" smtClean="0">
              <a:latin typeface="微软雅黑" panose="020B0503020204020204" pitchFamily="34" charset="-122"/>
              <a:ea typeface="微软雅黑" panose="020B0503020204020204" pitchFamily="34" charset="-122"/>
            </a:endParaRPr>
          </a:p>
        </p:txBody>
      </p:sp>
      <p:sp>
        <p:nvSpPr>
          <p:cNvPr id="13927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39276" name="Text Box 79"/>
          <p:cNvSpPr txBox="1">
            <a:spLocks noChangeArrowheads="1"/>
          </p:cNvSpPr>
          <p:nvPr/>
        </p:nvSpPr>
        <p:spPr bwMode="auto">
          <a:xfrm>
            <a:off x="609600" y="3048000"/>
            <a:ext cx="1447800" cy="1569660"/>
          </a:xfrm>
          <a:prstGeom prst="rect">
            <a:avLst/>
          </a:prstGeom>
          <a:noFill/>
          <a:ln w="9525">
            <a:noFill/>
            <a:miter lim="800000"/>
          </a:ln>
        </p:spPr>
        <p:txBody>
          <a:bodyPr>
            <a:spAutoFit/>
          </a:bodyPr>
          <a:lstStyle/>
          <a:p>
            <a:pPr algn="ctr">
              <a:spcBef>
                <a:spcPct val="50000"/>
              </a:spcBef>
            </a:pPr>
            <a:r>
              <a:rPr lang="en-US" altLang="zh-CN" sz="2400" dirty="0" smtClean="0">
                <a:latin typeface="微软雅黑" panose="020B0503020204020204" pitchFamily="34" charset="-122"/>
                <a:ea typeface="微软雅黑" panose="020B0503020204020204" pitchFamily="34" charset="-122"/>
              </a:rPr>
              <a:t>U8 MA—</a:t>
            </a:r>
            <a:r>
              <a:rPr lang="zh-CN" altLang="en-US" sz="2400" dirty="0" smtClean="0">
                <a:latin typeface="微软雅黑" panose="020B0503020204020204" pitchFamily="34" charset="-122"/>
                <a:ea typeface="微软雅黑" panose="020B0503020204020204" pitchFamily="34" charset="-122"/>
              </a:rPr>
              <a:t>销售订单与产品</a:t>
            </a:r>
            <a:endParaRPr lang="zh-CN" altLang="en-US"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产品概述</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223912"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销售订单</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3471812"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产品</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5714950"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关注</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20961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销售订单新增、编辑、删除</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销售订单搜索列表</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销售订单详细信息查询</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销售订单相关信息联查</a:t>
            </a:r>
            <a:endParaRPr lang="en-US" altLang="zh-CN" sz="1600"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3457527"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产品搜索列表</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产品详细信息查询</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产品库存量查询</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57006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a:lnSpc>
                <a:spcPct val="150000"/>
              </a:lnSpc>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添加销售订单、产品到关注</a:t>
            </a:r>
            <a:endParaRPr lang="en-US" altLang="zh-CN" sz="1600" dirty="0" smtClean="0">
              <a:latin typeface="微软雅黑" panose="020B0503020204020204" pitchFamily="34" charset="-122"/>
              <a:ea typeface="微软雅黑" panose="020B0503020204020204" pitchFamily="34" charset="-122"/>
            </a:endParaRPr>
          </a:p>
          <a:p>
            <a:pPr>
              <a:lnSpc>
                <a:spcPct val="150000"/>
              </a:lnSpc>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关注移除</a:t>
            </a:r>
            <a:endParaRPr lang="en-US" altLang="zh-CN" sz="1600" dirty="0" smtClean="0">
              <a:latin typeface="微软雅黑" panose="020B0503020204020204" pitchFamily="34" charset="-122"/>
              <a:ea typeface="微软雅黑" panose="020B0503020204020204" pitchFamily="34" charset="-122"/>
            </a:endParaRPr>
          </a:p>
          <a:p>
            <a:pPr>
              <a:lnSpc>
                <a:spcPct val="150000"/>
              </a:lnSpc>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通过关注查询销售订单、产品详细信息</a:t>
            </a:r>
            <a:endParaRPr lang="en-US" altLang="zh-CN" sz="1600" dirty="0">
              <a:latin typeface="微软雅黑" panose="020B0503020204020204" pitchFamily="34" charset="-122"/>
              <a:ea typeface="微软雅黑" panose="020B0503020204020204" pitchFamily="34" charset="-122"/>
            </a:endParaRPr>
          </a:p>
        </p:txBody>
      </p:sp>
      <p:sp>
        <p:nvSpPr>
          <p:cNvPr id="12298" name="标题 1"/>
          <p:cNvSpPr txBox="1"/>
          <p:nvPr/>
        </p:nvSpPr>
        <p:spPr bwMode="auto">
          <a:xfrm>
            <a:off x="381002" y="82551"/>
            <a:ext cx="8939213" cy="585788"/>
          </a:xfrm>
          <a:prstGeom prst="rect">
            <a:avLst/>
          </a:prstGeom>
          <a:noFill/>
          <a:ln w="9525">
            <a:noFill/>
            <a:miter lim="800000"/>
          </a:ln>
        </p:spPr>
        <p:txBody>
          <a:bodyPr/>
          <a:lstStyle/>
          <a:p>
            <a:pPr eaLnBrk="0" hangingPunct="0"/>
            <a:r>
              <a:rPr kumimoji="1" lang="en-US" altLang="zh-CN" sz="2800" dirty="0" smtClean="0">
                <a:solidFill>
                  <a:srgbClr val="FF0000"/>
                </a:solidFill>
                <a:latin typeface="微软雅黑" panose="020B0503020204020204" pitchFamily="34" charset="-122"/>
                <a:ea typeface="微软雅黑" panose="020B0503020204020204" pitchFamily="34" charset="-122"/>
              </a:rPr>
              <a:t>U8 MA-</a:t>
            </a:r>
            <a:r>
              <a:rPr kumimoji="1" lang="zh-CN" altLang="en-US" sz="2800" dirty="0" smtClean="0">
                <a:solidFill>
                  <a:srgbClr val="FF0000"/>
                </a:solidFill>
                <a:latin typeface="微软雅黑" panose="020B0503020204020204" pitchFamily="34" charset="-122"/>
                <a:ea typeface="微软雅黑" panose="020B0503020204020204" pitchFamily="34" charset="-122"/>
              </a:rPr>
              <a:t>销售订单与产品</a:t>
            </a:r>
            <a:r>
              <a:rPr kumimoji="1" lang="en-US" altLang="zh-CN" sz="2800" dirty="0" smtClean="0">
                <a:solidFill>
                  <a:srgbClr val="FF0000"/>
                </a:solidFill>
                <a:latin typeface="微软雅黑" panose="020B0503020204020204" pitchFamily="34" charset="-122"/>
                <a:ea typeface="微软雅黑" panose="020B0503020204020204" pitchFamily="34" charset="-122"/>
              </a:rPr>
              <a:t> App</a:t>
            </a:r>
            <a:r>
              <a:rPr kumimoji="1" lang="zh-CN" altLang="en-US" sz="2800" dirty="0" smtClean="0">
                <a:solidFill>
                  <a:srgbClr val="FF0000"/>
                </a:solidFill>
                <a:latin typeface="微软雅黑" panose="020B0503020204020204" pitchFamily="34" charset="-122"/>
                <a:ea typeface="微软雅黑" panose="020B0503020204020204" pitchFamily="34" charset="-122"/>
              </a:rPr>
              <a:t>关键</a:t>
            </a:r>
            <a:r>
              <a:rPr kumimoji="1" lang="zh-CN" altLang="en-US" sz="2800" dirty="0">
                <a:solidFill>
                  <a:srgbClr val="FF0000"/>
                </a:solidFill>
                <a:latin typeface="微软雅黑" panose="020B0503020204020204" pitchFamily="34" charset="-122"/>
                <a:ea typeface="微软雅黑" panose="020B0503020204020204" pitchFamily="34" charset="-122"/>
              </a:rPr>
              <a:t>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3926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3929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9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3928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3928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3928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3927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274" name="Text Box 75"/>
          <p:cNvSpPr txBox="1">
            <a:spLocks noChangeArrowheads="1"/>
          </p:cNvSpPr>
          <p:nvPr/>
        </p:nvSpPr>
        <p:spPr bwMode="auto">
          <a:xfrm>
            <a:off x="3124200" y="2971800"/>
            <a:ext cx="5029200" cy="1754326"/>
          </a:xfrm>
          <a:prstGeom prst="rect">
            <a:avLst/>
          </a:prstGeom>
          <a:noFill/>
          <a:ln w="9525">
            <a:noFill/>
            <a:miter lim="800000"/>
          </a:ln>
        </p:spPr>
        <p:txBody>
          <a:bodyPr>
            <a:spAutoFit/>
          </a:bodyPr>
          <a:lstStyle/>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移动端支持显示查询</a:t>
            </a:r>
            <a:r>
              <a:rPr lang="en-US" altLang="zh-CN" dirty="0" smtClean="0">
                <a:latin typeface="微软雅黑" panose="020B0503020204020204" pitchFamily="34" charset="-122"/>
                <a:ea typeface="微软雅黑" panose="020B0503020204020204" pitchFamily="34" charset="-122"/>
              </a:rPr>
              <a:t>U8</a:t>
            </a:r>
            <a:r>
              <a:rPr lang="zh-CN" altLang="en-US" dirty="0" smtClean="0">
                <a:latin typeface="微软雅黑" panose="020B0503020204020204" pitchFamily="34" charset="-122"/>
                <a:ea typeface="微软雅黑" panose="020B0503020204020204" pitchFamily="34" charset="-122"/>
              </a:rPr>
              <a:t>预警及单据消息；</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a:t>
            </a:r>
            <a:r>
              <a:rPr lang="en-US" altLang="zh-CN" dirty="0" smtClean="0">
                <a:latin typeface="微软雅黑" panose="020B0503020204020204" pitchFamily="34" charset="-122"/>
                <a:ea typeface="微软雅黑" panose="020B0503020204020204" pitchFamily="34" charset="-122"/>
              </a:rPr>
              <a:t>U8</a:t>
            </a:r>
            <a:r>
              <a:rPr lang="zh-CN" altLang="en-US" dirty="0" smtClean="0">
                <a:latin typeface="微软雅黑" panose="020B0503020204020204" pitchFamily="34" charset="-122"/>
                <a:ea typeface="微软雅黑" panose="020B0503020204020204" pitchFamily="34" charset="-122"/>
              </a:rPr>
              <a:t>审批流单据审批（常用单据）；</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a:t>
            </a:r>
            <a:r>
              <a:rPr lang="zh-CN" altLang="zh-CN" dirty="0" smtClean="0">
                <a:latin typeface="微软雅黑" panose="020B0503020204020204" pitchFamily="34" charset="-122"/>
                <a:ea typeface="微软雅黑" panose="020B0503020204020204" pitchFamily="34" charset="-122"/>
              </a:rPr>
              <a:t>查询业务报表，包括销售订单执行统计、销售情况分析、销售计划执行、采购成本趋势分析、资金日报表以及现存量等图表的展现和查询</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sp>
        <p:nvSpPr>
          <p:cNvPr id="13927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39276" name="Text Box 79"/>
          <p:cNvSpPr txBox="1">
            <a:spLocks noChangeArrowheads="1"/>
          </p:cNvSpPr>
          <p:nvPr/>
        </p:nvSpPr>
        <p:spPr bwMode="auto">
          <a:xfrm>
            <a:off x="609600" y="3048000"/>
            <a:ext cx="1447800" cy="1569660"/>
          </a:xfrm>
          <a:prstGeom prst="rect">
            <a:avLst/>
          </a:prstGeom>
          <a:noFill/>
          <a:ln w="9525">
            <a:noFill/>
            <a:miter lim="800000"/>
          </a:ln>
        </p:spPr>
        <p:txBody>
          <a:bodyPr>
            <a:spAutoFit/>
          </a:bodyPr>
          <a:lstStyle/>
          <a:p>
            <a:pPr algn="ctr">
              <a:spcBef>
                <a:spcPct val="50000"/>
              </a:spcBef>
            </a:pPr>
            <a:r>
              <a:rPr lang="en-US" altLang="zh-CN" sz="2400" dirty="0" smtClean="0">
                <a:latin typeface="微软雅黑" panose="020B0503020204020204" pitchFamily="34" charset="-122"/>
                <a:ea typeface="微软雅黑" panose="020B0503020204020204" pitchFamily="34" charset="-122"/>
              </a:rPr>
              <a:t>U8 MA—</a:t>
            </a:r>
            <a:r>
              <a:rPr lang="zh-CN" altLang="en-US" sz="2400" dirty="0" smtClean="0">
                <a:latin typeface="微软雅黑" panose="020B0503020204020204" pitchFamily="34" charset="-122"/>
                <a:ea typeface="微软雅黑" panose="020B0503020204020204" pitchFamily="34" charset="-122"/>
              </a:rPr>
              <a:t>消息审批与报表</a:t>
            </a:r>
            <a:endParaRPr lang="zh-CN" altLang="en-US"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产品概述</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8"/>
          <p:cNvSpPr>
            <a:spLocks noChangeArrowheads="1"/>
          </p:cNvSpPr>
          <p:nvPr/>
        </p:nvSpPr>
        <p:spPr bwMode="gray">
          <a:xfrm flipH="1">
            <a:off x="609601" y="1444624"/>
            <a:ext cx="1425575" cy="4346575"/>
          </a:xfrm>
          <a:prstGeom prst="roundRect">
            <a:avLst>
              <a:gd name="adj" fmla="val 11375"/>
            </a:avLst>
          </a:prstGeom>
          <a:solidFill>
            <a:srgbClr val="FFFFFF"/>
          </a:solidFill>
          <a:ln w="28575">
            <a:solidFill>
              <a:schemeClr val="hlink"/>
            </a:solidFill>
            <a:round/>
          </a:ln>
        </p:spPr>
        <p:txBody>
          <a:bodyPr wrap="none" anchor="ctr"/>
          <a:lstStyle/>
          <a:p>
            <a:endParaRPr lang="zh-CN" altLang="en-US">
              <a:solidFill>
                <a:schemeClr val="tx1"/>
              </a:solidFill>
              <a:latin typeface="Arial" panose="020B0604020202020204" pitchFamily="34" charset="0"/>
              <a:ea typeface="宋体" panose="02010600030101010101" pitchFamily="2" charset="-122"/>
            </a:endParaRPr>
          </a:p>
        </p:txBody>
      </p:sp>
      <p:sp>
        <p:nvSpPr>
          <p:cNvPr id="4" name="AutoShape 76"/>
          <p:cNvSpPr>
            <a:spLocks noChangeArrowheads="1"/>
          </p:cNvSpPr>
          <p:nvPr/>
        </p:nvSpPr>
        <p:spPr bwMode="gray">
          <a:xfrm>
            <a:off x="2133602" y="1447800"/>
            <a:ext cx="6596063" cy="4343400"/>
          </a:xfrm>
          <a:prstGeom prst="roundRect">
            <a:avLst>
              <a:gd name="adj" fmla="val 2454"/>
            </a:avLst>
          </a:prstGeom>
        </p:spPr>
        <p:style>
          <a:lnRef idx="1">
            <a:schemeClr val="accent5"/>
          </a:lnRef>
          <a:fillRef idx="2">
            <a:schemeClr val="accent5"/>
          </a:fillRef>
          <a:effectRef idx="1">
            <a:schemeClr val="accent5"/>
          </a:effectRef>
          <a:fontRef idx="minor">
            <a:schemeClr val="dk1"/>
          </a:fontRef>
        </p:style>
        <p:txBody>
          <a:bodyPr wrap="none" anchor="ctr"/>
          <a:lstStyle/>
          <a:p>
            <a:endParaRPr lang="zh-CN" altLang="en-US">
              <a:solidFill>
                <a:schemeClr val="tx1"/>
              </a:solidFill>
              <a:latin typeface="Arial" panose="020B0604020202020204" pitchFamily="34" charset="0"/>
              <a:ea typeface="宋体" panose="02010600030101010101" pitchFamily="2" charset="-122"/>
            </a:endParaRPr>
          </a:p>
        </p:txBody>
      </p:sp>
      <p:sp>
        <p:nvSpPr>
          <p:cNvPr id="5" name="Freeform 27"/>
          <p:cNvSpPr/>
          <p:nvPr/>
        </p:nvSpPr>
        <p:spPr bwMode="gray">
          <a:xfrm flipH="1">
            <a:off x="8129590" y="14922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6" name="Group 29"/>
          <p:cNvGrpSpPr/>
          <p:nvPr/>
        </p:nvGrpSpPr>
        <p:grpSpPr bwMode="auto">
          <a:xfrm rot="5400000">
            <a:off x="1838326" y="1590676"/>
            <a:ext cx="495300" cy="666750"/>
            <a:chOff x="778" y="1762"/>
            <a:chExt cx="312" cy="420"/>
          </a:xfrm>
        </p:grpSpPr>
        <p:grpSp>
          <p:nvGrpSpPr>
            <p:cNvPr id="7" name="Group 30"/>
            <p:cNvGrpSpPr/>
            <p:nvPr/>
          </p:nvGrpSpPr>
          <p:grpSpPr bwMode="auto">
            <a:xfrm>
              <a:off x="960" y="1764"/>
              <a:ext cx="130" cy="418"/>
              <a:chOff x="960" y="1764"/>
              <a:chExt cx="130" cy="418"/>
            </a:xfrm>
          </p:grpSpPr>
          <p:sp>
            <p:nvSpPr>
              <p:cNvPr id="12"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4"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34"/>
            <p:cNvGrpSpPr/>
            <p:nvPr/>
          </p:nvGrpSpPr>
          <p:grpSpPr bwMode="auto">
            <a:xfrm>
              <a:off x="778" y="1762"/>
              <a:ext cx="130" cy="418"/>
              <a:chOff x="960" y="1764"/>
              <a:chExt cx="130" cy="418"/>
            </a:xfrm>
          </p:grpSpPr>
          <p:sp>
            <p:nvSpPr>
              <p:cNvPr id="9"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15" name="Group 65"/>
          <p:cNvGrpSpPr/>
          <p:nvPr/>
        </p:nvGrpSpPr>
        <p:grpSpPr bwMode="auto">
          <a:xfrm rot="5400000">
            <a:off x="1838326" y="4714876"/>
            <a:ext cx="495300" cy="666750"/>
            <a:chOff x="778" y="1762"/>
            <a:chExt cx="312" cy="420"/>
          </a:xfrm>
        </p:grpSpPr>
        <p:grpSp>
          <p:nvGrpSpPr>
            <p:cNvPr id="16" name="Group 66"/>
            <p:cNvGrpSpPr/>
            <p:nvPr/>
          </p:nvGrpSpPr>
          <p:grpSpPr bwMode="auto">
            <a:xfrm>
              <a:off x="960" y="1764"/>
              <a:ext cx="130" cy="418"/>
              <a:chOff x="960" y="1764"/>
              <a:chExt cx="130" cy="418"/>
            </a:xfrm>
          </p:grpSpPr>
          <p:sp>
            <p:nvSpPr>
              <p:cNvPr id="2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17" name="Group 70"/>
            <p:cNvGrpSpPr/>
            <p:nvPr/>
          </p:nvGrpSpPr>
          <p:grpSpPr bwMode="auto">
            <a:xfrm>
              <a:off x="778" y="1762"/>
              <a:ext cx="130" cy="418"/>
              <a:chOff x="960" y="1764"/>
              <a:chExt cx="130" cy="418"/>
            </a:xfrm>
          </p:grpSpPr>
          <p:sp>
            <p:nvSpPr>
              <p:cNvPr id="1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24" name="Text Box 74"/>
          <p:cNvSpPr txBox="1">
            <a:spLocks noChangeArrowheads="1"/>
          </p:cNvSpPr>
          <p:nvPr/>
        </p:nvSpPr>
        <p:spPr bwMode="gray">
          <a:xfrm>
            <a:off x="2644775" y="17208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 Box 75"/>
          <p:cNvSpPr txBox="1">
            <a:spLocks noChangeArrowheads="1"/>
          </p:cNvSpPr>
          <p:nvPr/>
        </p:nvSpPr>
        <p:spPr bwMode="auto">
          <a:xfrm>
            <a:off x="2590800" y="2743201"/>
            <a:ext cx="5867400" cy="3083921"/>
          </a:xfrm>
          <a:prstGeom prst="rect">
            <a:avLst/>
          </a:prstGeom>
          <a:noFill/>
          <a:ln w="9525">
            <a:noFill/>
            <a:miter lim="800000"/>
          </a:ln>
        </p:spPr>
        <p:txBody>
          <a:bodyPr wrap="square">
            <a:spAutoFit/>
          </a:bodyPr>
          <a:lstStyle/>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会计核算：支持</a:t>
            </a:r>
            <a:r>
              <a:rPr lang="zh-CN" altLang="en-US" dirty="0">
                <a:latin typeface="微软雅黑" panose="020B0503020204020204" pitchFamily="34" charset="-122"/>
                <a:ea typeface="微软雅黑" panose="020B0503020204020204" pitchFamily="34" charset="-122"/>
              </a:rPr>
              <a:t>凭证录入、审核、记账、签字</a:t>
            </a:r>
            <a:r>
              <a:rPr lang="zh-CN" altLang="en-US" dirty="0" smtClean="0">
                <a:latin typeface="微软雅黑" panose="020B0503020204020204" pitchFamily="34" charset="-122"/>
                <a:ea typeface="微软雅黑" panose="020B0503020204020204" pitchFamily="34" charset="-122"/>
              </a:rPr>
              <a:t>业务；科目多币种核算；支持个人、客户、供应商往来业务核算，以及部门、项目和自定义项等多维度辅助核算</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出纳业务：提供</a:t>
            </a:r>
            <a:r>
              <a:rPr lang="zh-CN" altLang="en-US" dirty="0">
                <a:latin typeface="微软雅黑" panose="020B0503020204020204" pitchFamily="34" charset="-122"/>
                <a:ea typeface="微软雅黑" panose="020B0503020204020204" pitchFamily="34" charset="-122"/>
              </a:rPr>
              <a:t>现金、银行日记账日记账查询、银行对账、支票登记</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期末处理：提供</a:t>
            </a:r>
            <a:r>
              <a:rPr lang="zh-CN" altLang="en-US" dirty="0">
                <a:latin typeface="微软雅黑" panose="020B0503020204020204" pitchFamily="34" charset="-122"/>
                <a:ea typeface="微软雅黑" panose="020B0503020204020204" pitchFamily="34" charset="-122"/>
              </a:rPr>
              <a:t>月末分摊、计提、汇总损益、期间损益结转业务</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财务报表：提供</a:t>
            </a:r>
            <a:r>
              <a:rPr lang="zh-CN" altLang="en-US" dirty="0">
                <a:latin typeface="微软雅黑" panose="020B0503020204020204" pitchFamily="34" charset="-122"/>
                <a:ea typeface="微软雅黑" panose="020B0503020204020204" pitchFamily="34" charset="-122"/>
              </a:rPr>
              <a:t>科目总账、明细账、辅助账及资产负债表、利润表、行业报表等账表汇总、查询、分析</a:t>
            </a:r>
            <a:endParaRPr lang="zh-CN" altLang="en-US" dirty="0">
              <a:latin typeface="微软雅黑" panose="020B0503020204020204" pitchFamily="34" charset="-122"/>
              <a:ea typeface="微软雅黑" panose="020B0503020204020204" pitchFamily="34" charset="-122"/>
            </a:endParaRPr>
          </a:p>
        </p:txBody>
      </p:sp>
      <p:sp>
        <p:nvSpPr>
          <p:cNvPr id="26" name="Line 77"/>
          <p:cNvSpPr>
            <a:spLocks noChangeShapeType="1"/>
          </p:cNvSpPr>
          <p:nvPr/>
        </p:nvSpPr>
        <p:spPr bwMode="auto">
          <a:xfrm>
            <a:off x="2590800" y="2514600"/>
            <a:ext cx="5867400" cy="0"/>
          </a:xfrm>
          <a:prstGeom prst="line">
            <a:avLst/>
          </a:prstGeom>
          <a:noFill/>
          <a:ln w="9525">
            <a:solidFill>
              <a:schemeClr val="tx1"/>
            </a:solidFill>
            <a:prstDash val="lgDash"/>
            <a:round/>
          </a:ln>
        </p:spPr>
        <p:txBody>
          <a:bodyPr/>
          <a:lstStyle/>
          <a:p>
            <a:endParaRPr lang="zh-CN" altLang="en-US"/>
          </a:p>
        </p:txBody>
      </p:sp>
      <p:sp>
        <p:nvSpPr>
          <p:cNvPr id="27" name="Text Box 79"/>
          <p:cNvSpPr txBox="1">
            <a:spLocks noChangeArrowheads="1"/>
          </p:cNvSpPr>
          <p:nvPr/>
        </p:nvSpPr>
        <p:spPr bwMode="auto">
          <a:xfrm>
            <a:off x="609600" y="28194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en-US" altLang="zh-CN" sz="2400">
                <a:latin typeface="微软雅黑" panose="020B0503020204020204" pitchFamily="34" charset="-122"/>
                <a:ea typeface="微软雅黑" panose="020B0503020204020204" pitchFamily="34" charset="-122"/>
              </a:rPr>
              <a:t>总账报表</a:t>
            </a:r>
            <a:endParaRPr lang="en-US" altLang="zh-CN" sz="2400">
              <a:latin typeface="微软雅黑" panose="020B0503020204020204" pitchFamily="34" charset="-122"/>
              <a:ea typeface="微软雅黑" panose="020B0503020204020204" pitchFamily="34" charset="-122"/>
            </a:endParaRPr>
          </a:p>
        </p:txBody>
      </p:sp>
      <p:sp>
        <p:nvSpPr>
          <p:cNvPr id="28" name="标题 1"/>
          <p:cNvSpPr txBox="1"/>
          <p:nvPr/>
        </p:nvSpPr>
        <p:spPr bwMode="auto">
          <a:xfrm>
            <a:off x="533400" y="76200"/>
            <a:ext cx="8229600" cy="609600"/>
          </a:xfrm>
          <a:prstGeom prst="rect">
            <a:avLst/>
          </a:prstGeom>
          <a:noFill/>
          <a:ln w="9525">
            <a:noFill/>
            <a:miter lim="800000"/>
          </a:ln>
        </p:spPr>
        <p:txBody>
          <a:bodyPr/>
          <a:lstStyle/>
          <a:p>
            <a:pPr eaLnBrk="0" hangingPunct="0"/>
            <a:r>
              <a:rPr kumimoji="1" lang="zh-CN" altLang="en-US" sz="2800" dirty="0">
                <a:solidFill>
                  <a:srgbClr val="FF0000"/>
                </a:solidFill>
                <a:latin typeface="微软雅黑" panose="020B0503020204020204" pitchFamily="34" charset="-122"/>
                <a:ea typeface="微软雅黑" panose="020B0503020204020204" pitchFamily="34" charset="-122"/>
              </a:rPr>
              <a:t>产品概述 </a:t>
            </a:r>
            <a:r>
              <a:rPr kumimoji="1" lang="en-US" altLang="zh-CN" sz="2800" dirty="0">
                <a:solidFill>
                  <a:srgbClr val="FF0000"/>
                </a:solidFill>
                <a:latin typeface="微软雅黑" panose="020B0503020204020204" pitchFamily="34" charset="-122"/>
                <a:ea typeface="微软雅黑" panose="020B0503020204020204" pitchFamily="34" charset="-122"/>
              </a:rPr>
              <a:t>– </a:t>
            </a:r>
            <a:r>
              <a:rPr kumimoji="1" lang="zh-CN" altLang="en-US" sz="2800" dirty="0">
                <a:solidFill>
                  <a:srgbClr val="FF0000"/>
                </a:solidFill>
                <a:latin typeface="微软雅黑" panose="020B0503020204020204" pitchFamily="34" charset="-122"/>
                <a:ea typeface="微软雅黑" panose="020B0503020204020204" pitchFamily="34" charset="-122"/>
              </a:rPr>
              <a:t>总账</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223912"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消息</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3471812"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审批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5714950"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报表</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20961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消息列表，已读未读分列</a:t>
            </a: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消息详细信息显示</a:t>
            </a:r>
            <a:endParaRPr lang="en-US" altLang="en-US" sz="1600" dirty="0">
              <a:latin typeface="微软雅黑" panose="020B0503020204020204" pitchFamily="34" charset="-122"/>
              <a:ea typeface="微软雅黑" panose="020B0503020204020204" pitchFamily="34" charset="-122"/>
            </a:endParaRPr>
          </a:p>
        </p:txBody>
      </p:sp>
      <p:sp>
        <p:nvSpPr>
          <p:cNvPr id="6" name="圆角矩形 5"/>
          <p:cNvSpPr/>
          <p:nvPr/>
        </p:nvSpPr>
        <p:spPr>
          <a:xfrm>
            <a:off x="3457527"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ts val="17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审批列表，未处理、已处理分别显示</a:t>
            </a:r>
            <a:endParaRPr lang="en-US" altLang="zh-CN" sz="1600" dirty="0">
              <a:latin typeface="微软雅黑" panose="020B0503020204020204" pitchFamily="34" charset="-122"/>
              <a:ea typeface="微软雅黑" panose="020B0503020204020204" pitchFamily="34" charset="-122"/>
            </a:endParaRPr>
          </a:p>
          <a:p>
            <a:pPr fontAlgn="auto">
              <a:lnSpc>
                <a:spcPts val="17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审批详细信息显示</a:t>
            </a:r>
            <a:endParaRPr lang="en-US" altLang="zh-CN" sz="1600" dirty="0">
              <a:latin typeface="微软雅黑" panose="020B0503020204020204" pitchFamily="34" charset="-122"/>
              <a:ea typeface="微软雅黑" panose="020B0503020204020204" pitchFamily="34" charset="-122"/>
            </a:endParaRPr>
          </a:p>
          <a:p>
            <a:pPr fontAlgn="auto">
              <a:lnSpc>
                <a:spcPts val="17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带表头、表体附件</a:t>
            </a:r>
            <a:endParaRPr lang="en-US" altLang="zh-CN" sz="1600" dirty="0">
              <a:latin typeface="微软雅黑" panose="020B0503020204020204" pitchFamily="34" charset="-122"/>
              <a:ea typeface="微软雅黑" panose="020B0503020204020204" pitchFamily="34" charset="-122"/>
            </a:endParaRPr>
          </a:p>
          <a:p>
            <a:pPr fontAlgn="auto">
              <a:lnSpc>
                <a:spcPts val="17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支持同意、不同意继续、不同意退回、转签等操作</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57006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采购成本趋势分析</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销售订单执行统计</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销售情况分析</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销售订单执行报告</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资金日报</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现存量报表</a:t>
            </a:r>
            <a:endParaRPr lang="en-US" altLang="zh-CN" sz="1600" dirty="0">
              <a:latin typeface="微软雅黑" panose="020B0503020204020204" pitchFamily="34" charset="-122"/>
              <a:ea typeface="微软雅黑" panose="020B0503020204020204" pitchFamily="34" charset="-122"/>
            </a:endParaRPr>
          </a:p>
        </p:txBody>
      </p:sp>
      <p:sp>
        <p:nvSpPr>
          <p:cNvPr id="12298" name="标题 1"/>
          <p:cNvSpPr txBox="1"/>
          <p:nvPr/>
        </p:nvSpPr>
        <p:spPr bwMode="auto">
          <a:xfrm>
            <a:off x="381002" y="82551"/>
            <a:ext cx="8939213" cy="585788"/>
          </a:xfrm>
          <a:prstGeom prst="rect">
            <a:avLst/>
          </a:prstGeom>
          <a:noFill/>
          <a:ln w="9525">
            <a:noFill/>
            <a:miter lim="800000"/>
          </a:ln>
        </p:spPr>
        <p:txBody>
          <a:bodyPr/>
          <a:lstStyle/>
          <a:p>
            <a:pPr eaLnBrk="0" hangingPunct="0"/>
            <a:r>
              <a:rPr kumimoji="1" lang="en-US" altLang="zh-CN" sz="2800" dirty="0" smtClean="0">
                <a:solidFill>
                  <a:srgbClr val="FF0000"/>
                </a:solidFill>
                <a:latin typeface="微软雅黑" panose="020B0503020204020204" pitchFamily="34" charset="-122"/>
                <a:ea typeface="微软雅黑" panose="020B0503020204020204" pitchFamily="34" charset="-122"/>
              </a:rPr>
              <a:t>U8 MA-</a:t>
            </a:r>
            <a:r>
              <a:rPr kumimoji="1" lang="zh-CN" altLang="en-US" sz="2800" dirty="0" smtClean="0">
                <a:solidFill>
                  <a:srgbClr val="FF0000"/>
                </a:solidFill>
                <a:latin typeface="微软雅黑" panose="020B0503020204020204" pitchFamily="34" charset="-122"/>
                <a:ea typeface="微软雅黑" panose="020B0503020204020204" pitchFamily="34" charset="-122"/>
              </a:rPr>
              <a:t>销售订单与产品</a:t>
            </a:r>
            <a:r>
              <a:rPr kumimoji="1" lang="en-US" altLang="zh-CN" sz="2800" dirty="0" smtClean="0">
                <a:solidFill>
                  <a:srgbClr val="FF0000"/>
                </a:solidFill>
                <a:latin typeface="微软雅黑" panose="020B0503020204020204" pitchFamily="34" charset="-122"/>
                <a:ea typeface="微软雅黑" panose="020B0503020204020204" pitchFamily="34" charset="-122"/>
              </a:rPr>
              <a:t> App</a:t>
            </a:r>
            <a:r>
              <a:rPr kumimoji="1" lang="zh-CN" altLang="en-US" sz="2800" dirty="0" smtClean="0">
                <a:solidFill>
                  <a:srgbClr val="FF0000"/>
                </a:solidFill>
                <a:latin typeface="微软雅黑" panose="020B0503020204020204" pitchFamily="34" charset="-122"/>
                <a:ea typeface="微软雅黑" panose="020B0503020204020204" pitchFamily="34" charset="-122"/>
              </a:rPr>
              <a:t>关键</a:t>
            </a:r>
            <a:r>
              <a:rPr kumimoji="1" lang="zh-CN" altLang="en-US" sz="2800" dirty="0">
                <a:solidFill>
                  <a:srgbClr val="FF0000"/>
                </a:solidFill>
                <a:latin typeface="微软雅黑" panose="020B0503020204020204" pitchFamily="34" charset="-122"/>
                <a:ea typeface="微软雅黑" panose="020B0503020204020204" pitchFamily="34" charset="-122"/>
              </a:rPr>
              <a:t>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3926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3929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9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3928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9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3928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3928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928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3928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3927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274" name="Text Box 75"/>
          <p:cNvSpPr txBox="1">
            <a:spLocks noChangeArrowheads="1"/>
          </p:cNvSpPr>
          <p:nvPr/>
        </p:nvSpPr>
        <p:spPr bwMode="auto">
          <a:xfrm>
            <a:off x="3124200" y="2971801"/>
            <a:ext cx="5029200" cy="1200329"/>
          </a:xfrm>
          <a:prstGeom prst="rect">
            <a:avLst/>
          </a:prstGeom>
          <a:noFill/>
          <a:ln w="9525">
            <a:noFill/>
            <a:miter lim="800000"/>
          </a:ln>
        </p:spPr>
        <p:txBody>
          <a:bodyPr>
            <a:spAutoFit/>
          </a:bodyPr>
          <a:lstStyle/>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支持员工、客户、供应商分类查询；</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支持按照名称索引排列所有联系人联系列表；</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电话号码直接拨打电话、发送短信，邮件地址直接发送邮件；</a:t>
            </a:r>
            <a:endParaRPr lang="en-US" altLang="zh-CN" dirty="0" smtClean="0">
              <a:latin typeface="微软雅黑" panose="020B0503020204020204" pitchFamily="34" charset="-122"/>
              <a:ea typeface="微软雅黑" panose="020B0503020204020204" pitchFamily="34" charset="-122"/>
            </a:endParaRPr>
          </a:p>
        </p:txBody>
      </p:sp>
      <p:sp>
        <p:nvSpPr>
          <p:cNvPr id="13927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39276" name="Text Box 79"/>
          <p:cNvSpPr txBox="1">
            <a:spLocks noChangeArrowheads="1"/>
          </p:cNvSpPr>
          <p:nvPr/>
        </p:nvSpPr>
        <p:spPr bwMode="auto">
          <a:xfrm>
            <a:off x="609600" y="3048002"/>
            <a:ext cx="1447800" cy="1384995"/>
          </a:xfrm>
          <a:prstGeom prst="rect">
            <a:avLst/>
          </a:prstGeom>
          <a:noFill/>
          <a:ln w="9525">
            <a:noFill/>
            <a:miter lim="800000"/>
          </a:ln>
        </p:spPr>
        <p:txBody>
          <a:bodyPr>
            <a:spAutoFit/>
          </a:bodyPr>
          <a:lstStyle/>
          <a:p>
            <a:pPr algn="ctr">
              <a:spcBef>
                <a:spcPct val="50000"/>
              </a:spcBef>
            </a:pPr>
            <a:r>
              <a:rPr lang="en-US" altLang="zh-CN" sz="2400" dirty="0" smtClean="0">
                <a:latin typeface="微软雅黑" panose="020B0503020204020204" pitchFamily="34" charset="-122"/>
                <a:ea typeface="微软雅黑" panose="020B0503020204020204" pitchFamily="34" charset="-122"/>
              </a:rPr>
              <a:t>U8 MA—</a:t>
            </a:r>
            <a:endParaRPr lang="en-US" altLang="zh-CN" sz="2400" dirty="0" smtClean="0">
              <a:latin typeface="微软雅黑" panose="020B0503020204020204" pitchFamily="34" charset="-122"/>
              <a:ea typeface="微软雅黑" panose="020B0503020204020204" pitchFamily="34" charset="-122"/>
            </a:endParaRPr>
          </a:p>
          <a:p>
            <a:pPr algn="ctr">
              <a:spcBef>
                <a:spcPct val="50000"/>
              </a:spcBef>
            </a:pPr>
            <a:r>
              <a:rPr lang="zh-CN" altLang="en-US" sz="2400" dirty="0" smtClean="0">
                <a:latin typeface="微软雅黑" panose="020B0503020204020204" pitchFamily="34" charset="-122"/>
                <a:ea typeface="微软雅黑" panose="020B0503020204020204" pitchFamily="34" charset="-122"/>
              </a:rPr>
              <a:t>通讯簿</a:t>
            </a:r>
            <a:endParaRPr lang="zh-CN" altLang="en-US"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产品概述</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323528" y="211139"/>
            <a:ext cx="6901187" cy="635000"/>
          </a:xfrm>
        </p:spPr>
        <p:txBody>
          <a:bodyPr/>
          <a:lstStyle/>
          <a:p>
            <a:pPr algn="l"/>
            <a:r>
              <a:rPr kumimoji="0" lang="en-US" altLang="zh-CN" sz="3600" b="1" dirty="0" smtClean="0">
                <a:solidFill>
                  <a:srgbClr val="FF0000"/>
                </a:solidFill>
                <a:latin typeface="微软雅黑" panose="020B0503020204020204" pitchFamily="34" charset="-122"/>
                <a:ea typeface="微软雅黑" panose="020B0503020204020204" pitchFamily="34" charset="-122"/>
              </a:rPr>
              <a:t>U8V11.0</a:t>
            </a:r>
            <a:r>
              <a:rPr kumimoji="0" sz="3600" b="1" dirty="0" smtClean="0">
                <a:solidFill>
                  <a:srgbClr val="FF0000"/>
                </a:solidFill>
                <a:latin typeface="微软雅黑" panose="020B0503020204020204" pitchFamily="34" charset="-122"/>
                <a:ea typeface="微软雅黑" panose="020B0503020204020204" pitchFamily="34" charset="-122"/>
              </a:rPr>
              <a:t>产品总体介绍</a:t>
            </a:r>
            <a:endParaRPr kumimoji="0" sz="3600" b="1" dirty="0" smtClean="0">
              <a:solidFill>
                <a:srgbClr val="FF0000"/>
              </a:solidFill>
              <a:latin typeface="微软雅黑" panose="020B0503020204020204" pitchFamily="34" charset="-122"/>
              <a:ea typeface="微软雅黑" panose="020B0503020204020204" pitchFamily="34" charset="-122"/>
            </a:endParaRPr>
          </a:p>
        </p:txBody>
      </p:sp>
      <p:sp>
        <p:nvSpPr>
          <p:cNvPr id="6147" name="Rectangle 3"/>
          <p:cNvSpPr txBox="1"/>
          <p:nvPr/>
        </p:nvSpPr>
        <p:spPr bwMode="auto">
          <a:xfrm>
            <a:off x="1752600" y="838200"/>
            <a:ext cx="5183188" cy="4525963"/>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U8ERP</a:t>
            </a:r>
            <a:r>
              <a:rPr lang="zh-CN" altLang="en-US" sz="2400" dirty="0">
                <a:solidFill>
                  <a:srgbClr val="FF0000"/>
                </a:solidFill>
                <a:latin typeface="微软雅黑" panose="020B0503020204020204" pitchFamily="34" charset="-122"/>
                <a:ea typeface="微软雅黑" panose="020B0503020204020204" pitchFamily="34" charset="-122"/>
              </a:rPr>
              <a:t>应用解决方案</a:t>
            </a:r>
            <a:endParaRPr lang="zh-CN" altLang="en-US" sz="2400"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领域解决方案</a:t>
            </a:r>
            <a:endParaRPr lang="zh-CN" altLang="en-US" sz="2000"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财务</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CRM</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供</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链</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分销</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零售</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制造</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人力资</a:t>
            </a:r>
            <a:r>
              <a:rPr lang="zh-CN" altLang="en-US" dirty="0" smtClean="0">
                <a:latin typeface="微软雅黑" panose="020B0503020204020204" pitchFamily="34" charset="-122"/>
                <a:ea typeface="微软雅黑" panose="020B0503020204020204" pitchFamily="34" charset="-122"/>
              </a:rPr>
              <a:t>源</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OA</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决策支持</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移动应</a:t>
            </a:r>
            <a:r>
              <a:rPr lang="zh-CN" altLang="en-US" dirty="0" smtClean="0">
                <a:latin typeface="微软雅黑" panose="020B0503020204020204" pitchFamily="34" charset="-122"/>
                <a:ea typeface="微软雅黑" panose="020B0503020204020204" pitchFamily="34" charset="-122"/>
              </a:rPr>
              <a:t>用</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solidFill>
                  <a:srgbClr val="FF0000"/>
                </a:solidFill>
                <a:latin typeface="微软雅黑" panose="020B0503020204020204" pitchFamily="34" charset="-122"/>
                <a:ea typeface="微软雅黑" panose="020B0503020204020204" pitchFamily="34" charset="-122"/>
              </a:rPr>
              <a:t>平台</a:t>
            </a:r>
            <a:endParaRPr lang="en-US" altLang="zh-CN" dirty="0" smtClean="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内部控制</a:t>
            </a:r>
            <a:endParaRPr lang="zh-CN" altLang="en-US"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行业解决方案</a:t>
            </a:r>
            <a:endParaRPr lang="zh-CN" altLang="en-US" sz="2000" dirty="0">
              <a:latin typeface="微软雅黑" panose="020B0503020204020204" pitchFamily="34" charset="-122"/>
              <a:ea typeface="微软雅黑" panose="020B0503020204020204" pitchFamily="34" charset="-122"/>
            </a:endParaRPr>
          </a:p>
        </p:txBody>
      </p:sp>
      <p:pic>
        <p:nvPicPr>
          <p:cNvPr id="4" name="图片 3" descr="U8logo.jpg"/>
          <p:cNvPicPr>
            <a:picLocks noChangeAspect="1"/>
          </p:cNvPicPr>
          <p:nvPr/>
        </p:nvPicPr>
        <p:blipFill>
          <a:blip r:embed="rId4"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6"/>
          <p:cNvSpPr>
            <a:spLocks noChangeArrowheads="1"/>
          </p:cNvSpPr>
          <p:nvPr/>
        </p:nvSpPr>
        <p:spPr bwMode="auto">
          <a:xfrm>
            <a:off x="457200" y="990600"/>
            <a:ext cx="1008062"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300" dirty="0">
                <a:solidFill>
                  <a:schemeClr val="tx1"/>
                </a:solidFill>
                <a:latin typeface="微软雅黑" panose="020B0503020204020204" pitchFamily="34" charset="-122"/>
                <a:ea typeface="微软雅黑" panose="020B0503020204020204" pitchFamily="34" charset="-122"/>
              </a:rPr>
              <a:t>视图管理</a:t>
            </a:r>
            <a:endParaRPr lang="zh-CN" altLang="en-US" sz="1300" dirty="0">
              <a:solidFill>
                <a:schemeClr val="tx1"/>
              </a:solidFill>
              <a:latin typeface="微软雅黑" panose="020B0503020204020204" pitchFamily="34" charset="-122"/>
              <a:ea typeface="微软雅黑" panose="020B0503020204020204" pitchFamily="34" charset="-122"/>
            </a:endParaRPr>
          </a:p>
        </p:txBody>
      </p:sp>
      <p:sp>
        <p:nvSpPr>
          <p:cNvPr id="3" name="Rectangle 117"/>
          <p:cNvSpPr>
            <a:spLocks noChangeArrowheads="1"/>
          </p:cNvSpPr>
          <p:nvPr/>
        </p:nvSpPr>
        <p:spPr bwMode="auto">
          <a:xfrm>
            <a:off x="1681164" y="990600"/>
            <a:ext cx="1008063"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300">
                <a:solidFill>
                  <a:schemeClr val="tx1"/>
                </a:solidFill>
                <a:latin typeface="微软雅黑" panose="020B0503020204020204" pitchFamily="34" charset="-122"/>
                <a:ea typeface="微软雅黑" panose="020B0503020204020204" pitchFamily="34" charset="-122"/>
              </a:rPr>
              <a:t>工作场景管理</a:t>
            </a:r>
            <a:endParaRPr lang="zh-CN" altLang="en-US" sz="1300">
              <a:solidFill>
                <a:schemeClr val="tx1"/>
              </a:solidFill>
              <a:latin typeface="微软雅黑" panose="020B0503020204020204" pitchFamily="34" charset="-122"/>
              <a:ea typeface="微软雅黑" panose="020B0503020204020204" pitchFamily="34" charset="-122"/>
            </a:endParaRPr>
          </a:p>
        </p:txBody>
      </p:sp>
      <p:sp>
        <p:nvSpPr>
          <p:cNvPr id="4" name="Rectangle 118"/>
          <p:cNvSpPr>
            <a:spLocks noChangeArrowheads="1"/>
          </p:cNvSpPr>
          <p:nvPr/>
        </p:nvSpPr>
        <p:spPr bwMode="auto">
          <a:xfrm>
            <a:off x="2908302" y="990600"/>
            <a:ext cx="1368425"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300">
                <a:solidFill>
                  <a:schemeClr val="tx1"/>
                </a:solidFill>
                <a:latin typeface="微软雅黑" panose="020B0503020204020204" pitchFamily="34" charset="-122"/>
                <a:ea typeface="微软雅黑" panose="020B0503020204020204" pitchFamily="34" charset="-122"/>
              </a:rPr>
              <a:t>菜单与工具栏管理</a:t>
            </a:r>
            <a:endParaRPr lang="zh-CN" altLang="en-US" sz="1300">
              <a:solidFill>
                <a:schemeClr val="tx1"/>
              </a:solidFill>
              <a:latin typeface="微软雅黑" panose="020B0503020204020204" pitchFamily="34" charset="-122"/>
              <a:ea typeface="微软雅黑" panose="020B0503020204020204" pitchFamily="34" charset="-122"/>
            </a:endParaRPr>
          </a:p>
        </p:txBody>
      </p:sp>
      <p:sp>
        <p:nvSpPr>
          <p:cNvPr id="5" name="Rectangle 119"/>
          <p:cNvSpPr>
            <a:spLocks noChangeArrowheads="1"/>
          </p:cNvSpPr>
          <p:nvPr/>
        </p:nvSpPr>
        <p:spPr bwMode="auto">
          <a:xfrm>
            <a:off x="4491039" y="990600"/>
            <a:ext cx="1160463"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300">
                <a:solidFill>
                  <a:schemeClr val="tx1"/>
                </a:solidFill>
                <a:latin typeface="微软雅黑" panose="020B0503020204020204" pitchFamily="34" charset="-122"/>
                <a:ea typeface="微软雅黑" panose="020B0503020204020204" pitchFamily="34" charset="-122"/>
              </a:rPr>
              <a:t>布局管理</a:t>
            </a:r>
            <a:endParaRPr lang="zh-CN" altLang="en-US" sz="1300">
              <a:solidFill>
                <a:schemeClr val="tx1"/>
              </a:solidFill>
              <a:latin typeface="微软雅黑" panose="020B0503020204020204" pitchFamily="34" charset="-122"/>
              <a:ea typeface="微软雅黑" panose="020B0503020204020204" pitchFamily="34" charset="-122"/>
            </a:endParaRPr>
          </a:p>
        </p:txBody>
      </p:sp>
      <p:sp>
        <p:nvSpPr>
          <p:cNvPr id="6" name="Rectangle 120"/>
          <p:cNvSpPr>
            <a:spLocks noChangeArrowheads="1"/>
          </p:cNvSpPr>
          <p:nvPr/>
        </p:nvSpPr>
        <p:spPr bwMode="auto">
          <a:xfrm>
            <a:off x="7081839" y="990600"/>
            <a:ext cx="1008063"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300">
                <a:solidFill>
                  <a:schemeClr val="tx1"/>
                </a:solidFill>
                <a:latin typeface="微软雅黑" panose="020B0503020204020204" pitchFamily="34" charset="-122"/>
                <a:ea typeface="微软雅黑" panose="020B0503020204020204" pitchFamily="34" charset="-122"/>
              </a:rPr>
              <a:t>命令执行</a:t>
            </a:r>
            <a:endParaRPr lang="zh-CN" altLang="en-US" sz="1300">
              <a:solidFill>
                <a:schemeClr val="tx1"/>
              </a:solidFill>
              <a:latin typeface="微软雅黑" panose="020B0503020204020204" pitchFamily="34" charset="-122"/>
              <a:ea typeface="微软雅黑" panose="020B0503020204020204" pitchFamily="34" charset="-122"/>
            </a:endParaRPr>
          </a:p>
        </p:txBody>
      </p:sp>
      <p:sp>
        <p:nvSpPr>
          <p:cNvPr id="7" name="Rectangle 121"/>
          <p:cNvSpPr>
            <a:spLocks noChangeArrowheads="1"/>
          </p:cNvSpPr>
          <p:nvPr/>
        </p:nvSpPr>
        <p:spPr bwMode="auto">
          <a:xfrm>
            <a:off x="5853114" y="990600"/>
            <a:ext cx="1008063"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300">
                <a:solidFill>
                  <a:schemeClr val="tx1"/>
                </a:solidFill>
                <a:latin typeface="微软雅黑" panose="020B0503020204020204" pitchFamily="34" charset="-122"/>
                <a:ea typeface="微软雅黑" panose="020B0503020204020204" pitchFamily="34" charset="-122"/>
              </a:rPr>
              <a:t>视图协作</a:t>
            </a:r>
            <a:endParaRPr lang="zh-CN" altLang="en-US" sz="1300">
              <a:solidFill>
                <a:schemeClr val="tx1"/>
              </a:solidFill>
              <a:latin typeface="微软雅黑" panose="020B0503020204020204" pitchFamily="34" charset="-122"/>
              <a:ea typeface="微软雅黑" panose="020B0503020204020204" pitchFamily="34" charset="-122"/>
            </a:endParaRPr>
          </a:p>
        </p:txBody>
      </p:sp>
      <p:sp>
        <p:nvSpPr>
          <p:cNvPr id="10" name="Text Box 66"/>
          <p:cNvSpPr txBox="1">
            <a:spLocks noChangeArrowheads="1"/>
          </p:cNvSpPr>
          <p:nvPr/>
        </p:nvSpPr>
        <p:spPr bwMode="auto">
          <a:xfrm>
            <a:off x="473077" y="2057402"/>
            <a:ext cx="1736725" cy="2769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altLang="zh-CN" sz="1200">
                <a:solidFill>
                  <a:schemeClr val="tx1"/>
                </a:solidFill>
                <a:latin typeface="微软雅黑" panose="020B0503020204020204" pitchFamily="34" charset="-122"/>
                <a:ea typeface="微软雅黑" panose="020B0503020204020204" pitchFamily="34" charset="-122"/>
              </a:rPr>
              <a:t>U8ReportService</a:t>
            </a:r>
            <a:endParaRPr lang="en-US" altLang="zh-CN" sz="1200">
              <a:solidFill>
                <a:schemeClr val="tx1"/>
              </a:solidFill>
              <a:latin typeface="微软雅黑" panose="020B0503020204020204" pitchFamily="34" charset="-122"/>
              <a:ea typeface="微软雅黑" panose="020B0503020204020204" pitchFamily="34" charset="-122"/>
            </a:endParaRPr>
          </a:p>
        </p:txBody>
      </p:sp>
      <p:sp>
        <p:nvSpPr>
          <p:cNvPr id="11" name="Text Box 68"/>
          <p:cNvSpPr txBox="1">
            <a:spLocks noChangeArrowheads="1"/>
          </p:cNvSpPr>
          <p:nvPr/>
        </p:nvSpPr>
        <p:spPr bwMode="auto">
          <a:xfrm>
            <a:off x="473077" y="2444751"/>
            <a:ext cx="845103" cy="276999"/>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zh-CN" altLang="en-US" sz="1200">
                <a:solidFill>
                  <a:schemeClr val="tx1"/>
                </a:solidFill>
                <a:latin typeface="微软雅黑" panose="020B0503020204020204" pitchFamily="34" charset="-122"/>
                <a:ea typeface="微软雅黑" panose="020B0503020204020204" pitchFamily="34" charset="-122"/>
              </a:rPr>
              <a:t> 自由报表</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2" name="Text Box 71"/>
          <p:cNvSpPr txBox="1">
            <a:spLocks noChangeArrowheads="1"/>
          </p:cNvSpPr>
          <p:nvPr/>
        </p:nvSpPr>
        <p:spPr bwMode="auto">
          <a:xfrm>
            <a:off x="457200" y="4726765"/>
            <a:ext cx="17526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查询引擎</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3" name="Text Box 72"/>
          <p:cNvSpPr txBox="1">
            <a:spLocks noChangeArrowheads="1"/>
          </p:cNvSpPr>
          <p:nvPr/>
        </p:nvSpPr>
        <p:spPr bwMode="auto">
          <a:xfrm>
            <a:off x="1339852" y="3038477"/>
            <a:ext cx="848519"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图表</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4" name="Text Box 74"/>
          <p:cNvSpPr txBox="1">
            <a:spLocks noChangeArrowheads="1"/>
          </p:cNvSpPr>
          <p:nvPr/>
        </p:nvSpPr>
        <p:spPr bwMode="auto">
          <a:xfrm>
            <a:off x="473077" y="2741614"/>
            <a:ext cx="845103" cy="276999"/>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zh-CN" altLang="en-US" sz="1200">
                <a:solidFill>
                  <a:schemeClr val="tx1"/>
                </a:solidFill>
                <a:latin typeface="微软雅黑" panose="020B0503020204020204" pitchFamily="34" charset="-122"/>
                <a:ea typeface="微软雅黑" panose="020B0503020204020204" pitchFamily="34" charset="-122"/>
              </a:rPr>
              <a:t> 电子表格</a:t>
            </a:r>
            <a:endParaRPr lang="en-US" altLang="zh-CN" sz="1200">
              <a:solidFill>
                <a:schemeClr val="tx1"/>
              </a:solidFill>
              <a:latin typeface="微软雅黑" panose="020B0503020204020204" pitchFamily="34" charset="-122"/>
              <a:ea typeface="微软雅黑" panose="020B0503020204020204" pitchFamily="34" charset="-122"/>
            </a:endParaRPr>
          </a:p>
        </p:txBody>
      </p:sp>
      <p:sp>
        <p:nvSpPr>
          <p:cNvPr id="15" name="Text Box 75"/>
          <p:cNvSpPr txBox="1">
            <a:spLocks noChangeArrowheads="1"/>
          </p:cNvSpPr>
          <p:nvPr/>
        </p:nvSpPr>
        <p:spPr bwMode="auto">
          <a:xfrm>
            <a:off x="1339852" y="2741614"/>
            <a:ext cx="845103" cy="276999"/>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zh-CN" altLang="en-US" sz="1200">
                <a:solidFill>
                  <a:schemeClr val="tx1"/>
                </a:solidFill>
                <a:latin typeface="微软雅黑" panose="020B0503020204020204" pitchFamily="34" charset="-122"/>
                <a:ea typeface="微软雅黑" panose="020B0503020204020204" pitchFamily="34" charset="-122"/>
              </a:rPr>
              <a:t> 多维报表</a:t>
            </a:r>
            <a:endParaRPr lang="en-US" altLang="zh-CN" sz="1200">
              <a:solidFill>
                <a:schemeClr val="tx1"/>
              </a:solidFill>
              <a:latin typeface="微软雅黑" panose="020B0503020204020204" pitchFamily="34" charset="-122"/>
              <a:ea typeface="微软雅黑" panose="020B0503020204020204" pitchFamily="34" charset="-122"/>
            </a:endParaRPr>
          </a:p>
        </p:txBody>
      </p:sp>
      <p:sp>
        <p:nvSpPr>
          <p:cNvPr id="16" name="Text Box 76"/>
          <p:cNvSpPr txBox="1">
            <a:spLocks noChangeArrowheads="1"/>
          </p:cNvSpPr>
          <p:nvPr/>
        </p:nvSpPr>
        <p:spPr bwMode="auto">
          <a:xfrm>
            <a:off x="473077" y="3038477"/>
            <a:ext cx="845103" cy="276999"/>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zh-CN" altLang="en-US" sz="1200">
                <a:solidFill>
                  <a:schemeClr val="tx1"/>
                </a:solidFill>
                <a:latin typeface="微软雅黑" panose="020B0503020204020204" pitchFamily="34" charset="-122"/>
                <a:ea typeface="微软雅黑" panose="020B0503020204020204" pitchFamily="34" charset="-122"/>
              </a:rPr>
              <a:t> 固定报表</a:t>
            </a:r>
            <a:endParaRPr lang="en-US" altLang="zh-CN" sz="1200">
              <a:solidFill>
                <a:schemeClr val="tx1"/>
              </a:solidFill>
              <a:latin typeface="微软雅黑" panose="020B0503020204020204" pitchFamily="34" charset="-122"/>
              <a:ea typeface="微软雅黑" panose="020B0503020204020204" pitchFamily="34" charset="-122"/>
            </a:endParaRPr>
          </a:p>
        </p:txBody>
      </p:sp>
      <p:sp>
        <p:nvSpPr>
          <p:cNvPr id="17" name="Text Box 77"/>
          <p:cNvSpPr txBox="1">
            <a:spLocks noChangeArrowheads="1"/>
          </p:cNvSpPr>
          <p:nvPr/>
        </p:nvSpPr>
        <p:spPr bwMode="auto">
          <a:xfrm>
            <a:off x="457200" y="3328885"/>
            <a:ext cx="1736868"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a:solidFill>
                  <a:schemeClr val="tx1"/>
                </a:solidFill>
                <a:latin typeface="微软雅黑" panose="020B0503020204020204" pitchFamily="34" charset="-122"/>
                <a:ea typeface="微软雅黑" panose="020B0503020204020204" pitchFamily="34" charset="-122"/>
              </a:rPr>
              <a:t>多视图</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8" name="Text Box 78"/>
          <p:cNvSpPr txBox="1">
            <a:spLocks noChangeArrowheads="1"/>
          </p:cNvSpPr>
          <p:nvPr/>
        </p:nvSpPr>
        <p:spPr bwMode="auto">
          <a:xfrm>
            <a:off x="457201" y="3633685"/>
            <a:ext cx="17526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a:solidFill>
                  <a:schemeClr val="tx1"/>
                </a:solidFill>
                <a:latin typeface="微软雅黑" panose="020B0503020204020204" pitchFamily="34" charset="-122"/>
                <a:ea typeface="微软雅黑" panose="020B0503020204020204" pitchFamily="34" charset="-122"/>
              </a:rPr>
              <a:t>穿透查询</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9" name="Text Box 79"/>
          <p:cNvSpPr txBox="1">
            <a:spLocks noChangeArrowheads="1"/>
          </p:cNvSpPr>
          <p:nvPr/>
        </p:nvSpPr>
        <p:spPr bwMode="auto">
          <a:xfrm>
            <a:off x="457201" y="3938485"/>
            <a:ext cx="17526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a:solidFill>
                  <a:schemeClr val="tx1"/>
                </a:solidFill>
                <a:latin typeface="微软雅黑" panose="020B0503020204020204" pitchFamily="34" charset="-122"/>
                <a:ea typeface="微软雅黑" panose="020B0503020204020204" pitchFamily="34" charset="-122"/>
              </a:rPr>
              <a:t>报表管理</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0" name="Text Box 73"/>
          <p:cNvSpPr txBox="1">
            <a:spLocks noChangeArrowheads="1"/>
          </p:cNvSpPr>
          <p:nvPr/>
        </p:nvSpPr>
        <p:spPr bwMode="auto">
          <a:xfrm>
            <a:off x="1339852" y="2444751"/>
            <a:ext cx="845103" cy="276999"/>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zh-CN" altLang="en-US" sz="1200" dirty="0">
                <a:solidFill>
                  <a:schemeClr val="tx1"/>
                </a:solidFill>
                <a:latin typeface="微软雅黑" panose="020B0503020204020204" pitchFamily="34" charset="-122"/>
                <a:ea typeface="微软雅黑" panose="020B0503020204020204" pitchFamily="34" charset="-122"/>
              </a:rPr>
              <a:t> 交叉报表</a:t>
            </a:r>
            <a:endParaRPr lang="en-US" altLang="zh-CN" sz="1200" dirty="0">
              <a:solidFill>
                <a:schemeClr val="tx1"/>
              </a:solidFill>
              <a:latin typeface="微软雅黑" panose="020B0503020204020204" pitchFamily="34" charset="-122"/>
              <a:ea typeface="微软雅黑" panose="020B0503020204020204" pitchFamily="34" charset="-122"/>
            </a:endParaRPr>
          </a:p>
        </p:txBody>
      </p:sp>
      <p:sp>
        <p:nvSpPr>
          <p:cNvPr id="21" name="Text Box 67"/>
          <p:cNvSpPr txBox="1">
            <a:spLocks noChangeArrowheads="1"/>
          </p:cNvSpPr>
          <p:nvPr/>
        </p:nvSpPr>
        <p:spPr bwMode="auto">
          <a:xfrm>
            <a:off x="2438400" y="2057402"/>
            <a:ext cx="1132811" cy="276999"/>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en-US" altLang="zh-CN" sz="1200">
                <a:solidFill>
                  <a:schemeClr val="tx1"/>
                </a:solidFill>
                <a:latin typeface="微软雅黑" panose="020B0503020204020204" pitchFamily="34" charset="-122"/>
                <a:ea typeface="微软雅黑" panose="020B0503020204020204" pitchFamily="34" charset="-122"/>
              </a:rPr>
              <a:t>VoucherHost</a:t>
            </a:r>
            <a:endParaRPr lang="en-US" altLang="zh-CN" sz="1200">
              <a:solidFill>
                <a:schemeClr val="tx1"/>
              </a:solidFill>
              <a:latin typeface="微软雅黑" panose="020B0503020204020204" pitchFamily="34" charset="-122"/>
              <a:ea typeface="微软雅黑" panose="020B0503020204020204" pitchFamily="34" charset="-122"/>
            </a:endParaRPr>
          </a:p>
        </p:txBody>
      </p:sp>
      <p:sp>
        <p:nvSpPr>
          <p:cNvPr id="22" name="Text Box 80"/>
          <p:cNvSpPr txBox="1">
            <a:spLocks noChangeArrowheads="1"/>
          </p:cNvSpPr>
          <p:nvPr/>
        </p:nvSpPr>
        <p:spPr bwMode="auto">
          <a:xfrm>
            <a:off x="2438400" y="2438402"/>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a:solidFill>
                  <a:schemeClr val="tx1"/>
                </a:solidFill>
                <a:latin typeface="微软雅黑" panose="020B0503020204020204" pitchFamily="34" charset="-122"/>
                <a:ea typeface="微软雅黑" panose="020B0503020204020204" pitchFamily="34" charset="-122"/>
              </a:rPr>
              <a:t>表单建模</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3" name="Text Box 81"/>
          <p:cNvSpPr txBox="1">
            <a:spLocks noChangeArrowheads="1"/>
          </p:cNvSpPr>
          <p:nvPr/>
        </p:nvSpPr>
        <p:spPr bwMode="auto">
          <a:xfrm>
            <a:off x="2438400" y="2743202"/>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a:solidFill>
                  <a:schemeClr val="tx1"/>
                </a:solidFill>
                <a:latin typeface="微软雅黑" panose="020B0503020204020204" pitchFamily="34" charset="-122"/>
                <a:ea typeface="微软雅黑" panose="020B0503020204020204" pitchFamily="34" charset="-122"/>
              </a:rPr>
              <a:t>可视化设计</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4" name="Text Box 82"/>
          <p:cNvSpPr txBox="1">
            <a:spLocks noChangeArrowheads="1"/>
          </p:cNvSpPr>
          <p:nvPr/>
        </p:nvSpPr>
        <p:spPr bwMode="auto">
          <a:xfrm>
            <a:off x="2438400" y="3062183"/>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持久化</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5" name="Text Box 83"/>
          <p:cNvSpPr txBox="1">
            <a:spLocks noChangeArrowheads="1"/>
          </p:cNvSpPr>
          <p:nvPr/>
        </p:nvSpPr>
        <p:spPr bwMode="auto">
          <a:xfrm>
            <a:off x="2438400" y="3366983"/>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a:solidFill>
                  <a:schemeClr val="tx1"/>
                </a:solidFill>
                <a:latin typeface="微软雅黑" panose="020B0503020204020204" pitchFamily="34" charset="-122"/>
                <a:ea typeface="微软雅黑" panose="020B0503020204020204" pitchFamily="34" charset="-122"/>
              </a:rPr>
              <a:t>参照模型</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6" name="Text Box 84"/>
          <p:cNvSpPr txBox="1">
            <a:spLocks noChangeArrowheads="1"/>
          </p:cNvSpPr>
          <p:nvPr/>
        </p:nvSpPr>
        <p:spPr bwMode="auto">
          <a:xfrm>
            <a:off x="2438400" y="3682083"/>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a:solidFill>
                  <a:schemeClr val="tx1"/>
                </a:solidFill>
                <a:latin typeface="微软雅黑" panose="020B0503020204020204" pitchFamily="34" charset="-122"/>
                <a:ea typeface="微软雅黑" panose="020B0503020204020204" pitchFamily="34" charset="-122"/>
              </a:rPr>
              <a:t>权限管理</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7" name="Text Box 85"/>
          <p:cNvSpPr txBox="1">
            <a:spLocks noChangeArrowheads="1"/>
          </p:cNvSpPr>
          <p:nvPr/>
        </p:nvSpPr>
        <p:spPr bwMode="auto">
          <a:xfrm>
            <a:off x="2438400" y="3986883"/>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插件支持</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8" name="Text Box 86"/>
          <p:cNvSpPr txBox="1">
            <a:spLocks noChangeArrowheads="1"/>
          </p:cNvSpPr>
          <p:nvPr/>
        </p:nvSpPr>
        <p:spPr bwMode="auto">
          <a:xfrm>
            <a:off x="2438400" y="4301983"/>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altLang="zh-CN" sz="1200">
                <a:solidFill>
                  <a:schemeClr val="tx1"/>
                </a:solidFill>
                <a:latin typeface="微软雅黑" panose="020B0503020204020204" pitchFamily="34" charset="-122"/>
                <a:ea typeface="微软雅黑" panose="020B0503020204020204" pitchFamily="34" charset="-122"/>
              </a:rPr>
              <a:t>MVC</a:t>
            </a:r>
            <a:endParaRPr lang="en-US" altLang="zh-CN" sz="1200">
              <a:solidFill>
                <a:schemeClr val="tx1"/>
              </a:solidFill>
              <a:latin typeface="微软雅黑" panose="020B0503020204020204" pitchFamily="34" charset="-122"/>
              <a:ea typeface="微软雅黑" panose="020B0503020204020204" pitchFamily="34" charset="-122"/>
            </a:endParaRPr>
          </a:p>
        </p:txBody>
      </p:sp>
      <p:sp>
        <p:nvSpPr>
          <p:cNvPr id="29" name="Text Box 87"/>
          <p:cNvSpPr txBox="1">
            <a:spLocks noChangeArrowheads="1"/>
          </p:cNvSpPr>
          <p:nvPr/>
        </p:nvSpPr>
        <p:spPr bwMode="auto">
          <a:xfrm>
            <a:off x="2438400" y="4724402"/>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sz="1200">
                <a:solidFill>
                  <a:schemeClr val="tx1"/>
                </a:solidFill>
                <a:latin typeface="微软雅黑" panose="020B0503020204020204" pitchFamily="34" charset="-122"/>
                <a:ea typeface="微软雅黑" panose="020B0503020204020204" pitchFamily="34" charset="-122"/>
              </a:rPr>
              <a:t>数据交换引擎</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0" name="Rectangle 109"/>
          <p:cNvSpPr>
            <a:spLocks noChangeArrowheads="1"/>
          </p:cNvSpPr>
          <p:nvPr/>
        </p:nvSpPr>
        <p:spPr bwMode="auto">
          <a:xfrm>
            <a:off x="3957638" y="2438401"/>
            <a:ext cx="1223962" cy="287337"/>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主数据管理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1" name="Rectangle 110"/>
          <p:cNvSpPr>
            <a:spLocks noChangeArrowheads="1"/>
          </p:cNvSpPr>
          <p:nvPr/>
        </p:nvSpPr>
        <p:spPr bwMode="auto">
          <a:xfrm>
            <a:off x="3957638" y="2797176"/>
            <a:ext cx="1223962" cy="288925"/>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数据变化捕捉</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2" name="Rectangle 111"/>
          <p:cNvSpPr>
            <a:spLocks noChangeArrowheads="1"/>
          </p:cNvSpPr>
          <p:nvPr/>
        </p:nvSpPr>
        <p:spPr bwMode="auto">
          <a:xfrm>
            <a:off x="3957638" y="3124200"/>
            <a:ext cx="1223962" cy="288925"/>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200">
                <a:solidFill>
                  <a:schemeClr val="tx1"/>
                </a:solidFill>
                <a:latin typeface="微软雅黑" panose="020B0503020204020204" pitchFamily="34" charset="-122"/>
                <a:ea typeface="微软雅黑" panose="020B0503020204020204" pitchFamily="34" charset="-122"/>
              </a:rPr>
              <a:t>集成应用模型</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3" name="Rectangle 112"/>
          <p:cNvSpPr>
            <a:spLocks noChangeArrowheads="1"/>
          </p:cNvSpPr>
          <p:nvPr/>
        </p:nvSpPr>
        <p:spPr bwMode="auto">
          <a:xfrm>
            <a:off x="3957638" y="3471864"/>
            <a:ext cx="1223962" cy="288925"/>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200">
                <a:solidFill>
                  <a:schemeClr val="tx1"/>
                </a:solidFill>
                <a:latin typeface="微软雅黑" panose="020B0503020204020204" pitchFamily="34" charset="-122"/>
                <a:ea typeface="微软雅黑" panose="020B0503020204020204" pitchFamily="34" charset="-122"/>
              </a:rPr>
              <a:t>生命期管理</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4" name="Rectangle 113"/>
          <p:cNvSpPr>
            <a:spLocks noChangeArrowheads="1"/>
          </p:cNvSpPr>
          <p:nvPr/>
        </p:nvSpPr>
        <p:spPr bwMode="auto">
          <a:xfrm>
            <a:off x="3957638" y="3836988"/>
            <a:ext cx="1223962"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altLang="zh-CN" sz="1400" dirty="0">
                <a:solidFill>
                  <a:schemeClr val="tx1"/>
                </a:solidFill>
                <a:latin typeface="Arial" panose="020B0604020202020204" pitchFamily="34" charset="0"/>
              </a:rPr>
              <a:t>BI</a:t>
            </a:r>
            <a:endParaRPr lang="en-US" altLang="zh-CN" sz="1400" dirty="0">
              <a:solidFill>
                <a:schemeClr val="tx1"/>
              </a:solidFill>
              <a:latin typeface="Arial" panose="020B0604020202020204" pitchFamily="34" charset="0"/>
            </a:endParaRPr>
          </a:p>
        </p:txBody>
      </p:sp>
      <p:sp>
        <p:nvSpPr>
          <p:cNvPr id="35" name="Text Box 94"/>
          <p:cNvSpPr txBox="1">
            <a:spLocks noChangeArrowheads="1"/>
          </p:cNvSpPr>
          <p:nvPr/>
        </p:nvSpPr>
        <p:spPr bwMode="auto">
          <a:xfrm>
            <a:off x="5334000" y="2422527"/>
            <a:ext cx="12954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企业门户</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6" name="Text Box 95"/>
          <p:cNvSpPr txBox="1">
            <a:spLocks noChangeArrowheads="1"/>
          </p:cNvSpPr>
          <p:nvPr/>
        </p:nvSpPr>
        <p:spPr bwMode="auto">
          <a:xfrm>
            <a:off x="5331511" y="2765427"/>
            <a:ext cx="646331" cy="276999"/>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defRPr/>
            </a:pPr>
            <a:r>
              <a:rPr lang="zh-CN" altLang="en-US" sz="1200">
                <a:solidFill>
                  <a:schemeClr val="tx1"/>
                </a:solidFill>
                <a:latin typeface="微软雅黑" panose="020B0503020204020204" pitchFamily="34" charset="-122"/>
                <a:ea typeface="微软雅黑" panose="020B0503020204020204" pitchFamily="34" charset="-122"/>
              </a:rPr>
              <a:t>工作流</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7" name="Text Box 96"/>
          <p:cNvSpPr txBox="1">
            <a:spLocks noChangeArrowheads="1"/>
          </p:cNvSpPr>
          <p:nvPr/>
        </p:nvSpPr>
        <p:spPr bwMode="auto">
          <a:xfrm>
            <a:off x="5983071" y="2763066"/>
            <a:ext cx="646331" cy="276999"/>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审批流</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8" name="Text Box 97"/>
          <p:cNvSpPr txBox="1">
            <a:spLocks noChangeArrowheads="1"/>
          </p:cNvSpPr>
          <p:nvPr/>
        </p:nvSpPr>
        <p:spPr bwMode="auto">
          <a:xfrm>
            <a:off x="5334000" y="3070227"/>
            <a:ext cx="12954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消息中心</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9" name="Text Box 98"/>
          <p:cNvSpPr txBox="1">
            <a:spLocks noChangeArrowheads="1"/>
          </p:cNvSpPr>
          <p:nvPr/>
        </p:nvSpPr>
        <p:spPr bwMode="auto">
          <a:xfrm>
            <a:off x="5334000" y="3375027"/>
            <a:ext cx="1295400" cy="2769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zh-CN" altLang="en-US" sz="1200" dirty="0" smtClean="0">
                <a:solidFill>
                  <a:schemeClr val="tx1"/>
                </a:solidFill>
                <a:latin typeface="微软雅黑" panose="020B0503020204020204" pitchFamily="34" charset="-122"/>
                <a:ea typeface="微软雅黑" panose="020B0503020204020204" pitchFamily="34" charset="-122"/>
              </a:rPr>
              <a:t>预警与业务通知</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0" name="Text Box 99"/>
          <p:cNvSpPr txBox="1">
            <a:spLocks noChangeArrowheads="1"/>
          </p:cNvSpPr>
          <p:nvPr/>
        </p:nvSpPr>
        <p:spPr bwMode="auto">
          <a:xfrm>
            <a:off x="5334000" y="3709990"/>
            <a:ext cx="12954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多模板</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1" name="Text Box 100"/>
          <p:cNvSpPr txBox="1">
            <a:spLocks noChangeArrowheads="1"/>
          </p:cNvSpPr>
          <p:nvPr/>
        </p:nvSpPr>
        <p:spPr bwMode="auto">
          <a:xfrm>
            <a:off x="5334000" y="4030665"/>
            <a:ext cx="12954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多工作场景</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2" name="Text Box 101"/>
          <p:cNvSpPr txBox="1">
            <a:spLocks noChangeArrowheads="1"/>
          </p:cNvSpPr>
          <p:nvPr/>
        </p:nvSpPr>
        <p:spPr bwMode="auto">
          <a:xfrm>
            <a:off x="5334000" y="4373565"/>
            <a:ext cx="12954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移动审批</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3" name="Text Box 102"/>
          <p:cNvSpPr txBox="1">
            <a:spLocks noChangeArrowheads="1"/>
          </p:cNvSpPr>
          <p:nvPr/>
        </p:nvSpPr>
        <p:spPr bwMode="auto">
          <a:xfrm>
            <a:off x="6858000" y="2438402"/>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报表设计器</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4" name="Text Box 103"/>
          <p:cNvSpPr txBox="1">
            <a:spLocks noChangeArrowheads="1"/>
          </p:cNvSpPr>
          <p:nvPr/>
        </p:nvSpPr>
        <p:spPr bwMode="auto">
          <a:xfrm>
            <a:off x="6858000" y="2743201"/>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表单设计器</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5" name="Text Box 104"/>
          <p:cNvSpPr txBox="1">
            <a:spLocks noChangeArrowheads="1"/>
          </p:cNvSpPr>
          <p:nvPr/>
        </p:nvSpPr>
        <p:spPr bwMode="auto">
          <a:xfrm>
            <a:off x="6858000" y="3048002"/>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a:solidFill>
                  <a:schemeClr val="tx1"/>
                </a:solidFill>
                <a:latin typeface="微软雅黑" panose="020B0503020204020204" pitchFamily="34" charset="-122"/>
                <a:ea typeface="微软雅黑" panose="020B0503020204020204" pitchFamily="34" charset="-122"/>
              </a:rPr>
              <a:t>工作流设计器</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46" name="Text Box 105"/>
          <p:cNvSpPr txBox="1">
            <a:spLocks noChangeArrowheads="1"/>
          </p:cNvSpPr>
          <p:nvPr/>
        </p:nvSpPr>
        <p:spPr bwMode="auto">
          <a:xfrm>
            <a:off x="6858000" y="3380602"/>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审批流设计器</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7" name="Text Box 106"/>
          <p:cNvSpPr txBox="1">
            <a:spLocks noChangeArrowheads="1"/>
          </p:cNvSpPr>
          <p:nvPr/>
        </p:nvSpPr>
        <p:spPr bwMode="auto">
          <a:xfrm>
            <a:off x="6858000" y="3685402"/>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a:solidFill>
                  <a:schemeClr val="tx1"/>
                </a:solidFill>
                <a:latin typeface="微软雅黑" panose="020B0503020204020204" pitchFamily="34" charset="-122"/>
                <a:ea typeface="微软雅黑" panose="020B0503020204020204" pitchFamily="34" charset="-122"/>
              </a:rPr>
              <a:t>应用部署</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48" name="Text Box 107"/>
          <p:cNvSpPr txBox="1">
            <a:spLocks noChangeArrowheads="1"/>
          </p:cNvSpPr>
          <p:nvPr/>
        </p:nvSpPr>
        <p:spPr bwMode="auto">
          <a:xfrm>
            <a:off x="6858000" y="3990202"/>
            <a:ext cx="11430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sz="1200" dirty="0" smtClean="0">
                <a:solidFill>
                  <a:schemeClr val="tx1"/>
                </a:solidFill>
                <a:latin typeface="微软雅黑" panose="020B0503020204020204" pitchFamily="34" charset="-122"/>
                <a:ea typeface="微软雅黑" panose="020B0503020204020204" pitchFamily="34" charset="-122"/>
              </a:rPr>
              <a:t>我的桌面设计</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9" name="Rectangle 115"/>
          <p:cNvSpPr>
            <a:spLocks noChangeArrowheads="1"/>
          </p:cNvSpPr>
          <p:nvPr/>
        </p:nvSpPr>
        <p:spPr bwMode="auto">
          <a:xfrm>
            <a:off x="304800" y="914400"/>
            <a:ext cx="8458200" cy="457200"/>
          </a:xfrm>
          <a:prstGeom prst="rect">
            <a:avLst/>
          </a:prstGeom>
          <a:noFill/>
        </p:spPr>
        <p:style>
          <a:lnRef idx="2">
            <a:schemeClr val="accent6"/>
          </a:lnRef>
          <a:fillRef idx="1">
            <a:schemeClr val="lt1"/>
          </a:fillRef>
          <a:effectRef idx="0">
            <a:schemeClr val="accent6"/>
          </a:effectRef>
          <a:fontRef idx="minor">
            <a:schemeClr val="dk1"/>
          </a:fontRef>
        </p:style>
        <p:txBody>
          <a:bodyPr wrap="none" anchor="ctr">
            <a:flatTx/>
          </a:bodyPr>
          <a:lstStyle/>
          <a:p>
            <a:pPr algn="r">
              <a:defRPr/>
            </a:pPr>
            <a:r>
              <a:rPr lang="zh-CN" altLang="en-US">
                <a:latin typeface="微软雅黑" panose="020B0503020204020204" pitchFamily="34" charset="-122"/>
                <a:ea typeface="微软雅黑" panose="020B0503020204020204" pitchFamily="34" charset="-122"/>
              </a:rPr>
              <a:t>门户</a:t>
            </a:r>
            <a:endParaRPr lang="zh-CN" altLang="en-US">
              <a:latin typeface="微软雅黑" panose="020B0503020204020204" pitchFamily="34" charset="-122"/>
              <a:ea typeface="微软雅黑" panose="020B0503020204020204" pitchFamily="34" charset="-122"/>
            </a:endParaRPr>
          </a:p>
        </p:txBody>
      </p:sp>
      <p:sp>
        <p:nvSpPr>
          <p:cNvPr id="50" name="Rectangle 115"/>
          <p:cNvSpPr>
            <a:spLocks noChangeArrowheads="1"/>
          </p:cNvSpPr>
          <p:nvPr/>
        </p:nvSpPr>
        <p:spPr bwMode="auto">
          <a:xfrm>
            <a:off x="304800" y="1371600"/>
            <a:ext cx="3505200" cy="3733800"/>
          </a:xfrm>
          <a:prstGeom prst="rect">
            <a:avLst/>
          </a:prstGeom>
          <a:noFill/>
        </p:spPr>
        <p:style>
          <a:lnRef idx="2">
            <a:schemeClr val="accent6"/>
          </a:lnRef>
          <a:fillRef idx="1">
            <a:schemeClr val="lt1"/>
          </a:fillRef>
          <a:effectRef idx="0">
            <a:schemeClr val="accent6"/>
          </a:effectRef>
          <a:fontRef idx="minor">
            <a:schemeClr val="dk1"/>
          </a:fontRef>
        </p:style>
        <p:txBody>
          <a:bodyPr wrap="none">
            <a:flatTx/>
          </a:bodyPr>
          <a:lstStyle/>
          <a:p>
            <a:pPr algn="ctr">
              <a:defRPr/>
            </a:pPr>
            <a:r>
              <a:rPr lang="zh-CN" altLang="en-US" sz="1600" dirty="0">
                <a:latin typeface="微软雅黑" panose="020B0503020204020204" pitchFamily="34" charset="-122"/>
                <a:ea typeface="微软雅黑" panose="020B0503020204020204" pitchFamily="34" charset="-122"/>
              </a:rPr>
              <a:t>表现与扩展</a:t>
            </a:r>
            <a:endParaRPr lang="zh-CN" altLang="en-US" sz="1600" dirty="0">
              <a:latin typeface="微软雅黑" panose="020B0503020204020204" pitchFamily="34" charset="-122"/>
              <a:ea typeface="微软雅黑" panose="020B0503020204020204" pitchFamily="34" charset="-122"/>
            </a:endParaRPr>
          </a:p>
        </p:txBody>
      </p:sp>
      <p:sp>
        <p:nvSpPr>
          <p:cNvPr id="51" name="Rectangle 115"/>
          <p:cNvSpPr>
            <a:spLocks noChangeArrowheads="1"/>
          </p:cNvSpPr>
          <p:nvPr/>
        </p:nvSpPr>
        <p:spPr bwMode="auto">
          <a:xfrm>
            <a:off x="304800" y="1687514"/>
            <a:ext cx="1981200" cy="2960687"/>
          </a:xfrm>
          <a:prstGeom prst="rect">
            <a:avLst/>
          </a:prstGeom>
          <a:noFill/>
        </p:spPr>
        <p:style>
          <a:lnRef idx="2">
            <a:schemeClr val="accent6"/>
          </a:lnRef>
          <a:fillRef idx="1">
            <a:schemeClr val="lt1"/>
          </a:fillRef>
          <a:effectRef idx="0">
            <a:schemeClr val="accent6"/>
          </a:effectRef>
          <a:fontRef idx="minor">
            <a:schemeClr val="dk1"/>
          </a:fontRef>
        </p:style>
        <p:txBody>
          <a:bodyPr wrap="none">
            <a:flatTx/>
          </a:bodyPr>
          <a:lstStyle/>
          <a:p>
            <a:pPr algn="ctr">
              <a:defRPr/>
            </a:pPr>
            <a:r>
              <a:rPr lang="zh-CN" altLang="en-US" sz="1400" dirty="0">
                <a:latin typeface="微软雅黑" panose="020B0503020204020204" pitchFamily="34" charset="-122"/>
                <a:ea typeface="微软雅黑" panose="020B0503020204020204" pitchFamily="34" charset="-122"/>
              </a:rPr>
              <a:t>报表</a:t>
            </a:r>
            <a:endParaRPr lang="zh-CN" altLang="en-US" sz="1400" dirty="0">
              <a:latin typeface="微软雅黑" panose="020B0503020204020204" pitchFamily="34" charset="-122"/>
              <a:ea typeface="微软雅黑" panose="020B0503020204020204" pitchFamily="34" charset="-122"/>
            </a:endParaRPr>
          </a:p>
        </p:txBody>
      </p:sp>
      <p:sp>
        <p:nvSpPr>
          <p:cNvPr id="52" name="Rectangle 115"/>
          <p:cNvSpPr>
            <a:spLocks noChangeArrowheads="1"/>
          </p:cNvSpPr>
          <p:nvPr/>
        </p:nvSpPr>
        <p:spPr bwMode="auto">
          <a:xfrm>
            <a:off x="2286000" y="1687514"/>
            <a:ext cx="1524000" cy="2960687"/>
          </a:xfrm>
          <a:prstGeom prst="rect">
            <a:avLst/>
          </a:prstGeom>
          <a:noFill/>
        </p:spPr>
        <p:style>
          <a:lnRef idx="2">
            <a:schemeClr val="accent6"/>
          </a:lnRef>
          <a:fillRef idx="1">
            <a:schemeClr val="lt1"/>
          </a:fillRef>
          <a:effectRef idx="0">
            <a:schemeClr val="accent6"/>
          </a:effectRef>
          <a:fontRef idx="minor">
            <a:schemeClr val="dk1"/>
          </a:fontRef>
        </p:style>
        <p:txBody>
          <a:bodyPr wrap="none">
            <a:flatTx/>
          </a:bodyPr>
          <a:lstStyle/>
          <a:p>
            <a:pPr algn="ctr">
              <a:defRPr/>
            </a:pPr>
            <a:r>
              <a:rPr lang="zh-CN" altLang="en-US" sz="1400" dirty="0">
                <a:latin typeface="微软雅黑" panose="020B0503020204020204" pitchFamily="34" charset="-122"/>
                <a:ea typeface="微软雅黑" panose="020B0503020204020204" pitchFamily="34" charset="-122"/>
              </a:rPr>
              <a:t>表单</a:t>
            </a:r>
            <a:endParaRPr lang="zh-CN" altLang="en-US" sz="1400" dirty="0">
              <a:latin typeface="微软雅黑" panose="020B0503020204020204" pitchFamily="34" charset="-122"/>
              <a:ea typeface="微软雅黑" panose="020B0503020204020204" pitchFamily="34" charset="-122"/>
            </a:endParaRPr>
          </a:p>
        </p:txBody>
      </p:sp>
      <p:sp>
        <p:nvSpPr>
          <p:cNvPr id="53" name="Rectangle 115"/>
          <p:cNvSpPr>
            <a:spLocks noChangeArrowheads="1"/>
          </p:cNvSpPr>
          <p:nvPr/>
        </p:nvSpPr>
        <p:spPr bwMode="auto">
          <a:xfrm>
            <a:off x="3810000" y="1676400"/>
            <a:ext cx="1447800" cy="3429000"/>
          </a:xfrm>
          <a:prstGeom prst="rect">
            <a:avLst/>
          </a:prstGeom>
          <a:noFill/>
        </p:spPr>
        <p:style>
          <a:lnRef idx="2">
            <a:schemeClr val="accent6"/>
          </a:lnRef>
          <a:fillRef idx="1">
            <a:schemeClr val="lt1"/>
          </a:fillRef>
          <a:effectRef idx="0">
            <a:schemeClr val="accent6"/>
          </a:effectRef>
          <a:fontRef idx="minor">
            <a:schemeClr val="dk1"/>
          </a:fontRef>
        </p:style>
        <p:txBody>
          <a:bodyPr wrap="none">
            <a:flatTx/>
          </a:bodyPr>
          <a:lstStyle/>
          <a:p>
            <a:pPr algn="ctr">
              <a:defRPr/>
            </a:pPr>
            <a:r>
              <a:rPr lang="zh-CN" altLang="en-US" sz="1400" dirty="0">
                <a:latin typeface="微软雅黑" panose="020B0503020204020204" pitchFamily="34" charset="-122"/>
                <a:ea typeface="微软雅黑" panose="020B0503020204020204" pitchFamily="34" charset="-122"/>
              </a:rPr>
              <a:t>集成</a:t>
            </a:r>
            <a:endParaRPr lang="zh-CN" altLang="en-US" sz="1400" dirty="0">
              <a:latin typeface="微软雅黑" panose="020B0503020204020204" pitchFamily="34" charset="-122"/>
              <a:ea typeface="微软雅黑" panose="020B0503020204020204" pitchFamily="34" charset="-122"/>
            </a:endParaRPr>
          </a:p>
        </p:txBody>
      </p:sp>
      <p:sp>
        <p:nvSpPr>
          <p:cNvPr id="54" name="Rectangle 115"/>
          <p:cNvSpPr>
            <a:spLocks noChangeArrowheads="1"/>
          </p:cNvSpPr>
          <p:nvPr/>
        </p:nvSpPr>
        <p:spPr bwMode="auto">
          <a:xfrm>
            <a:off x="5257800" y="1676400"/>
            <a:ext cx="1447800" cy="3429000"/>
          </a:xfrm>
          <a:prstGeom prst="rect">
            <a:avLst/>
          </a:prstGeom>
          <a:noFill/>
        </p:spPr>
        <p:style>
          <a:lnRef idx="2">
            <a:schemeClr val="accent6"/>
          </a:lnRef>
          <a:fillRef idx="1">
            <a:schemeClr val="lt1"/>
          </a:fillRef>
          <a:effectRef idx="0">
            <a:schemeClr val="accent6"/>
          </a:effectRef>
          <a:fontRef idx="minor">
            <a:schemeClr val="dk1"/>
          </a:fontRef>
        </p:style>
        <p:txBody>
          <a:bodyPr wrap="none">
            <a:flatTx/>
          </a:bodyPr>
          <a:lstStyle/>
          <a:p>
            <a:pPr algn="ctr">
              <a:defRPr/>
            </a:pPr>
            <a:r>
              <a:rPr lang="zh-CN" altLang="en-US" sz="1400" dirty="0">
                <a:latin typeface="微软雅黑" panose="020B0503020204020204" pitchFamily="34" charset="-122"/>
                <a:ea typeface="微软雅黑" panose="020B0503020204020204" pitchFamily="34" charset="-122"/>
              </a:rPr>
              <a:t>工作协同</a:t>
            </a:r>
            <a:endParaRPr lang="zh-CN" altLang="en-US" sz="1400" dirty="0">
              <a:latin typeface="微软雅黑" panose="020B0503020204020204" pitchFamily="34" charset="-122"/>
              <a:ea typeface="微软雅黑" panose="020B0503020204020204" pitchFamily="34" charset="-122"/>
            </a:endParaRPr>
          </a:p>
        </p:txBody>
      </p:sp>
      <p:sp>
        <p:nvSpPr>
          <p:cNvPr id="55" name="Rectangle 115"/>
          <p:cNvSpPr>
            <a:spLocks noChangeArrowheads="1"/>
          </p:cNvSpPr>
          <p:nvPr/>
        </p:nvSpPr>
        <p:spPr bwMode="auto">
          <a:xfrm>
            <a:off x="6705600" y="1676400"/>
            <a:ext cx="1447800" cy="3429000"/>
          </a:xfrm>
          <a:prstGeom prst="rect">
            <a:avLst/>
          </a:prstGeom>
          <a:noFill/>
        </p:spPr>
        <p:style>
          <a:lnRef idx="2">
            <a:schemeClr val="accent6"/>
          </a:lnRef>
          <a:fillRef idx="1">
            <a:schemeClr val="lt1"/>
          </a:fillRef>
          <a:effectRef idx="0">
            <a:schemeClr val="accent6"/>
          </a:effectRef>
          <a:fontRef idx="minor">
            <a:schemeClr val="dk1"/>
          </a:fontRef>
        </p:style>
        <p:txBody>
          <a:bodyPr wrap="none">
            <a:flatTx/>
          </a:bodyPr>
          <a:lstStyle/>
          <a:p>
            <a:pPr algn="ctr">
              <a:defRPr/>
            </a:pPr>
            <a:r>
              <a:rPr lang="en-US" altLang="zh-CN" sz="1400" dirty="0">
                <a:latin typeface="微软雅黑" panose="020B0503020204020204" pitchFamily="34" charset="-122"/>
                <a:ea typeface="微软雅黑" panose="020B0503020204020204" pitchFamily="34" charset="-122"/>
              </a:rPr>
              <a:t>IDE</a:t>
            </a:r>
            <a:endParaRPr lang="zh-CN" altLang="en-US" sz="1400" dirty="0">
              <a:latin typeface="微软雅黑" panose="020B0503020204020204" pitchFamily="34" charset="-122"/>
              <a:ea typeface="微软雅黑" panose="020B0503020204020204" pitchFamily="34" charset="-122"/>
            </a:endParaRPr>
          </a:p>
        </p:txBody>
      </p:sp>
      <p:sp>
        <p:nvSpPr>
          <p:cNvPr id="56" name="Rectangle 115"/>
          <p:cNvSpPr>
            <a:spLocks noChangeArrowheads="1"/>
          </p:cNvSpPr>
          <p:nvPr/>
        </p:nvSpPr>
        <p:spPr bwMode="auto">
          <a:xfrm>
            <a:off x="3810000" y="1371600"/>
            <a:ext cx="4953000" cy="3733800"/>
          </a:xfrm>
          <a:prstGeom prst="rect">
            <a:avLst/>
          </a:prstGeom>
          <a:noFill/>
        </p:spPr>
        <p:style>
          <a:lnRef idx="2">
            <a:schemeClr val="accent6"/>
          </a:lnRef>
          <a:fillRef idx="1">
            <a:schemeClr val="lt1"/>
          </a:fillRef>
          <a:effectRef idx="0">
            <a:schemeClr val="accent6"/>
          </a:effectRef>
          <a:fontRef idx="minor">
            <a:schemeClr val="dk1"/>
          </a:fontRef>
        </p:style>
        <p:txBody>
          <a:bodyPr wrap="none">
            <a:flatTx/>
          </a:bodyPr>
          <a:lstStyle/>
          <a:p>
            <a:pPr algn="ctr">
              <a:defRPr/>
            </a:pPr>
            <a:r>
              <a:rPr lang="zh-CN" altLang="en-US" sz="1600" dirty="0">
                <a:latin typeface="微软雅黑" panose="020B0503020204020204" pitchFamily="34" charset="-122"/>
                <a:ea typeface="微软雅黑" panose="020B0503020204020204" pitchFamily="34" charset="-122"/>
              </a:rPr>
              <a:t>表现与扩展</a:t>
            </a:r>
            <a:endParaRPr lang="zh-CN" altLang="en-US" sz="1600" dirty="0">
              <a:latin typeface="微软雅黑" panose="020B0503020204020204" pitchFamily="34" charset="-122"/>
              <a:ea typeface="微软雅黑" panose="020B0503020204020204" pitchFamily="34" charset="-122"/>
            </a:endParaRPr>
          </a:p>
        </p:txBody>
      </p:sp>
      <p:sp>
        <p:nvSpPr>
          <p:cNvPr id="57" name="Rectangle 115"/>
          <p:cNvSpPr>
            <a:spLocks noChangeArrowheads="1"/>
          </p:cNvSpPr>
          <p:nvPr/>
        </p:nvSpPr>
        <p:spPr bwMode="auto">
          <a:xfrm>
            <a:off x="304800" y="1981200"/>
            <a:ext cx="8458200" cy="381000"/>
          </a:xfrm>
          <a:prstGeom prst="rect">
            <a:avLst/>
          </a:prstGeom>
          <a:noFill/>
        </p:spPr>
        <p:style>
          <a:lnRef idx="2">
            <a:schemeClr val="accent6"/>
          </a:lnRef>
          <a:fillRef idx="1">
            <a:schemeClr val="lt1"/>
          </a:fillRef>
          <a:effectRef idx="0">
            <a:schemeClr val="accent6"/>
          </a:effectRef>
          <a:fontRef idx="minor">
            <a:schemeClr val="dk1"/>
          </a:fontRef>
        </p:style>
        <p:txBody>
          <a:bodyPr wrap="none">
            <a:flatTx/>
          </a:bodyPr>
          <a:lstStyle/>
          <a:p>
            <a:pPr algn="r">
              <a:defRPr/>
            </a:pPr>
            <a:r>
              <a:rPr lang="en-US" altLang="zh-CN" sz="1600" dirty="0">
                <a:latin typeface="微软雅黑" panose="020B0503020204020204" pitchFamily="34" charset="-122"/>
                <a:ea typeface="微软雅黑" panose="020B0503020204020204" pitchFamily="34" charset="-122"/>
              </a:rPr>
              <a:t>API</a:t>
            </a:r>
            <a:endParaRPr lang="zh-CN" altLang="en-US" sz="1600" dirty="0">
              <a:latin typeface="微软雅黑" panose="020B0503020204020204" pitchFamily="34" charset="-122"/>
              <a:ea typeface="微软雅黑" panose="020B0503020204020204" pitchFamily="34" charset="-122"/>
            </a:endParaRPr>
          </a:p>
        </p:txBody>
      </p:sp>
      <p:sp>
        <p:nvSpPr>
          <p:cNvPr id="58" name="Rectangle 115"/>
          <p:cNvSpPr>
            <a:spLocks noChangeArrowheads="1"/>
          </p:cNvSpPr>
          <p:nvPr/>
        </p:nvSpPr>
        <p:spPr bwMode="auto">
          <a:xfrm>
            <a:off x="304800" y="5105400"/>
            <a:ext cx="8458200" cy="457200"/>
          </a:xfrm>
          <a:prstGeom prst="rect">
            <a:avLst/>
          </a:prstGeom>
          <a:noFill/>
        </p:spPr>
        <p:style>
          <a:lnRef idx="2">
            <a:schemeClr val="accent6"/>
          </a:lnRef>
          <a:fillRef idx="1">
            <a:schemeClr val="lt1"/>
          </a:fillRef>
          <a:effectRef idx="0">
            <a:schemeClr val="accent6"/>
          </a:effectRef>
          <a:fontRef idx="minor">
            <a:schemeClr val="dk1"/>
          </a:fontRef>
        </p:style>
        <p:txBody>
          <a:bodyPr wrap="none">
            <a:flatTx/>
          </a:bodyPr>
          <a:lstStyle/>
          <a:p>
            <a:pPr algn="r">
              <a:defRPr/>
            </a:pPr>
            <a:endParaRPr lang="zh-CN" altLang="en-US" sz="1600" dirty="0">
              <a:latin typeface="微软雅黑" panose="020B0503020204020204" pitchFamily="34" charset="-122"/>
              <a:ea typeface="微软雅黑" panose="020B0503020204020204" pitchFamily="34" charset="-122"/>
            </a:endParaRPr>
          </a:p>
        </p:txBody>
      </p:sp>
      <p:sp>
        <p:nvSpPr>
          <p:cNvPr id="59" name="Rectangle 116"/>
          <p:cNvSpPr>
            <a:spLocks noChangeArrowheads="1"/>
          </p:cNvSpPr>
          <p:nvPr/>
        </p:nvSpPr>
        <p:spPr bwMode="auto">
          <a:xfrm>
            <a:off x="457200" y="5181600"/>
            <a:ext cx="1008062"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300" dirty="0">
                <a:solidFill>
                  <a:schemeClr val="tx1"/>
                </a:solidFill>
                <a:latin typeface="微软雅黑" panose="020B0503020204020204" pitchFamily="34" charset="-122"/>
                <a:ea typeface="微软雅黑" panose="020B0503020204020204" pitchFamily="34" charset="-122"/>
              </a:rPr>
              <a:t>元数据管理</a:t>
            </a:r>
            <a:endParaRPr lang="zh-CN" altLang="en-US" sz="1300" dirty="0">
              <a:solidFill>
                <a:schemeClr val="tx1"/>
              </a:solidFill>
              <a:latin typeface="微软雅黑" panose="020B0503020204020204" pitchFamily="34" charset="-122"/>
              <a:ea typeface="微软雅黑" panose="020B0503020204020204" pitchFamily="34" charset="-122"/>
            </a:endParaRPr>
          </a:p>
        </p:txBody>
      </p:sp>
      <p:sp>
        <p:nvSpPr>
          <p:cNvPr id="60" name="Rectangle 117"/>
          <p:cNvSpPr>
            <a:spLocks noChangeArrowheads="1"/>
          </p:cNvSpPr>
          <p:nvPr/>
        </p:nvSpPr>
        <p:spPr bwMode="auto">
          <a:xfrm>
            <a:off x="1600202" y="5181600"/>
            <a:ext cx="1008063"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300" dirty="0">
                <a:solidFill>
                  <a:schemeClr val="tx1"/>
                </a:solidFill>
                <a:latin typeface="微软雅黑" panose="020B0503020204020204" pitchFamily="34" charset="-122"/>
                <a:ea typeface="微软雅黑" panose="020B0503020204020204" pitchFamily="34" charset="-122"/>
              </a:rPr>
              <a:t>组织模型</a:t>
            </a:r>
            <a:endParaRPr lang="zh-CN" altLang="en-US" sz="1300" dirty="0">
              <a:solidFill>
                <a:schemeClr val="tx1"/>
              </a:solidFill>
              <a:latin typeface="微软雅黑" panose="020B0503020204020204" pitchFamily="34" charset="-122"/>
              <a:ea typeface="微软雅黑" panose="020B0503020204020204" pitchFamily="34" charset="-122"/>
            </a:endParaRPr>
          </a:p>
        </p:txBody>
      </p:sp>
      <p:sp>
        <p:nvSpPr>
          <p:cNvPr id="61" name="Rectangle 118"/>
          <p:cNvSpPr>
            <a:spLocks noChangeArrowheads="1"/>
          </p:cNvSpPr>
          <p:nvPr/>
        </p:nvSpPr>
        <p:spPr bwMode="auto">
          <a:xfrm>
            <a:off x="2743202" y="5181600"/>
            <a:ext cx="1054099"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300">
                <a:solidFill>
                  <a:schemeClr val="tx1"/>
                </a:solidFill>
                <a:latin typeface="微软雅黑" panose="020B0503020204020204" pitchFamily="34" charset="-122"/>
                <a:ea typeface="微软雅黑" panose="020B0503020204020204" pitchFamily="34" charset="-122"/>
              </a:rPr>
              <a:t>权限模型</a:t>
            </a:r>
            <a:endParaRPr lang="zh-CN" altLang="en-US" sz="1300" dirty="0">
              <a:solidFill>
                <a:schemeClr val="tx1"/>
              </a:solidFill>
              <a:latin typeface="微软雅黑" panose="020B0503020204020204" pitchFamily="34" charset="-122"/>
              <a:ea typeface="微软雅黑" panose="020B0503020204020204" pitchFamily="34" charset="-122"/>
            </a:endParaRPr>
          </a:p>
        </p:txBody>
      </p:sp>
      <p:sp>
        <p:nvSpPr>
          <p:cNvPr id="62" name="Rectangle 119"/>
          <p:cNvSpPr>
            <a:spLocks noChangeArrowheads="1"/>
          </p:cNvSpPr>
          <p:nvPr/>
        </p:nvSpPr>
        <p:spPr bwMode="auto">
          <a:xfrm>
            <a:off x="3932239" y="5181600"/>
            <a:ext cx="1160463"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altLang="zh-CN" sz="1300" dirty="0">
                <a:solidFill>
                  <a:schemeClr val="tx1"/>
                </a:solidFill>
                <a:latin typeface="微软雅黑" panose="020B0503020204020204" pitchFamily="34" charset="-122"/>
                <a:ea typeface="微软雅黑" panose="020B0503020204020204" pitchFamily="34" charset="-122"/>
              </a:rPr>
              <a:t>ESB</a:t>
            </a:r>
            <a:endParaRPr lang="zh-CN" altLang="en-US" sz="1300" dirty="0">
              <a:solidFill>
                <a:schemeClr val="tx1"/>
              </a:solidFill>
              <a:latin typeface="微软雅黑" panose="020B0503020204020204" pitchFamily="34" charset="-122"/>
              <a:ea typeface="微软雅黑" panose="020B0503020204020204" pitchFamily="34" charset="-122"/>
            </a:endParaRPr>
          </a:p>
        </p:txBody>
      </p:sp>
      <p:sp>
        <p:nvSpPr>
          <p:cNvPr id="63" name="Rectangle 120"/>
          <p:cNvSpPr>
            <a:spLocks noChangeArrowheads="1"/>
          </p:cNvSpPr>
          <p:nvPr/>
        </p:nvSpPr>
        <p:spPr bwMode="auto">
          <a:xfrm>
            <a:off x="6523039" y="5181600"/>
            <a:ext cx="1008063"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altLang="zh-CN" sz="1300" dirty="0">
                <a:solidFill>
                  <a:schemeClr val="tx1"/>
                </a:solidFill>
                <a:latin typeface="微软雅黑" panose="020B0503020204020204" pitchFamily="34" charset="-122"/>
                <a:ea typeface="微软雅黑" panose="020B0503020204020204" pitchFamily="34" charset="-122"/>
              </a:rPr>
              <a:t>WCF</a:t>
            </a:r>
            <a:endParaRPr lang="zh-CN" altLang="en-US" sz="1300" dirty="0">
              <a:solidFill>
                <a:schemeClr val="tx1"/>
              </a:solidFill>
              <a:latin typeface="微软雅黑" panose="020B0503020204020204" pitchFamily="34" charset="-122"/>
              <a:ea typeface="微软雅黑" panose="020B0503020204020204" pitchFamily="34" charset="-122"/>
            </a:endParaRPr>
          </a:p>
        </p:txBody>
      </p:sp>
      <p:sp>
        <p:nvSpPr>
          <p:cNvPr id="64" name="Rectangle 121"/>
          <p:cNvSpPr>
            <a:spLocks noChangeArrowheads="1"/>
          </p:cNvSpPr>
          <p:nvPr/>
        </p:nvSpPr>
        <p:spPr bwMode="auto">
          <a:xfrm>
            <a:off x="5294314" y="5181600"/>
            <a:ext cx="1008063"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altLang="zh-CN" sz="1300" dirty="0">
                <a:solidFill>
                  <a:schemeClr val="tx1"/>
                </a:solidFill>
                <a:latin typeface="微软雅黑" panose="020B0503020204020204" pitchFamily="34" charset="-122"/>
                <a:ea typeface="微软雅黑" panose="020B0503020204020204" pitchFamily="34" charset="-122"/>
              </a:rPr>
              <a:t>BPEL</a:t>
            </a:r>
            <a:endParaRPr lang="zh-CN" altLang="en-US" sz="1300" dirty="0">
              <a:solidFill>
                <a:schemeClr val="tx1"/>
              </a:solidFill>
              <a:latin typeface="微软雅黑" panose="020B0503020204020204" pitchFamily="34" charset="-122"/>
              <a:ea typeface="微软雅黑" panose="020B0503020204020204" pitchFamily="34" charset="-122"/>
            </a:endParaRPr>
          </a:p>
        </p:txBody>
      </p:sp>
      <p:sp>
        <p:nvSpPr>
          <p:cNvPr id="65" name="Rectangle 120"/>
          <p:cNvSpPr>
            <a:spLocks noChangeArrowheads="1"/>
          </p:cNvSpPr>
          <p:nvPr/>
        </p:nvSpPr>
        <p:spPr bwMode="auto">
          <a:xfrm>
            <a:off x="7678739" y="5181600"/>
            <a:ext cx="1008063"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sz="1300" dirty="0">
                <a:solidFill>
                  <a:schemeClr val="tx1"/>
                </a:solidFill>
                <a:latin typeface="微软雅黑" panose="020B0503020204020204" pitchFamily="34" charset="-122"/>
                <a:ea typeface="微软雅黑" panose="020B0503020204020204" pitchFamily="34" charset="-122"/>
              </a:rPr>
              <a:t>规则引擎</a:t>
            </a:r>
            <a:endParaRPr lang="zh-CN" altLang="en-US" sz="1300" dirty="0">
              <a:solidFill>
                <a:schemeClr val="tx1"/>
              </a:solidFill>
              <a:latin typeface="微软雅黑" panose="020B0503020204020204" pitchFamily="34" charset="-122"/>
              <a:ea typeface="微软雅黑" panose="020B0503020204020204" pitchFamily="34" charset="-122"/>
            </a:endParaRPr>
          </a:p>
        </p:txBody>
      </p:sp>
      <p:sp>
        <p:nvSpPr>
          <p:cNvPr id="66" name="标题 1"/>
          <p:cNvSpPr txBox="1"/>
          <p:nvPr/>
        </p:nvSpPr>
        <p:spPr>
          <a:xfrm>
            <a:off x="433389" y="82551"/>
            <a:ext cx="8939213" cy="585788"/>
          </a:xfrm>
          <a:prstGeom prst="rect">
            <a:avLst/>
          </a:prstGeom>
        </p:spPr>
        <p:txBody>
          <a:bodyPr/>
          <a:lstStyle/>
          <a:p>
            <a:pPr eaLnBrk="0" hangingPunct="0">
              <a:defRPr/>
            </a:pPr>
            <a:r>
              <a:rPr kumimoji="1" lang="en-US" altLang="zh-CN" sz="2800" dirty="0">
                <a:solidFill>
                  <a:srgbClr val="FF0000"/>
                </a:solidFill>
                <a:latin typeface="微软雅黑" panose="020B0503020204020204" pitchFamily="34" charset="-122"/>
                <a:ea typeface="微软雅黑" panose="020B0503020204020204" pitchFamily="34" charset="-122"/>
              </a:rPr>
              <a:t>U8</a:t>
            </a:r>
            <a:r>
              <a:rPr kumimoji="1" lang="zh-CN" altLang="en-US" sz="2800" dirty="0">
                <a:solidFill>
                  <a:srgbClr val="FF0000"/>
                </a:solidFill>
                <a:latin typeface="微软雅黑" panose="020B0503020204020204" pitchFamily="34" charset="-122"/>
                <a:ea typeface="微软雅黑" panose="020B0503020204020204" pitchFamily="34" charset="-122"/>
              </a:rPr>
              <a:t>平台总体</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67" name="内容占位符 2"/>
          <p:cNvSpPr txBox="1"/>
          <p:nvPr/>
        </p:nvSpPr>
        <p:spPr>
          <a:xfrm>
            <a:off x="228600" y="5715000"/>
            <a:ext cx="8001000" cy="762000"/>
          </a:xfrm>
          <a:prstGeom prst="rect">
            <a:avLst/>
          </a:prstGeom>
        </p:spPr>
        <p:txBody>
          <a:bodyPr/>
          <a:lstStyle/>
          <a:p>
            <a:pPr marL="182880" indent="-182880" eaLnBrk="0" hangingPunct="0">
              <a:spcBef>
                <a:spcPct val="20000"/>
              </a:spcBef>
              <a:buClr>
                <a:srgbClr val="FF0000"/>
              </a:buClr>
              <a:buSzPct val="90000"/>
              <a:buFont typeface="Wingdings" panose="05000000000000000000" pitchFamily="2" charset="2"/>
              <a:buChar char="p"/>
              <a:tabLst>
                <a:tab pos="0" algn="l"/>
              </a:tabLst>
              <a:defRPr/>
            </a:pPr>
            <a:r>
              <a:rPr lang="zh-CN" altLang="en-US" sz="1400" kern="0" dirty="0">
                <a:latin typeface="微软雅黑" panose="020B0503020204020204" pitchFamily="34" charset="-122"/>
                <a:ea typeface="微软雅黑" panose="020B0503020204020204" pitchFamily="34" charset="-122"/>
                <a:cs typeface="微软雅黑" panose="020B0503020204020204" pitchFamily="34" charset="-122"/>
              </a:rPr>
              <a:t>全面开放的系统开发平台，构建了完整的</a:t>
            </a:r>
            <a:r>
              <a:rPr lang="en-US" altLang="zh-CN" sz="1400" kern="0" dirty="0">
                <a:latin typeface="微软雅黑" panose="020B0503020204020204" pitchFamily="34" charset="-122"/>
                <a:ea typeface="微软雅黑" panose="020B0503020204020204" pitchFamily="34" charset="-122"/>
                <a:cs typeface="微软雅黑" panose="020B0503020204020204" pitchFamily="34" charset="-122"/>
              </a:rPr>
              <a:t>U8</a:t>
            </a:r>
            <a:r>
              <a:rPr lang="zh-CN" altLang="en-US" sz="1400" kern="0" dirty="0">
                <a:latin typeface="微软雅黑" panose="020B0503020204020204" pitchFamily="34" charset="-122"/>
                <a:ea typeface="微软雅黑" panose="020B0503020204020204" pitchFamily="34" charset="-122"/>
                <a:cs typeface="微软雅黑" panose="020B0503020204020204" pitchFamily="34" charset="-122"/>
              </a:rPr>
              <a:t>产品生态链；</a:t>
            </a:r>
            <a:endParaRPr lang="en-US" altLang="zh-CN" sz="1400" kern="0" dirty="0">
              <a:latin typeface="微软雅黑" panose="020B0503020204020204" pitchFamily="34" charset="-122"/>
              <a:ea typeface="微软雅黑" panose="020B0503020204020204" pitchFamily="34" charset="-122"/>
              <a:cs typeface="微软雅黑" panose="020B0503020204020204" pitchFamily="34" charset="-122"/>
            </a:endParaRPr>
          </a:p>
          <a:p>
            <a:pPr marL="182880" indent="-182880" eaLnBrk="0" hangingPunct="0">
              <a:spcBef>
                <a:spcPct val="20000"/>
              </a:spcBef>
              <a:buClr>
                <a:srgbClr val="FF0000"/>
              </a:buClr>
              <a:buSzPct val="90000"/>
              <a:buFont typeface="Wingdings" panose="05000000000000000000" pitchFamily="2" charset="2"/>
              <a:buChar char="p"/>
              <a:tabLst>
                <a:tab pos="0" algn="l"/>
              </a:tabLst>
              <a:defRPr/>
            </a:pPr>
            <a:r>
              <a:rPr lang="zh-CN" altLang="en-US" sz="1400" kern="0" dirty="0">
                <a:latin typeface="微软雅黑" panose="020B0503020204020204" pitchFamily="34" charset="-122"/>
                <a:ea typeface="微软雅黑" panose="020B0503020204020204" pitchFamily="34" charset="-122"/>
                <a:cs typeface="微软雅黑" panose="020B0503020204020204" pitchFamily="34" charset="-122"/>
              </a:rPr>
              <a:t>以易见、易学、易用为中心的应用理念，确保客户良好的使用体验；</a:t>
            </a:r>
            <a:endParaRPr lang="en-US" altLang="zh-CN" sz="1400" kern="0" dirty="0">
              <a:latin typeface="微软雅黑" panose="020B0503020204020204" pitchFamily="34" charset="-122"/>
              <a:ea typeface="微软雅黑" panose="020B0503020204020204" pitchFamily="34" charset="-122"/>
              <a:cs typeface="微软雅黑" panose="020B0503020204020204" pitchFamily="34" charset="-122"/>
            </a:endParaRPr>
          </a:p>
          <a:p>
            <a:pPr marL="182880" indent="-182880" eaLnBrk="0" hangingPunct="0">
              <a:spcBef>
                <a:spcPct val="20000"/>
              </a:spcBef>
              <a:buClr>
                <a:srgbClr val="FF0000"/>
              </a:buClr>
              <a:buSzPct val="90000"/>
              <a:buFont typeface="Wingdings" panose="05000000000000000000" pitchFamily="2" charset="2"/>
              <a:buChar char="p"/>
              <a:tabLst>
                <a:tab pos="0" algn="l"/>
              </a:tabLst>
              <a:defRPr/>
            </a:pPr>
            <a:r>
              <a:rPr lang="zh-CN" altLang="en-US" sz="1400" kern="0" dirty="0">
                <a:latin typeface="微软雅黑" panose="020B0503020204020204" pitchFamily="34" charset="-122"/>
                <a:ea typeface="微软雅黑" panose="020B0503020204020204" pitchFamily="34" charset="-122"/>
                <a:cs typeface="微软雅黑" panose="020B0503020204020204" pitchFamily="34" charset="-122"/>
              </a:rPr>
              <a:t>成熟扎实的软件基础架构，保障</a:t>
            </a:r>
            <a:r>
              <a:rPr lang="en-US" altLang="zh-CN" sz="1400" kern="0" dirty="0">
                <a:latin typeface="微软雅黑" panose="020B0503020204020204" pitchFamily="34" charset="-122"/>
                <a:ea typeface="微软雅黑" panose="020B0503020204020204" pitchFamily="34" charset="-122"/>
                <a:cs typeface="微软雅黑" panose="020B0503020204020204" pitchFamily="34" charset="-122"/>
              </a:rPr>
              <a:t>7*24</a:t>
            </a:r>
            <a:r>
              <a:rPr lang="zh-CN" altLang="en-US" sz="1400" kern="0" dirty="0">
                <a:latin typeface="微软雅黑" panose="020B0503020204020204" pitchFamily="34" charset="-122"/>
                <a:ea typeface="微软雅黑" panose="020B0503020204020204" pitchFamily="34" charset="-122"/>
                <a:cs typeface="微软雅黑" panose="020B0503020204020204" pitchFamily="34" charset="-122"/>
              </a:rPr>
              <a:t>小时系统安全、高效运行。</a:t>
            </a:r>
            <a:endParaRPr lang="zh-CN" altLang="en-US" sz="1400" kern="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Text Box 97"/>
          <p:cNvSpPr txBox="1">
            <a:spLocks noChangeArrowheads="1"/>
          </p:cNvSpPr>
          <p:nvPr/>
        </p:nvSpPr>
        <p:spPr bwMode="auto">
          <a:xfrm>
            <a:off x="5334000" y="4724401"/>
            <a:ext cx="1295400"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altLang="zh-CN" sz="1200" dirty="0" smtClean="0">
                <a:solidFill>
                  <a:schemeClr val="tx1"/>
                </a:solidFill>
                <a:latin typeface="微软雅黑" panose="020B0503020204020204" pitchFamily="34" charset="-122"/>
                <a:ea typeface="微软雅黑" panose="020B0503020204020204" pitchFamily="34" charset="-122"/>
              </a:rPr>
              <a:t>UTU</a:t>
            </a:r>
            <a:r>
              <a:rPr lang="zh-CN" altLang="en-US" sz="1200" dirty="0" smtClean="0">
                <a:solidFill>
                  <a:schemeClr val="tx1"/>
                </a:solidFill>
                <a:latin typeface="微软雅黑" panose="020B0503020204020204" pitchFamily="34" charset="-122"/>
                <a:ea typeface="微软雅黑" panose="020B0503020204020204" pitchFamily="34" charset="-122"/>
              </a:rPr>
              <a:t>即时通讯</a:t>
            </a:r>
            <a:endParaRPr lang="zh-CN" altLang="en-US" sz="1200" dirty="0">
              <a:solidFill>
                <a:schemeClr val="tx1"/>
              </a:solidFill>
              <a:latin typeface="微软雅黑" panose="020B0503020204020204" pitchFamily="34" charset="-122"/>
              <a:ea typeface="微软雅黑" panose="020B0503020204020204" pitchFamily="34" charset="-122"/>
            </a:endParaRPr>
          </a:p>
        </p:txBody>
      </p:sp>
      <p:pic>
        <p:nvPicPr>
          <p:cNvPr id="69" name="图片 6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78"/>
          <p:cNvSpPr>
            <a:spLocks noChangeArrowheads="1"/>
          </p:cNvSpPr>
          <p:nvPr/>
        </p:nvSpPr>
        <p:spPr bwMode="gray">
          <a:xfrm flipH="1">
            <a:off x="533402" y="17494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sz="1400"/>
          </a:p>
        </p:txBody>
      </p:sp>
      <p:sp>
        <p:nvSpPr>
          <p:cNvPr id="101379" name="AutoShape 76"/>
          <p:cNvSpPr>
            <a:spLocks noChangeArrowheads="1"/>
          </p:cNvSpPr>
          <p:nvPr/>
        </p:nvSpPr>
        <p:spPr bwMode="gray">
          <a:xfrm>
            <a:off x="2057402" y="17526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094665" y="17970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762126" y="18954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01403"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1404"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1405"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01400"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1401"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1402"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762126" y="50196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01395"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1396"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1397"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01392"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1393"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1394"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01385" name="Text Box 74"/>
          <p:cNvSpPr txBox="1">
            <a:spLocks noChangeArrowheads="1"/>
          </p:cNvSpPr>
          <p:nvPr/>
        </p:nvSpPr>
        <p:spPr bwMode="gray">
          <a:xfrm>
            <a:off x="2568577" y="20256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1386" name="Text Box 75"/>
          <p:cNvSpPr txBox="1">
            <a:spLocks noChangeArrowheads="1"/>
          </p:cNvSpPr>
          <p:nvPr/>
        </p:nvSpPr>
        <p:spPr bwMode="auto">
          <a:xfrm>
            <a:off x="2743200" y="3281363"/>
            <a:ext cx="5029200" cy="1421928"/>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面向用户的工作流设计</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工作流程实时监控</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工作流引擎支持多种复杂审批流应用场景</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常见工作流应用需求点</a:t>
            </a:r>
            <a:endParaRPr lang="en-US" altLang="zh-CN">
              <a:latin typeface="微软雅黑" panose="020B0503020204020204" pitchFamily="34" charset="-122"/>
              <a:ea typeface="微软雅黑" panose="020B0503020204020204" pitchFamily="34" charset="-122"/>
            </a:endParaRPr>
          </a:p>
        </p:txBody>
      </p:sp>
      <p:sp>
        <p:nvSpPr>
          <p:cNvPr id="101387" name="Line 77"/>
          <p:cNvSpPr>
            <a:spLocks noChangeShapeType="1"/>
          </p:cNvSpPr>
          <p:nvPr/>
        </p:nvSpPr>
        <p:spPr bwMode="auto">
          <a:xfrm>
            <a:off x="2514600" y="2819400"/>
            <a:ext cx="5867400" cy="0"/>
          </a:xfrm>
          <a:prstGeom prst="line">
            <a:avLst/>
          </a:prstGeom>
          <a:noFill/>
          <a:ln w="9525">
            <a:solidFill>
              <a:schemeClr val="tx1"/>
            </a:solidFill>
            <a:prstDash val="lgDash"/>
            <a:round/>
          </a:ln>
        </p:spPr>
        <p:txBody>
          <a:bodyPr/>
          <a:lstStyle/>
          <a:p>
            <a:endParaRPr lang="zh-CN" altLang="en-US"/>
          </a:p>
        </p:txBody>
      </p:sp>
      <p:sp>
        <p:nvSpPr>
          <p:cNvPr id="101388" name="Text Box 79"/>
          <p:cNvSpPr txBox="1">
            <a:spLocks noChangeArrowheads="1"/>
          </p:cNvSpPr>
          <p:nvPr/>
        </p:nvSpPr>
        <p:spPr bwMode="auto">
          <a:xfrm>
            <a:off x="533400" y="31242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工作流</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457200" y="76200"/>
            <a:ext cx="8229600" cy="609600"/>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工作流</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工作流设计器</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工作流监控</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审批流应用</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524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ts val="3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新建流程模型</a:t>
            </a:r>
            <a:endParaRPr lang="en-US" altLang="zh-CN" sz="1600" dirty="0">
              <a:latin typeface="微软雅黑" panose="020B0503020204020204" pitchFamily="34" charset="-122"/>
              <a:ea typeface="微软雅黑" panose="020B0503020204020204" pitchFamily="34" charset="-122"/>
            </a:endParaRPr>
          </a:p>
          <a:p>
            <a:pPr fontAlgn="auto">
              <a:lnSpc>
                <a:spcPts val="3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参照流程模型</a:t>
            </a:r>
            <a:endParaRPr lang="en-US" altLang="zh-CN" sz="1600" dirty="0">
              <a:latin typeface="微软雅黑" panose="020B0503020204020204" pitchFamily="34" charset="-122"/>
              <a:ea typeface="微软雅黑" panose="020B0503020204020204" pitchFamily="34" charset="-122"/>
            </a:endParaRPr>
          </a:p>
          <a:p>
            <a:pPr fontAlgn="auto">
              <a:lnSpc>
                <a:spcPts val="3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设计流程模型</a:t>
            </a:r>
            <a:endParaRPr lang="en-US" altLang="zh-CN" sz="1600" dirty="0">
              <a:latin typeface="微软雅黑" panose="020B0503020204020204" pitchFamily="34" charset="-122"/>
              <a:ea typeface="微软雅黑" panose="020B0503020204020204" pitchFamily="34" charset="-122"/>
            </a:endParaRPr>
          </a:p>
          <a:p>
            <a:pPr marL="182880" lvl="1" fontAlgn="auto">
              <a:lnSpc>
                <a:spcPts val="3000"/>
              </a:lnSpc>
              <a:spcBef>
                <a:spcPts val="0"/>
              </a:spcBef>
              <a:spcAft>
                <a:spcPts val="0"/>
              </a:spcAft>
              <a:buClr>
                <a:schemeClr val="accent6">
                  <a:lumMod val="75000"/>
                </a:schemeClr>
              </a:buClr>
              <a:buFont typeface="Wingdings" panose="05000000000000000000" pitchFamily="2" charset="2"/>
              <a:buChar char="p"/>
              <a:defRPr/>
            </a:pPr>
            <a:r>
              <a:rPr lang="zh-CN" altLang="en-US" sz="1200" dirty="0">
                <a:latin typeface="微软雅黑" panose="020B0503020204020204" pitchFamily="34" charset="-122"/>
                <a:ea typeface="微软雅黑" panose="020B0503020204020204" pitchFamily="34" charset="-122"/>
              </a:rPr>
              <a:t>流程结构的设计</a:t>
            </a:r>
            <a:endParaRPr lang="en-US" altLang="zh-CN" sz="1200" dirty="0">
              <a:latin typeface="微软雅黑" panose="020B0503020204020204" pitchFamily="34" charset="-122"/>
              <a:ea typeface="微软雅黑" panose="020B0503020204020204" pitchFamily="34" charset="-122"/>
            </a:endParaRPr>
          </a:p>
          <a:p>
            <a:pPr marL="182880" lvl="1" fontAlgn="auto">
              <a:lnSpc>
                <a:spcPts val="3000"/>
              </a:lnSpc>
              <a:spcBef>
                <a:spcPts val="0"/>
              </a:spcBef>
              <a:spcAft>
                <a:spcPts val="0"/>
              </a:spcAft>
              <a:buClr>
                <a:schemeClr val="accent6">
                  <a:lumMod val="75000"/>
                </a:schemeClr>
              </a:buClr>
              <a:buFont typeface="Wingdings" panose="05000000000000000000" pitchFamily="2" charset="2"/>
              <a:buChar char="p"/>
              <a:defRPr/>
            </a:pPr>
            <a:r>
              <a:rPr lang="zh-CN" altLang="en-US" sz="1200" dirty="0">
                <a:latin typeface="微软雅黑" panose="020B0503020204020204" pitchFamily="34" charset="-122"/>
                <a:ea typeface="微软雅黑" panose="020B0503020204020204" pitchFamily="34" charset="-122"/>
              </a:rPr>
              <a:t>流程模型属性的设置</a:t>
            </a:r>
            <a:endParaRPr lang="en-US" altLang="zh-CN" sz="1200" dirty="0">
              <a:latin typeface="微软雅黑" panose="020B0503020204020204" pitchFamily="34" charset="-122"/>
              <a:ea typeface="微软雅黑" panose="020B0503020204020204" pitchFamily="34" charset="-122"/>
            </a:endParaRPr>
          </a:p>
          <a:p>
            <a:pPr marL="182880" lvl="1" fontAlgn="auto">
              <a:lnSpc>
                <a:spcPts val="3000"/>
              </a:lnSpc>
              <a:spcBef>
                <a:spcPts val="0"/>
              </a:spcBef>
              <a:spcAft>
                <a:spcPts val="0"/>
              </a:spcAft>
              <a:buClr>
                <a:schemeClr val="accent6">
                  <a:lumMod val="75000"/>
                </a:schemeClr>
              </a:buClr>
              <a:buFont typeface="Wingdings" panose="05000000000000000000" pitchFamily="2" charset="2"/>
              <a:buChar char="p"/>
              <a:defRPr/>
            </a:pPr>
            <a:r>
              <a:rPr lang="zh-CN" altLang="en-US" sz="1200" dirty="0">
                <a:latin typeface="微软雅黑" panose="020B0503020204020204" pitchFamily="34" charset="-122"/>
                <a:ea typeface="微软雅黑" panose="020B0503020204020204" pitchFamily="34" charset="-122"/>
              </a:rPr>
              <a:t>节点属性的设置</a:t>
            </a:r>
            <a:endParaRPr lang="zh-CN" altLang="en-US" sz="12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流程模型状态管理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流程实例管理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工作流日志管</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流程监控报表</a:t>
            </a:r>
            <a:endParaRPr lang="zh-CN" altLang="en-US"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简单线性流程</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条件分派流程</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会签流程</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先判断循环流程</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后判断循环流程</a:t>
            </a:r>
            <a:endParaRPr lang="zh-CN" altLang="en-US"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常见需求点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智能设置查找审批</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邮件审批</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超信用额度审批</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超最低售价审批</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按收支项目审批</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工作流任务委托与自动回收</a:t>
            </a:r>
            <a:endParaRPr lang="zh-CN" altLang="en-US"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357189" y="82551"/>
            <a:ext cx="8939213" cy="585788"/>
          </a:xfrm>
          <a:prstGeom prst="rect">
            <a:avLst/>
          </a:prstGeom>
        </p:spPr>
        <p:txBody>
          <a:bodyPr/>
          <a:lstStyle/>
          <a:p>
            <a:pPr eaLnBrk="0" hangingPunct="0">
              <a:defRPr/>
            </a:pPr>
            <a:r>
              <a:rPr kumimoji="1" lang="zh-CN" altLang="en-US" sz="2800" dirty="0" smtClean="0">
                <a:solidFill>
                  <a:srgbClr val="FF0000"/>
                </a:solidFill>
                <a:latin typeface="微软雅黑" panose="020B0503020204020204" pitchFamily="34" charset="-122"/>
                <a:ea typeface="微软雅黑" panose="020B0503020204020204" pitchFamily="34" charset="-122"/>
              </a:rPr>
              <a:t>工</a:t>
            </a:r>
            <a:r>
              <a:rPr kumimoji="1" lang="zh-CN" altLang="en-US" sz="2800" dirty="0">
                <a:solidFill>
                  <a:srgbClr val="FF0000"/>
                </a:solidFill>
                <a:latin typeface="微软雅黑" panose="020B0503020204020204" pitchFamily="34" charset="-122"/>
                <a:ea typeface="微软雅黑" panose="020B0503020204020204" pitchFamily="34" charset="-122"/>
              </a:rPr>
              <a:t>作流关键特性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0342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0345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345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345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0344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344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345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0344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344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344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0344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344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344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0343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3434" name="Text Box 75"/>
          <p:cNvSpPr txBox="1">
            <a:spLocks noChangeArrowheads="1"/>
          </p:cNvSpPr>
          <p:nvPr/>
        </p:nvSpPr>
        <p:spPr bwMode="auto">
          <a:xfrm>
            <a:off x="3124200" y="2971801"/>
            <a:ext cx="5029200" cy="1477328"/>
          </a:xfrm>
          <a:prstGeom prst="rect">
            <a:avLst/>
          </a:prstGeom>
          <a:noFill/>
          <a:ln w="9525">
            <a:noFill/>
            <a:miter lim="800000"/>
          </a:ln>
        </p:spPr>
        <p:txBody>
          <a:bodyPr>
            <a:spAutoFit/>
          </a:bodyPr>
          <a:lstStyle/>
          <a:p>
            <a:pPr marL="342900" indent="-342900">
              <a:buFont typeface="Calibri" charset="0"/>
              <a:buAutoNum type="arabicPeriod"/>
            </a:pPr>
            <a:endParaRPr lang="en-US" altLang="zh-CN">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a:latin typeface="微软雅黑" panose="020B0503020204020204" pitchFamily="34" charset="-122"/>
                <a:ea typeface="微软雅黑" panose="020B0503020204020204" pitchFamily="34" charset="-122"/>
              </a:rPr>
              <a:t>功能完备的表单框架</a:t>
            </a:r>
            <a:endParaRPr lang="en-US" altLang="zh-CN">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a:latin typeface="微软雅黑" panose="020B0503020204020204" pitchFamily="34" charset="-122"/>
                <a:ea typeface="微软雅黑" panose="020B0503020204020204" pitchFamily="34" charset="-122"/>
              </a:rPr>
              <a:t>最佳实践</a:t>
            </a:r>
            <a:endParaRPr lang="en-US" altLang="zh-CN">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a:latin typeface="微软雅黑" panose="020B0503020204020204" pitchFamily="34" charset="-122"/>
                <a:ea typeface="微软雅黑" panose="020B0503020204020204" pitchFamily="34" charset="-122"/>
              </a:rPr>
              <a:t>分层开发</a:t>
            </a:r>
            <a:endParaRPr lang="en-US" altLang="zh-CN">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a:latin typeface="微软雅黑" panose="020B0503020204020204" pitchFamily="34" charset="-122"/>
                <a:ea typeface="微软雅黑" panose="020B0503020204020204" pitchFamily="34" charset="-122"/>
              </a:rPr>
              <a:t>完整的产业链应用</a:t>
            </a:r>
            <a:endParaRPr lang="zh-CN" altLang="en-US">
              <a:latin typeface="微软雅黑" panose="020B0503020204020204" pitchFamily="34" charset="-122"/>
              <a:ea typeface="微软雅黑" panose="020B0503020204020204" pitchFamily="34" charset="-122"/>
            </a:endParaRPr>
          </a:p>
        </p:txBody>
      </p:sp>
      <p:sp>
        <p:nvSpPr>
          <p:cNvPr id="10343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03436"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en-US" altLang="zh-CN" sz="2400">
                <a:latin typeface="微软雅黑" panose="020B0503020204020204" pitchFamily="34" charset="-122"/>
                <a:ea typeface="微软雅黑" panose="020B0503020204020204" pitchFamily="34" charset="-122"/>
              </a:rPr>
              <a:t>UAP</a:t>
            </a:r>
            <a:r>
              <a:rPr lang="zh-CN" altLang="en-US" sz="2400">
                <a:latin typeface="微软雅黑" panose="020B0503020204020204" pitchFamily="34" charset="-122"/>
                <a:ea typeface="微软雅黑" panose="020B0503020204020204" pitchFamily="34" charset="-122"/>
              </a:rPr>
              <a:t>表单</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UAP</a:t>
            </a:r>
            <a:r>
              <a:rPr kumimoji="1" lang="zh-CN" altLang="en-US" sz="2800" dirty="0" smtClean="0">
                <a:solidFill>
                  <a:srgbClr val="FF0000"/>
                </a:solidFill>
                <a:latin typeface="微软雅黑" panose="020B0503020204020204" pitchFamily="34" charset="-122"/>
                <a:ea typeface="微软雅黑" panose="020B0503020204020204" pitchFamily="34" charset="-122"/>
              </a:rPr>
              <a:t>表单</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latin typeface="微软雅黑" panose="020B0503020204020204" pitchFamily="34" charset="-122"/>
                <a:ea typeface="微软雅黑" panose="020B0503020204020204" pitchFamily="34" charset="-122"/>
              </a:rPr>
              <a:t>功能完备的</a:t>
            </a:r>
            <a:endParaRPr lang="en-US" altLang="zh-CN" sz="1600" b="1" dirty="0">
              <a:latin typeface="微软雅黑" panose="020B0503020204020204" pitchFamily="34" charset="-122"/>
              <a:ea typeface="微软雅黑" panose="020B0503020204020204" pitchFamily="34" charset="-122"/>
            </a:endParaRPr>
          </a:p>
          <a:p>
            <a:pPr algn="ctr" eaLnBrk="0" fontAlgn="auto" hangingPunct="0">
              <a:spcBef>
                <a:spcPts val="0"/>
              </a:spcBef>
              <a:spcAft>
                <a:spcPts val="0"/>
              </a:spcAft>
              <a:defRPr/>
            </a:pPr>
            <a:r>
              <a:rPr lang="zh-CN" altLang="en-US" sz="1600" b="1" dirty="0">
                <a:latin typeface="微软雅黑" panose="020B0503020204020204" pitchFamily="34" charset="-122"/>
                <a:ea typeface="微软雅黑" panose="020B0503020204020204" pitchFamily="34" charset="-122"/>
              </a:rPr>
              <a:t>应用框架</a:t>
            </a:r>
            <a:endParaRPr lang="en-US" altLang="zh-CN" sz="1600" b="1" dirty="0">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fontAlgn="auto">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最佳实践</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fontAlgn="auto">
              <a:spcBef>
                <a:spcPts val="0"/>
              </a:spcBef>
              <a:spcAft>
                <a:spcPts val="0"/>
              </a:spcAft>
              <a:defRPr/>
            </a:pPr>
            <a:r>
              <a:rPr lang="zh-CN" altLang="en-US" sz="1600" b="1" dirty="0">
                <a:latin typeface="微软雅黑" panose="020B0503020204020204" pitchFamily="34" charset="-122"/>
                <a:ea typeface="微软雅黑" panose="020B0503020204020204" pitchFamily="34" charset="-122"/>
              </a:rPr>
              <a:t>分层开发</a:t>
            </a:r>
            <a:endParaRPr lang="en-US" altLang="zh-CN" sz="16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ts val="25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把</a:t>
            </a:r>
            <a:r>
              <a:rPr lang="en-US" altLang="zh-CN" sz="1400" dirty="0">
                <a:latin typeface="微软雅黑" panose="020B0503020204020204" pitchFamily="34" charset="-122"/>
                <a:ea typeface="微软雅黑" panose="020B0503020204020204" pitchFamily="34" charset="-122"/>
              </a:rPr>
              <a:t>CRUD</a:t>
            </a:r>
            <a:r>
              <a:rPr lang="zh-CN" altLang="en-US" sz="1400" dirty="0">
                <a:latin typeface="微软雅黑" panose="020B0503020204020204" pitchFamily="34" charset="-122"/>
                <a:ea typeface="微软雅黑" panose="020B0503020204020204" pitchFamily="34" charset="-122"/>
              </a:rPr>
              <a:t>、权限、流程审批、拉式生单、表单助手、文件服务、联查、多实体（多子表）、多语言等表单的基础功能集成起来，避免重复劳动，提高开发效</a:t>
            </a:r>
            <a:endParaRPr lang="en-US" altLang="zh-CN" sz="1400" dirty="0">
              <a:latin typeface="微软雅黑" panose="020B0503020204020204" pitchFamily="34" charset="-122"/>
              <a:ea typeface="微软雅黑" panose="020B0503020204020204" pitchFamily="34" charset="-122"/>
            </a:endParaRPr>
          </a:p>
          <a:p>
            <a:pPr fontAlgn="auto">
              <a:lnSpc>
                <a:spcPts val="25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插件机制</a:t>
            </a:r>
            <a:endParaRPr lang="en-US" altLang="zh-CN" sz="1400" dirty="0">
              <a:latin typeface="微软雅黑" panose="020B0503020204020204" pitchFamily="34" charset="-122"/>
              <a:ea typeface="微软雅黑" panose="020B0503020204020204" pitchFamily="34" charset="-122"/>
            </a:endParaRPr>
          </a:p>
          <a:p>
            <a:pPr marL="285750" indent="-285750" fontAlgn="auto">
              <a:spcBef>
                <a:spcPts val="0"/>
              </a:spcBef>
              <a:spcAft>
                <a:spcPts val="0"/>
              </a:spcAft>
              <a:buFont typeface="Arial" panose="020B0604020202020204" pitchFamily="34" charset="0"/>
              <a:buChar char="•"/>
              <a:defRPr/>
            </a:pPr>
            <a:endParaRPr lang="zh-CN" altLang="en-US" sz="1600" b="1"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70</a:t>
            </a:r>
            <a:r>
              <a:rPr lang="zh-CN" altLang="en-US" sz="1400" dirty="0">
                <a:latin typeface="微软雅黑" panose="020B0503020204020204" pitchFamily="34" charset="-122"/>
                <a:ea typeface="微软雅黑" panose="020B0503020204020204" pitchFamily="34" charset="-122"/>
              </a:rPr>
              <a:t>万家成功用户的应用实践</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应用模型驱动的技术架构</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丰富、易用而又功能强大的人机交互能力</a:t>
            </a: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开放性、柔性、高扩展与复用能</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继承与迭代开</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元数据管理体系</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运行时引擎</a:t>
            </a:r>
            <a:endParaRPr lang="en-US" altLang="zh-CN" sz="14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zh-CN" altLang="en-US" sz="1600" b="1" dirty="0">
                <a:latin typeface="微软雅黑" panose="020B0503020204020204" pitchFamily="34" charset="-122"/>
                <a:ea typeface="微软雅黑" panose="020B0503020204020204" pitchFamily="34" charset="-122"/>
              </a:rPr>
              <a:t>完整的</a:t>
            </a:r>
            <a:endParaRPr lang="en-US" altLang="zh-CN" sz="1600" b="1" dirty="0">
              <a:latin typeface="微软雅黑" panose="020B0503020204020204" pitchFamily="34" charset="-122"/>
              <a:ea typeface="微软雅黑" panose="020B0503020204020204" pitchFamily="34" charset="-122"/>
            </a:endParaRPr>
          </a:p>
          <a:p>
            <a:pPr algn="ctr">
              <a:defRPr/>
            </a:pPr>
            <a:r>
              <a:rPr lang="zh-CN" altLang="en-US" sz="1600" b="1" dirty="0">
                <a:latin typeface="微软雅黑" panose="020B0503020204020204" pitchFamily="34" charset="-122"/>
                <a:ea typeface="微软雅黑" panose="020B0503020204020204" pitchFamily="34" charset="-122"/>
              </a:rPr>
              <a:t>产业链应用</a:t>
            </a:r>
            <a:endParaRPr lang="zh-CN" altLang="en-US" sz="16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快速开发及交付能力</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统一的用户体验</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产品质量保证</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懂业务就懂</a:t>
            </a:r>
            <a:r>
              <a:rPr lang="en-US" altLang="zh-CN" sz="1400" dirty="0">
                <a:latin typeface="微软雅黑" panose="020B0503020204020204" pitchFamily="34" charset="-122"/>
                <a:ea typeface="微软雅黑" panose="020B0503020204020204" pitchFamily="34" charset="-122"/>
              </a:rPr>
              <a:t>ERP</a:t>
            </a:r>
            <a:r>
              <a:rPr lang="zh-CN" altLang="en-US" sz="1400" dirty="0">
                <a:latin typeface="微软雅黑" panose="020B0503020204020204" pitchFamily="34" charset="-122"/>
                <a:ea typeface="微软雅黑" panose="020B0503020204020204" pitchFamily="34" charset="-122"/>
              </a:rPr>
              <a:t>开发</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丰富的</a:t>
            </a:r>
            <a:r>
              <a:rPr lang="en-US" altLang="zh-CN" sz="1400" dirty="0">
                <a:latin typeface="微软雅黑" panose="020B0503020204020204" pitchFamily="34" charset="-122"/>
                <a:ea typeface="微软雅黑" panose="020B0503020204020204" pitchFamily="34" charset="-122"/>
              </a:rPr>
              <a:t>API</a:t>
            </a:r>
            <a:r>
              <a:rPr lang="zh-CN" altLang="en-US" sz="1400" dirty="0">
                <a:latin typeface="微软雅黑" panose="020B0503020204020204" pitchFamily="34" charset="-122"/>
                <a:ea typeface="微软雅黑" panose="020B0503020204020204" pitchFamily="34" charset="-122"/>
              </a:rPr>
              <a:t>及产品集成能力</a:t>
            </a: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280989" y="82551"/>
            <a:ext cx="8329613" cy="585788"/>
          </a:xfrm>
          <a:prstGeom prst="rect">
            <a:avLst/>
          </a:prstGeom>
        </p:spPr>
        <p:txBody>
          <a:bodyPr/>
          <a:lstStyle/>
          <a:p>
            <a:pPr eaLnBrk="0" hangingPunct="0">
              <a:defRPr/>
            </a:pPr>
            <a:r>
              <a:rPr kumimoji="1" lang="en-US" altLang="zh-CN" sz="2800" dirty="0" smtClean="0">
                <a:solidFill>
                  <a:srgbClr val="FF0000"/>
                </a:solidFill>
                <a:latin typeface="微软雅黑" panose="020B0503020204020204" pitchFamily="34" charset="-122"/>
                <a:ea typeface="微软雅黑" panose="020B0503020204020204" pitchFamily="34" charset="-122"/>
              </a:rPr>
              <a:t>UAP</a:t>
            </a:r>
            <a:r>
              <a:rPr kumimoji="1" lang="zh-CN" altLang="en-US" sz="2800" dirty="0">
                <a:solidFill>
                  <a:srgbClr val="FF0000"/>
                </a:solidFill>
                <a:latin typeface="微软雅黑" panose="020B0503020204020204" pitchFamily="34" charset="-122"/>
                <a:ea typeface="微软雅黑" panose="020B0503020204020204" pitchFamily="34" charset="-122"/>
              </a:rPr>
              <a:t>表单关键特性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05475"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05499"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5500"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5501"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05496"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5497"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5498"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0549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549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549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0548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548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549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05481"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5482" name="Text Box 75"/>
          <p:cNvSpPr txBox="1">
            <a:spLocks noChangeArrowheads="1"/>
          </p:cNvSpPr>
          <p:nvPr/>
        </p:nvSpPr>
        <p:spPr bwMode="auto">
          <a:xfrm>
            <a:off x="3124200" y="2971800"/>
            <a:ext cx="5029200" cy="1421928"/>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灵活设计</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灵活应用</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图表分析</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订阅与发布</a:t>
            </a:r>
            <a:endParaRPr lang="zh-CN" altLang="en-US">
              <a:latin typeface="微软雅黑" panose="020B0503020204020204" pitchFamily="34" charset="-122"/>
              <a:ea typeface="微软雅黑" panose="020B0503020204020204" pitchFamily="34" charset="-122"/>
            </a:endParaRPr>
          </a:p>
        </p:txBody>
      </p:sp>
      <p:sp>
        <p:nvSpPr>
          <p:cNvPr id="105483"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05484"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en-US" altLang="zh-CN" sz="2400">
                <a:latin typeface="微软雅黑" panose="020B0503020204020204" pitchFamily="34" charset="-122"/>
                <a:ea typeface="微软雅黑" panose="020B0503020204020204" pitchFamily="34" charset="-122"/>
              </a:rPr>
              <a:t>UAP</a:t>
            </a:r>
            <a:r>
              <a:rPr lang="zh-CN" altLang="en-US" sz="2400">
                <a:latin typeface="微软雅黑" panose="020B0503020204020204" pitchFamily="34" charset="-122"/>
                <a:ea typeface="微软雅黑" panose="020B0503020204020204" pitchFamily="34" charset="-122"/>
              </a:rPr>
              <a:t>报表</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UAP</a:t>
            </a:r>
            <a:r>
              <a:rPr kumimoji="1" lang="zh-CN" altLang="en-US" sz="2800" dirty="0" smtClean="0">
                <a:solidFill>
                  <a:srgbClr val="FF0000"/>
                </a:solidFill>
                <a:latin typeface="微软雅黑" panose="020B0503020204020204" pitchFamily="34" charset="-122"/>
                <a:ea typeface="微软雅黑" panose="020B0503020204020204" pitchFamily="34" charset="-122"/>
              </a:rPr>
              <a:t>报表</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灵活设计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灵活应用</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图表分析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ts val="3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所见即所得</a:t>
            </a:r>
            <a:endParaRPr lang="en-US" altLang="zh-CN" sz="1400" dirty="0">
              <a:latin typeface="微软雅黑" panose="020B0503020204020204" pitchFamily="34" charset="-122"/>
              <a:ea typeface="微软雅黑" panose="020B0503020204020204" pitchFamily="34" charset="-122"/>
            </a:endParaRPr>
          </a:p>
          <a:p>
            <a:pPr fontAlgn="auto">
              <a:lnSpc>
                <a:spcPts val="3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多视图</a:t>
            </a:r>
            <a:endParaRPr lang="en-US" altLang="zh-CN" sz="1400" dirty="0">
              <a:latin typeface="微软雅黑" panose="020B0503020204020204" pitchFamily="34" charset="-122"/>
              <a:ea typeface="微软雅黑" panose="020B0503020204020204" pitchFamily="34" charset="-122"/>
            </a:endParaRPr>
          </a:p>
          <a:p>
            <a:pPr fontAlgn="auto">
              <a:lnSpc>
                <a:spcPts val="3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自由视图</a:t>
            </a:r>
            <a:endParaRPr lang="en-US" altLang="zh-CN" sz="1400" dirty="0">
              <a:latin typeface="微软雅黑" panose="020B0503020204020204" pitchFamily="34" charset="-122"/>
              <a:ea typeface="微软雅黑" panose="020B0503020204020204" pitchFamily="34" charset="-122"/>
            </a:endParaRPr>
          </a:p>
          <a:p>
            <a:pPr fontAlgn="auto">
              <a:lnSpc>
                <a:spcPts val="3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表格视图</a:t>
            </a:r>
            <a:endParaRPr lang="en-US" altLang="zh-CN" sz="1400" dirty="0">
              <a:latin typeface="微软雅黑" panose="020B0503020204020204" pitchFamily="34" charset="-122"/>
              <a:ea typeface="微软雅黑" panose="020B0503020204020204" pitchFamily="34" charset="-122"/>
            </a:endParaRPr>
          </a:p>
          <a:p>
            <a:pPr fontAlgn="auto">
              <a:lnSpc>
                <a:spcPts val="3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监控视图</a:t>
            </a:r>
            <a:endParaRPr lang="en-US" altLang="zh-CN" sz="1400" dirty="0">
              <a:latin typeface="微软雅黑" panose="020B0503020204020204" pitchFamily="34" charset="-122"/>
              <a:ea typeface="微软雅黑" panose="020B0503020204020204" pitchFamily="34" charset="-122"/>
            </a:endParaRPr>
          </a:p>
          <a:p>
            <a:pPr fontAlgn="auto">
              <a:lnSpc>
                <a:spcPts val="3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交叉视图</a:t>
            </a:r>
            <a:endParaRPr lang="zh-CN" altLang="en-US" sz="14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57072"/>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灵活分组</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灵活交叉</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维度扩展</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分类扩展</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联查报表</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联查单据</a:t>
            </a:r>
            <a:endParaRPr lang="zh-CN" altLang="en-US"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多级图表</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饼图</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柱图</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线图</a:t>
            </a:r>
            <a:endParaRPr lang="zh-CN" altLang="en-US" sz="14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zh-CN" altLang="en-US" sz="1600" b="1" dirty="0">
                <a:latin typeface="微软雅黑" panose="020B0503020204020204" pitchFamily="34" charset="-122"/>
                <a:ea typeface="微软雅黑" panose="020B0503020204020204" pitchFamily="34" charset="-122"/>
              </a:rPr>
              <a:t>订阅发布</a:t>
            </a:r>
            <a:endParaRPr lang="zh-CN" altLang="en-US" sz="16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静态报表</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预警平台</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角色门户</a:t>
            </a:r>
            <a:endParaRPr lang="zh-CN" altLang="en-US"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357189" y="82551"/>
            <a:ext cx="8939213" cy="585788"/>
          </a:xfrm>
          <a:prstGeom prst="rect">
            <a:avLst/>
          </a:prstGeom>
        </p:spPr>
        <p:txBody>
          <a:bodyPr/>
          <a:lstStyle/>
          <a:p>
            <a:pPr eaLnBrk="0" hangingPunct="0">
              <a:defRPr/>
            </a:pPr>
            <a:r>
              <a:rPr kumimoji="1" lang="en-US" altLang="zh-CN" sz="2800" dirty="0" smtClean="0">
                <a:solidFill>
                  <a:srgbClr val="FF0000"/>
                </a:solidFill>
                <a:latin typeface="微软雅黑" panose="020B0503020204020204" pitchFamily="34" charset="-122"/>
                <a:ea typeface="微软雅黑" panose="020B0503020204020204" pitchFamily="34" charset="-122"/>
              </a:rPr>
              <a:t>UAP</a:t>
            </a:r>
            <a:r>
              <a:rPr kumimoji="1" lang="zh-CN" altLang="en-US" sz="2800" dirty="0" smtClean="0">
                <a:solidFill>
                  <a:srgbClr val="FF0000"/>
                </a:solidFill>
                <a:latin typeface="微软雅黑" panose="020B0503020204020204" pitchFamily="34" charset="-122"/>
                <a:ea typeface="微软雅黑" panose="020B0503020204020204" pitchFamily="34" charset="-122"/>
              </a:rPr>
              <a:t>报</a:t>
            </a:r>
            <a:r>
              <a:rPr kumimoji="1" lang="zh-CN" altLang="en-US" sz="2800" dirty="0">
                <a:solidFill>
                  <a:srgbClr val="FF0000"/>
                </a:solidFill>
                <a:latin typeface="微软雅黑" panose="020B0503020204020204" pitchFamily="34" charset="-122"/>
                <a:ea typeface="微软雅黑" panose="020B0503020204020204" pitchFamily="34" charset="-122"/>
              </a:rPr>
              <a:t>表关键特性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会计核算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出纳业务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现金流量表</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buClr>
                <a:schemeClr val="accent6">
                  <a:lumMod val="75000"/>
                </a:schemeClr>
              </a:buClr>
              <a:buFont typeface="Wingdings" panose="05000000000000000000" pitchFamily="2" charset="2"/>
              <a:buChar char="p"/>
              <a:defRPr/>
            </a:pPr>
            <a:r>
              <a:rPr lang="en-US" altLang="en-US" sz="1600" dirty="0" err="1" smtClean="0">
                <a:latin typeface="微软雅黑" panose="020B0503020204020204" pitchFamily="34" charset="-122"/>
                <a:ea typeface="微软雅黑" panose="020B0503020204020204" pitchFamily="34" charset="-122"/>
              </a:rPr>
              <a:t>科目多币种核算</a:t>
            </a:r>
            <a:endParaRPr lang="en-US" altLang="en-US" sz="1600" dirty="0" smtClean="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en-US" altLang="en-US" sz="1600" dirty="0" err="1" smtClean="0">
                <a:latin typeface="微软雅黑" panose="020B0503020204020204" pitchFamily="34" charset="-122"/>
                <a:ea typeface="微软雅黑" panose="020B0503020204020204" pitchFamily="34" charset="-122"/>
              </a:rPr>
              <a:t>凭证录入</a:t>
            </a:r>
            <a:r>
              <a:rPr lang="en-US" altLang="en-US" sz="1600" dirty="0" err="1">
                <a:latin typeface="微软雅黑" panose="020B0503020204020204" pitchFamily="34" charset="-122"/>
                <a:ea typeface="微软雅黑" panose="020B0503020204020204" pitchFamily="34" charset="-122"/>
              </a:rPr>
              <a:t>、审核、登账</a:t>
            </a: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往来业务催款、对账、核销</a:t>
            </a: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en-US" altLang="en-US" sz="1600" dirty="0" err="1" smtClean="0">
                <a:latin typeface="微软雅黑" panose="020B0503020204020204" pitchFamily="34" charset="-122"/>
                <a:ea typeface="微软雅黑" panose="020B0503020204020204" pitchFamily="34" charset="-122"/>
              </a:rPr>
              <a:t>汇兑损益</a:t>
            </a:r>
            <a:r>
              <a:rPr lang="en-US" altLang="en-US" sz="1600" dirty="0">
                <a:latin typeface="微软雅黑" panose="020B0503020204020204" pitchFamily="34" charset="-122"/>
                <a:ea typeface="微软雅黑" panose="020B0503020204020204" pitchFamily="34" charset="-122"/>
              </a:rPr>
              <a:t>/</a:t>
            </a:r>
            <a:r>
              <a:rPr lang="en-US" altLang="en-US" sz="1600" dirty="0" err="1">
                <a:latin typeface="微软雅黑" panose="020B0503020204020204" pitchFamily="34" charset="-122"/>
                <a:ea typeface="微软雅黑" panose="020B0503020204020204" pitchFamily="34" charset="-122"/>
              </a:rPr>
              <a:t>期间损益结转</a:t>
            </a: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月末分摊</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计提业务</a:t>
            </a: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凭证实时核销</a:t>
            </a:r>
            <a:endParaRPr lang="en-US" altLang="en-US" sz="16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出纳签字</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银行对账</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余额调节表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支票登记管理</a:t>
            </a:r>
            <a:endParaRPr lang="en-US" altLang="zh-CN" sz="1600" dirty="0">
              <a:latin typeface="微软雅黑" panose="020B0503020204020204" pitchFamily="34" charset="-122"/>
              <a:ea typeface="微软雅黑" panose="020B0503020204020204" pitchFamily="34" charset="-122"/>
            </a:endParaRPr>
          </a:p>
        </p:txBody>
      </p:sp>
      <p:sp>
        <p:nvSpPr>
          <p:cNvPr id="8" name="圆角矩形 7"/>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a:lnSpc>
                <a:spcPct val="150000"/>
              </a:lnSpc>
              <a:buClr>
                <a:schemeClr val="tx2">
                  <a:lumMod val="60000"/>
                  <a:lumOff val="40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现金流量录入</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现金流量拆分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现金流量统计</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现金流量明细表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现金流量表</a:t>
            </a:r>
            <a:endParaRPr lang="en-US" altLang="zh-CN" sz="1600" dirty="0">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账表管理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科目总账</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科目余额表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科目明细账</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辅助账表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多年度账表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资产负债报表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利润表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行业报表</a:t>
            </a:r>
            <a:endParaRPr lang="en-US" altLang="zh-CN" sz="1600" dirty="0">
              <a:latin typeface="微软雅黑" panose="020B0503020204020204" pitchFamily="34" charset="-122"/>
              <a:ea typeface="微软雅黑" panose="020B0503020204020204" pitchFamily="34" charset="-122"/>
            </a:endParaRPr>
          </a:p>
        </p:txBody>
      </p:sp>
      <p:sp>
        <p:nvSpPr>
          <p:cNvPr id="11" name="标题 1"/>
          <p:cNvSpPr txBox="1"/>
          <p:nvPr/>
        </p:nvSpPr>
        <p:spPr bwMode="auto">
          <a:xfrm>
            <a:off x="204787" y="188640"/>
            <a:ext cx="8939213" cy="585788"/>
          </a:xfrm>
          <a:prstGeom prst="rect">
            <a:avLst/>
          </a:prstGeom>
          <a:noFill/>
          <a:ln w="9525">
            <a:noFill/>
            <a:miter lim="800000"/>
          </a:ln>
        </p:spPr>
        <p:txBody>
          <a:bodyPr/>
          <a:lstStyle/>
          <a:p>
            <a:pPr eaLnBrk="0" hangingPunct="0"/>
            <a:r>
              <a:rPr kumimoji="1" lang="zh-CN" altLang="en-US" sz="2800" dirty="0">
                <a:solidFill>
                  <a:srgbClr val="FF0000"/>
                </a:solidFill>
                <a:latin typeface="微软雅黑" panose="020B0503020204020204" pitchFamily="34" charset="-122"/>
                <a:ea typeface="微软雅黑" panose="020B0503020204020204" pitchFamily="34" charset="-122"/>
              </a:rPr>
              <a:t>总账业务关键特性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0752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70865"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0754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754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754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0754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754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754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0753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754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754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0753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753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753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0752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7530" name="Text Box 75"/>
          <p:cNvSpPr txBox="1">
            <a:spLocks noChangeArrowheads="1"/>
          </p:cNvSpPr>
          <p:nvPr/>
        </p:nvSpPr>
        <p:spPr bwMode="auto">
          <a:xfrm>
            <a:off x="3124200" y="2971800"/>
            <a:ext cx="5029200" cy="1421928"/>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系统管理</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企业门户</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基础设置</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权限体系</a:t>
            </a:r>
            <a:endParaRPr lang="en-US" altLang="zh-CN">
              <a:latin typeface="微软雅黑" panose="020B0503020204020204" pitchFamily="34" charset="-122"/>
              <a:ea typeface="微软雅黑" panose="020B0503020204020204" pitchFamily="34" charset="-122"/>
            </a:endParaRPr>
          </a:p>
        </p:txBody>
      </p:sp>
      <p:sp>
        <p:nvSpPr>
          <p:cNvPr id="107531"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07532"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公共应用</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公共应用</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66688"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系统管理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14588"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企业门户</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57725"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基础设置</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524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marL="182880" indent="-182880" fontAlgn="auto">
              <a:lnSpc>
                <a:spcPts val="192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数据清除</a:t>
            </a:r>
            <a:endParaRPr lang="en-US" altLang="zh-CN" sz="1600" dirty="0">
              <a:latin typeface="微软雅黑" panose="020B0503020204020204" pitchFamily="34" charset="-122"/>
              <a:ea typeface="微软雅黑" panose="020B0503020204020204" pitchFamily="34" charset="-122"/>
            </a:endParaRPr>
          </a:p>
          <a:p>
            <a:pPr marL="182880" indent="-182880" fontAlgn="auto">
              <a:lnSpc>
                <a:spcPts val="192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工作流及日志数据卸载</a:t>
            </a:r>
            <a:endParaRPr lang="en-US" altLang="zh-CN" sz="1600" dirty="0">
              <a:latin typeface="微软雅黑" panose="020B0503020204020204" pitchFamily="34" charset="-122"/>
              <a:ea typeface="微软雅黑" panose="020B0503020204020204" pitchFamily="34" charset="-122"/>
            </a:endParaRPr>
          </a:p>
          <a:p>
            <a:pPr marL="182880" indent="-182880" fontAlgn="auto">
              <a:lnSpc>
                <a:spcPts val="192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新建账套库</a:t>
            </a:r>
            <a:endParaRPr lang="en-US" altLang="zh-CN" sz="1600" dirty="0">
              <a:latin typeface="微软雅黑" panose="020B0503020204020204" pitchFamily="34" charset="-122"/>
              <a:ea typeface="微软雅黑" panose="020B0503020204020204" pitchFamily="34" charset="-122"/>
            </a:endParaRPr>
          </a:p>
          <a:p>
            <a:pPr marL="182880" indent="-182880" fontAlgn="auto">
              <a:lnSpc>
                <a:spcPts val="192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参照建账</a:t>
            </a:r>
            <a:endParaRPr lang="en-US" altLang="zh-CN" sz="1600" dirty="0">
              <a:latin typeface="微软雅黑" panose="020B0503020204020204" pitchFamily="34" charset="-122"/>
              <a:ea typeface="微软雅黑" panose="020B0503020204020204" pitchFamily="34" charset="-122"/>
            </a:endParaRPr>
          </a:p>
          <a:p>
            <a:pPr marL="182880" indent="-182880" fontAlgn="auto">
              <a:lnSpc>
                <a:spcPts val="192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新建建账</a:t>
            </a:r>
            <a:endParaRPr lang="en-US" altLang="zh-CN" sz="1600" dirty="0">
              <a:latin typeface="微软雅黑" panose="020B0503020204020204" pitchFamily="34" charset="-122"/>
              <a:ea typeface="微软雅黑" panose="020B0503020204020204" pitchFamily="34" charset="-122"/>
            </a:endParaRPr>
          </a:p>
          <a:p>
            <a:pPr marL="182880" indent="-182880" fontAlgn="auto">
              <a:lnSpc>
                <a:spcPts val="192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账套</a:t>
            </a:r>
            <a:r>
              <a:rPr lang="en-US" altLang="en-US"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账套库输出引入</a:t>
            </a:r>
            <a:endParaRPr lang="en-US" altLang="zh-CN" sz="1600" dirty="0">
              <a:latin typeface="微软雅黑" panose="020B0503020204020204" pitchFamily="34" charset="-122"/>
              <a:ea typeface="微软雅黑" panose="020B0503020204020204" pitchFamily="34" charset="-122"/>
            </a:endParaRPr>
          </a:p>
          <a:p>
            <a:pPr marL="182880" indent="-182880" fontAlgn="auto">
              <a:lnSpc>
                <a:spcPts val="192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账套</a:t>
            </a:r>
            <a:r>
              <a:rPr lang="en-US" altLang="en-US"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账套库备份计划</a:t>
            </a:r>
            <a:endParaRPr lang="en-US" altLang="zh-CN" sz="1600" dirty="0">
              <a:latin typeface="微软雅黑" panose="020B0503020204020204" pitchFamily="34" charset="-122"/>
              <a:ea typeface="微软雅黑" panose="020B0503020204020204" pitchFamily="34" charset="-122"/>
            </a:endParaRPr>
          </a:p>
          <a:p>
            <a:pPr marL="182880" indent="-182880" fontAlgn="auto">
              <a:lnSpc>
                <a:spcPts val="192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清除任务</a:t>
            </a:r>
            <a:endParaRPr lang="en-US" altLang="zh-CN" sz="1600" dirty="0">
              <a:latin typeface="微软雅黑" panose="020B0503020204020204" pitchFamily="34" charset="-122"/>
              <a:ea typeface="微软雅黑" panose="020B0503020204020204" pitchFamily="34" charset="-122"/>
            </a:endParaRPr>
          </a:p>
          <a:p>
            <a:pPr marL="182880" indent="-182880" fontAlgn="auto">
              <a:lnSpc>
                <a:spcPts val="192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安全策略</a:t>
            </a:r>
            <a:endParaRPr lang="en-US" altLang="zh-CN" sz="1600" dirty="0">
              <a:latin typeface="微软雅黑" panose="020B0503020204020204" pitchFamily="34" charset="-122"/>
              <a:ea typeface="微软雅黑" panose="020B0503020204020204" pitchFamily="34" charset="-122"/>
            </a:endParaRPr>
          </a:p>
          <a:p>
            <a:pPr marL="182880" indent="-182880" fontAlgn="auto">
              <a:lnSpc>
                <a:spcPts val="192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日志</a:t>
            </a:r>
            <a:endParaRPr lang="zh-CN" altLang="en-US" sz="1600" dirty="0">
              <a:latin typeface="微软雅黑" panose="020B0503020204020204" pitchFamily="34" charset="-122"/>
              <a:ea typeface="微软雅黑" panose="020B0503020204020204" pitchFamily="34" charset="-122"/>
            </a:endParaRPr>
          </a:p>
        </p:txBody>
      </p:sp>
      <p:sp>
        <p:nvSpPr>
          <p:cNvPr id="6" name="圆角矩形 5"/>
          <p:cNvSpPr/>
          <p:nvPr/>
        </p:nvSpPr>
        <p:spPr>
          <a:xfrm>
            <a:off x="2400317"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多种业务导航模式</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常用功能</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日历、消息任务概览、报表订阅组件</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消息任务中心</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自定义桌面方案</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4348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编码级次</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数据精度</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基础档案</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单据格式设计</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单据打印控制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单据编号设置</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档案编号</a:t>
            </a:r>
            <a:r>
              <a:rPr lang="zh-CN" altLang="en-US" sz="1600" dirty="0" smtClean="0">
                <a:latin typeface="微软雅黑" panose="020B0503020204020204" pitchFamily="34" charset="-122"/>
                <a:ea typeface="微软雅黑" panose="020B0503020204020204" pitchFamily="34" charset="-122"/>
              </a:rPr>
              <a:t>设置</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预置与业务通知</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72288"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权限体系</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72302"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用户、角色管理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功能权限授权</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功能权限转授</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字段权限授权</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记录权限授权</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金额权限</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509589" y="82551"/>
            <a:ext cx="7720013"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公共应用关键特性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09571"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70865"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09595"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9596"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9597"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09592"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9593"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9594"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09587"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9588"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9589"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09584"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9585"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9586"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09577"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9578" name="Text Box 75"/>
          <p:cNvSpPr txBox="1">
            <a:spLocks noChangeArrowheads="1"/>
          </p:cNvSpPr>
          <p:nvPr/>
        </p:nvSpPr>
        <p:spPr bwMode="auto">
          <a:xfrm>
            <a:off x="3124200" y="2971800"/>
            <a:ext cx="5029200" cy="1754326"/>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单据</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单据列表</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参照</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过滤</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栏目</a:t>
            </a:r>
            <a:endParaRPr lang="zh-CN" altLang="en-US">
              <a:latin typeface="微软雅黑" panose="020B0503020204020204" pitchFamily="34" charset="-122"/>
              <a:ea typeface="微软雅黑" panose="020B0503020204020204" pitchFamily="34" charset="-122"/>
            </a:endParaRPr>
          </a:p>
        </p:txBody>
      </p:sp>
      <p:sp>
        <p:nvSpPr>
          <p:cNvPr id="109579"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09580"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基础控件</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基础控件</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304800" y="1219201"/>
            <a:ext cx="1512888"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单据</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3821115" y="1219201"/>
            <a:ext cx="1512887"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栏目</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290531" y="2028496"/>
            <a:ext cx="1524000" cy="40675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ts val="24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按条件批量处理</a:t>
            </a:r>
            <a:endParaRPr lang="en-US" altLang="zh-CN" sz="1400" dirty="0">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多列排序</a:t>
            </a:r>
            <a:endParaRPr lang="en-US" altLang="zh-CN" sz="1400" dirty="0">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自定义汇总显示</a:t>
            </a:r>
            <a:endParaRPr lang="en-US" altLang="zh-CN" sz="1400" dirty="0">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单据栏目支持联查</a:t>
            </a:r>
            <a:endParaRPr lang="en-US" altLang="zh-CN" sz="1400" dirty="0">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表头表体都支持多个附件</a:t>
            </a:r>
            <a:endParaRPr lang="en-US" altLang="zh-CN" sz="1400" dirty="0">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格式设置</a:t>
            </a:r>
            <a:endParaRPr lang="zh-CN" altLang="en-US"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3806269" y="2028496"/>
            <a:ext cx="1524000" cy="40675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设置是否显示</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固定列设置</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栏目名称</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列宽设置</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排序设置</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合计设置</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定位设置</a:t>
            </a:r>
            <a:endParaRPr lang="en-US" altLang="zh-CN" sz="14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5561015" y="1219201"/>
            <a:ext cx="1514475"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过滤</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5561515" y="2028496"/>
            <a:ext cx="1524000" cy="40675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设置过滤方案</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定义条件名称</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可设置参照样式</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设置比较符</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条件默认值</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多选设置</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检验参照录入</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记忆上次录入</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枚举值设置</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457200" y="82551"/>
            <a:ext cx="6096000"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基础控件业务关键特性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1" name="AutoShape 7"/>
          <p:cNvSpPr>
            <a:spLocks noChangeArrowheads="1"/>
          </p:cNvSpPr>
          <p:nvPr/>
        </p:nvSpPr>
        <p:spPr bwMode="ltGray">
          <a:xfrm>
            <a:off x="2068515" y="1219201"/>
            <a:ext cx="1512887"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单据列表</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2053669" y="2028496"/>
            <a:ext cx="1524000" cy="40675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ts val="28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多种显示方式</a:t>
            </a:r>
            <a:endParaRPr lang="en-US" altLang="zh-CN" sz="1400" dirty="0">
              <a:latin typeface="微软雅黑" panose="020B0503020204020204" pitchFamily="34" charset="-122"/>
              <a:ea typeface="微软雅黑" panose="020B0503020204020204" pitchFamily="34" charset="-122"/>
            </a:endParaRPr>
          </a:p>
          <a:p>
            <a:pPr fontAlgn="auto">
              <a:lnSpc>
                <a:spcPts val="28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汇总显示</a:t>
            </a:r>
            <a:endParaRPr lang="en-US" altLang="zh-CN" sz="1400" dirty="0">
              <a:latin typeface="微软雅黑" panose="020B0503020204020204" pitchFamily="34" charset="-122"/>
              <a:ea typeface="微软雅黑" panose="020B0503020204020204" pitchFamily="34" charset="-122"/>
            </a:endParaRPr>
          </a:p>
          <a:p>
            <a:pPr fontAlgn="auto">
              <a:lnSpc>
                <a:spcPts val="28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明细显示</a:t>
            </a:r>
            <a:endParaRPr lang="en-US" altLang="zh-CN" sz="1400" dirty="0">
              <a:latin typeface="微软雅黑" panose="020B0503020204020204" pitchFamily="34" charset="-122"/>
              <a:ea typeface="微软雅黑" panose="020B0503020204020204" pitchFamily="34" charset="-122"/>
            </a:endParaRPr>
          </a:p>
          <a:p>
            <a:pPr fontAlgn="auto">
              <a:lnSpc>
                <a:spcPts val="28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布局保存</a:t>
            </a:r>
            <a:endParaRPr lang="zh-CN" altLang="en-US" sz="1400" dirty="0">
              <a:latin typeface="微软雅黑" panose="020B0503020204020204" pitchFamily="34" charset="-122"/>
              <a:ea typeface="微软雅黑" panose="020B0503020204020204" pitchFamily="34" charset="-122"/>
            </a:endParaRPr>
          </a:p>
        </p:txBody>
      </p:sp>
      <p:sp>
        <p:nvSpPr>
          <p:cNvPr id="16" name="AutoShape 7"/>
          <p:cNvSpPr>
            <a:spLocks noChangeArrowheads="1"/>
          </p:cNvSpPr>
          <p:nvPr/>
        </p:nvSpPr>
        <p:spPr bwMode="ltGray">
          <a:xfrm>
            <a:off x="7326315" y="1219201"/>
            <a:ext cx="1512887"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参照</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7311436" y="2028496"/>
            <a:ext cx="1524000" cy="40675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marL="177800" indent="-177800" fontAlgn="auto">
              <a:lnSpc>
                <a:spcPts val="21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基于元数据管理，用户可以增加新的参照</a:t>
            </a:r>
            <a:endParaRPr lang="en-US" altLang="zh-CN" sz="1400" dirty="0">
              <a:latin typeface="微软雅黑" panose="020B0503020204020204" pitchFamily="34" charset="-122"/>
              <a:ea typeface="微软雅黑" panose="020B0503020204020204" pitchFamily="34" charset="-122"/>
            </a:endParaRPr>
          </a:p>
          <a:p>
            <a:pPr marL="177800" indent="-177800" fontAlgn="auto">
              <a:lnSpc>
                <a:spcPts val="21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支持多选</a:t>
            </a:r>
            <a:endParaRPr lang="en-US" altLang="zh-CN" sz="1400" dirty="0">
              <a:latin typeface="微软雅黑" panose="020B0503020204020204" pitchFamily="34" charset="-122"/>
              <a:ea typeface="微软雅黑" panose="020B0503020204020204" pitchFamily="34" charset="-122"/>
            </a:endParaRPr>
          </a:p>
          <a:p>
            <a:pPr marL="177800" indent="-177800" fontAlgn="auto">
              <a:lnSpc>
                <a:spcPts val="21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丰富的个性化功能：是否分页、每页大小、过滤条件设置、保存布局格式</a:t>
            </a:r>
            <a:endParaRPr lang="en-US" altLang="zh-CN" sz="1400" dirty="0">
              <a:latin typeface="微软雅黑" panose="020B0503020204020204" pitchFamily="34" charset="-122"/>
              <a:ea typeface="微软雅黑" panose="020B0503020204020204" pitchFamily="34" charset="-122"/>
            </a:endParaRPr>
          </a:p>
          <a:p>
            <a:pPr marL="177800" indent="-177800" fontAlgn="auto">
              <a:lnSpc>
                <a:spcPts val="21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树型数据和树表型数据的展现</a:t>
            </a:r>
            <a:endParaRPr lang="zh-CN" altLang="en-US" sz="1400" dirty="0">
              <a:latin typeface="微软雅黑" panose="020B0503020204020204" pitchFamily="34" charset="-122"/>
              <a:ea typeface="微软雅黑" panose="020B0503020204020204" pitchFamily="34" charset="-122"/>
            </a:endParaRPr>
          </a:p>
        </p:txBody>
      </p:sp>
      <p:pic>
        <p:nvPicPr>
          <p:cNvPr id="18" name="图片 1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07523" name="AutoShape 76"/>
          <p:cNvSpPr>
            <a:spLocks noChangeArrowheads="1"/>
          </p:cNvSpPr>
          <p:nvPr/>
        </p:nvSpPr>
        <p:spPr bwMode="gray">
          <a:xfrm>
            <a:off x="2362202" y="19050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70865"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0754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754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754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0754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754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754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0753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754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754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0753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753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0753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0752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7530" name="Text Box 75"/>
          <p:cNvSpPr txBox="1">
            <a:spLocks noChangeArrowheads="1"/>
          </p:cNvSpPr>
          <p:nvPr/>
        </p:nvSpPr>
        <p:spPr bwMode="auto">
          <a:xfrm>
            <a:off x="3124200" y="3330073"/>
            <a:ext cx="5029200" cy="1089529"/>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en-US" altLang="zh-CN" dirty="0" smtClean="0">
                <a:latin typeface="微软雅黑" panose="020B0503020204020204" pitchFamily="34" charset="-122"/>
                <a:ea typeface="微软雅黑" panose="020B0503020204020204" pitchFamily="34" charset="-122"/>
              </a:rPr>
              <a:t>UTU</a:t>
            </a:r>
            <a:r>
              <a:rPr lang="zh-CN" altLang="en-US" dirty="0" smtClean="0">
                <a:latin typeface="微软雅黑" panose="020B0503020204020204" pitchFamily="34" charset="-122"/>
                <a:ea typeface="微软雅黑" panose="020B0503020204020204" pitchFamily="34" charset="-122"/>
              </a:rPr>
              <a:t>可以独立部署独立使用</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搭建在</a:t>
            </a:r>
            <a:r>
              <a:rPr lang="en-US" altLang="zh-CN" dirty="0" smtClean="0">
                <a:latin typeface="微软雅黑" panose="020B0503020204020204" pitchFamily="34" charset="-122"/>
                <a:ea typeface="微软雅黑" panose="020B0503020204020204" pitchFamily="34" charset="-122"/>
              </a:rPr>
              <a:t>U8All-in-One</a:t>
            </a:r>
            <a:r>
              <a:rPr lang="zh-CN" altLang="en-US" dirty="0" smtClean="0">
                <a:latin typeface="微软雅黑" panose="020B0503020204020204" pitchFamily="34" charset="-122"/>
                <a:ea typeface="微软雅黑" panose="020B0503020204020204" pitchFamily="34" charset="-122"/>
              </a:rPr>
              <a:t>基础之上整合应用</a:t>
            </a:r>
            <a:endParaRPr lang="zh-CN" altLang="en-US" dirty="0" smtClean="0">
              <a:latin typeface="微软雅黑" panose="020B0503020204020204" pitchFamily="34" charset="-122"/>
              <a:ea typeface="微软雅黑" panose="020B0503020204020204" pitchFamily="34" charset="-122"/>
            </a:endParaRPr>
          </a:p>
          <a:p>
            <a:pPr marL="342900" lvl="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与企业内的第三方系统集成应用</a:t>
            </a:r>
            <a:endParaRPr lang="zh-CN" altLang="en-US" dirty="0" smtClean="0">
              <a:latin typeface="微软雅黑" panose="020B0503020204020204" pitchFamily="34" charset="-122"/>
              <a:ea typeface="微软雅黑" panose="020B0503020204020204" pitchFamily="34" charset="-122"/>
            </a:endParaRPr>
          </a:p>
        </p:txBody>
      </p:sp>
      <p:sp>
        <p:nvSpPr>
          <p:cNvPr id="107531"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07532"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dirty="0">
                <a:latin typeface="微软雅黑" panose="020B0503020204020204" pitchFamily="34" charset="-122"/>
                <a:ea typeface="微软雅黑" panose="020B0503020204020204" pitchFamily="34" charset="-122"/>
              </a:rPr>
              <a:t>U8-</a:t>
            </a:r>
            <a:endParaRPr lang="en-US" altLang="zh-CN" sz="2400" dirty="0">
              <a:latin typeface="微软雅黑" panose="020B0503020204020204" pitchFamily="34" charset="-122"/>
              <a:ea typeface="微软雅黑" panose="020B0503020204020204" pitchFamily="34" charset="-122"/>
            </a:endParaRPr>
          </a:p>
          <a:p>
            <a:pPr algn="ctr">
              <a:spcBef>
                <a:spcPct val="50000"/>
              </a:spcBef>
            </a:pPr>
            <a:r>
              <a:rPr lang="en-US" altLang="zh-CN" sz="2400" dirty="0" smtClean="0">
                <a:latin typeface="微软雅黑" panose="020B0503020204020204" pitchFamily="34" charset="-122"/>
                <a:ea typeface="微软雅黑" panose="020B0503020204020204" pitchFamily="34" charset="-122"/>
              </a:rPr>
              <a:t>UTU</a:t>
            </a:r>
            <a:endParaRPr lang="en-US" altLang="zh-CN"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UTU</a:t>
            </a:r>
            <a:r>
              <a:rPr kumimoji="1" lang="zh-CN" altLang="en-US" sz="2800" dirty="0" smtClean="0">
                <a:solidFill>
                  <a:srgbClr val="FF0000"/>
                </a:solidFill>
                <a:latin typeface="微软雅黑" panose="020B0503020204020204" pitchFamily="34" charset="-122"/>
                <a:ea typeface="微软雅黑" panose="020B0503020204020204" pitchFamily="34" charset="-122"/>
              </a:rPr>
              <a:t>（即时通讯）</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561991" y="1219201"/>
            <a:ext cx="2558711"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rPr>
              <a:t>独立部署</a:t>
            </a:r>
            <a:endParaRPr lang="en-US" altLang="zh-CN" sz="1600" b="1" dirty="0" smtClean="0">
              <a:latin typeface="微软雅黑" panose="020B0503020204020204" pitchFamily="34" charset="-122"/>
              <a:ea typeface="微软雅黑" panose="020B0503020204020204" pitchFamily="34" charset="-122"/>
            </a:endParaRPr>
          </a:p>
          <a:p>
            <a:pPr algn="ctr" eaLnBrk="0" fontAlgn="auto" hangingPunct="0">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rPr>
              <a:t>独立使用</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3328989" y="1219201"/>
            <a:ext cx="2686408"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marL="342900" indent="-342900" algn="ctr">
              <a:lnSpc>
                <a:spcPct val="120000"/>
              </a:lnSpc>
            </a:pPr>
            <a:r>
              <a:rPr lang="zh-CN" altLang="en-US" sz="1600" b="1" dirty="0" smtClean="0">
                <a:latin typeface="微软雅黑" panose="020B0503020204020204" pitchFamily="34" charset="-122"/>
                <a:ea typeface="微软雅黑" panose="020B0503020204020204" pitchFamily="34" charset="-122"/>
              </a:rPr>
              <a:t>搭建在</a:t>
            </a:r>
            <a:r>
              <a:rPr lang="en-US" altLang="zh-CN" sz="1600" b="1" dirty="0" smtClean="0">
                <a:latin typeface="微软雅黑" panose="020B0503020204020204" pitchFamily="34" charset="-122"/>
                <a:ea typeface="微软雅黑" panose="020B0503020204020204" pitchFamily="34" charset="-122"/>
              </a:rPr>
              <a:t>U8All-in-One</a:t>
            </a:r>
            <a:endParaRPr lang="en-US" altLang="zh-CN" sz="1600" b="1" dirty="0" smtClean="0">
              <a:latin typeface="微软雅黑" panose="020B0503020204020204" pitchFamily="34" charset="-122"/>
              <a:ea typeface="微软雅黑" panose="020B0503020204020204" pitchFamily="34" charset="-122"/>
            </a:endParaRPr>
          </a:p>
          <a:p>
            <a:pPr marL="342900" indent="-342900" algn="ctr">
              <a:lnSpc>
                <a:spcPct val="120000"/>
              </a:lnSpc>
            </a:pPr>
            <a:r>
              <a:rPr lang="zh-CN" altLang="en-US" sz="1600" b="1" dirty="0" smtClean="0">
                <a:latin typeface="微软雅黑" panose="020B0503020204020204" pitchFamily="34" charset="-122"/>
                <a:ea typeface="微软雅黑" panose="020B0503020204020204" pitchFamily="34" charset="-122"/>
              </a:rPr>
              <a:t>之上整合应用</a:t>
            </a:r>
            <a:endParaRPr lang="zh-CN" altLang="en-US" sz="1600" b="1" dirty="0" smtClean="0">
              <a:latin typeface="微软雅黑" panose="020B0503020204020204" pitchFamily="34" charset="-122"/>
              <a:ea typeface="微软雅黑" panose="020B0503020204020204" pitchFamily="34" charset="-122"/>
            </a:endParaRPr>
          </a:p>
        </p:txBody>
      </p:sp>
      <p:sp>
        <p:nvSpPr>
          <p:cNvPr id="5" name="圆角矩形 4"/>
          <p:cNvSpPr/>
          <p:nvPr/>
        </p:nvSpPr>
        <p:spPr>
          <a:xfrm>
            <a:off x="547702" y="2028497"/>
            <a:ext cx="2576498"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marL="182880" indent="-182880" fontAlgn="auto">
              <a:lnSpc>
                <a:spcPts val="28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文本会话</a:t>
            </a:r>
            <a:endParaRPr lang="en-US" altLang="zh-CN" sz="1600" dirty="0" smtClean="0">
              <a:latin typeface="微软雅黑" panose="020B0503020204020204" pitchFamily="34" charset="-122"/>
              <a:ea typeface="微软雅黑" panose="020B0503020204020204" pitchFamily="34" charset="-122"/>
            </a:endParaRPr>
          </a:p>
          <a:p>
            <a:pPr marL="182880" indent="-182880" fontAlgn="auto">
              <a:lnSpc>
                <a:spcPts val="28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文件传输</a:t>
            </a:r>
            <a:endParaRPr lang="en-US" altLang="zh-CN" sz="1600" dirty="0" smtClean="0">
              <a:latin typeface="微软雅黑" panose="020B0503020204020204" pitchFamily="34" charset="-122"/>
              <a:ea typeface="微软雅黑" panose="020B0503020204020204" pitchFamily="34" charset="-122"/>
            </a:endParaRPr>
          </a:p>
          <a:p>
            <a:pPr marL="182880" indent="-182880" fontAlgn="auto">
              <a:lnSpc>
                <a:spcPts val="28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群组协作</a:t>
            </a:r>
            <a:endParaRPr lang="en-US" altLang="zh-CN" sz="1600" dirty="0" smtClean="0">
              <a:latin typeface="微软雅黑" panose="020B0503020204020204" pitchFamily="34" charset="-122"/>
              <a:ea typeface="微软雅黑" panose="020B0503020204020204" pitchFamily="34" charset="-122"/>
            </a:endParaRPr>
          </a:p>
          <a:p>
            <a:pPr marL="182880" indent="-182880" fontAlgn="auto">
              <a:lnSpc>
                <a:spcPts val="28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截屏插图</a:t>
            </a:r>
            <a:endParaRPr lang="en-US" altLang="zh-CN" sz="1600" dirty="0" smtClean="0">
              <a:latin typeface="微软雅黑" panose="020B0503020204020204" pitchFamily="34" charset="-122"/>
              <a:ea typeface="微软雅黑" panose="020B0503020204020204" pitchFamily="34" charset="-122"/>
            </a:endParaRPr>
          </a:p>
          <a:p>
            <a:pPr marL="182880" indent="-182880" fontAlgn="auto">
              <a:lnSpc>
                <a:spcPts val="28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联系人管理</a:t>
            </a:r>
            <a:endParaRPr lang="zh-CN" altLang="en-US" sz="1600" dirty="0">
              <a:latin typeface="微软雅黑" panose="020B0503020204020204" pitchFamily="34" charset="-122"/>
              <a:ea typeface="微软雅黑" panose="020B0503020204020204" pitchFamily="34" charset="-122"/>
            </a:endParaRPr>
          </a:p>
        </p:txBody>
      </p:sp>
      <p:sp>
        <p:nvSpPr>
          <p:cNvPr id="6" name="圆角矩形 5"/>
          <p:cNvSpPr/>
          <p:nvPr/>
        </p:nvSpPr>
        <p:spPr>
          <a:xfrm>
            <a:off x="3314719" y="2028497"/>
            <a:ext cx="2705083"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marL="287655" indent="-287655"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共用系统中的组织与用户</a:t>
            </a:r>
            <a:endParaRPr lang="zh-CN" altLang="en-US" sz="1600" dirty="0" smtClean="0">
              <a:latin typeface="微软雅黑" panose="020B0503020204020204" pitchFamily="34" charset="-122"/>
              <a:ea typeface="微软雅黑" panose="020B0503020204020204" pitchFamily="34" charset="-122"/>
            </a:endParaRPr>
          </a:p>
          <a:p>
            <a:pPr marL="287655" indent="-287655"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业务处理过程中即时发起讨论沟通</a:t>
            </a:r>
            <a:endParaRPr lang="zh-CN" altLang="en-US" sz="1600" dirty="0" smtClean="0">
              <a:latin typeface="微软雅黑" panose="020B0503020204020204" pitchFamily="34" charset="-122"/>
              <a:ea typeface="微软雅黑" panose="020B0503020204020204" pitchFamily="34" charset="-122"/>
            </a:endParaRPr>
          </a:p>
          <a:p>
            <a:pPr marL="287655" indent="-287655"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基于业务单据实时数据推送给相关人</a:t>
            </a:r>
            <a:endParaRPr lang="zh-CN" altLang="en-US" sz="1600" dirty="0" smtClean="0">
              <a:latin typeface="微软雅黑" panose="020B0503020204020204" pitchFamily="34" charset="-122"/>
              <a:ea typeface="微软雅黑" panose="020B0503020204020204" pitchFamily="34" charset="-122"/>
            </a:endParaRPr>
          </a:p>
          <a:p>
            <a:pPr marL="287655" indent="-287655"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接收系统消息及任务</a:t>
            </a:r>
            <a:endParaRPr lang="zh-CN" altLang="en-US" sz="1600" dirty="0" smtClean="0">
              <a:latin typeface="微软雅黑" panose="020B0503020204020204" pitchFamily="34" charset="-122"/>
              <a:ea typeface="微软雅黑" panose="020B0503020204020204" pitchFamily="34" charset="-122"/>
            </a:endParaRPr>
          </a:p>
          <a:p>
            <a:pPr marL="287655" indent="-287655"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直接在</a:t>
            </a:r>
            <a:r>
              <a:rPr lang="en-US" altLang="zh-CN" sz="1600" dirty="0" smtClean="0">
                <a:latin typeface="微软雅黑" panose="020B0503020204020204" pitchFamily="34" charset="-122"/>
                <a:ea typeface="微软雅黑" panose="020B0503020204020204" pitchFamily="34" charset="-122"/>
              </a:rPr>
              <a:t>UTU</a:t>
            </a:r>
            <a:r>
              <a:rPr lang="zh-CN" altLang="en-US" sz="1600" dirty="0" smtClean="0">
                <a:latin typeface="微软雅黑" panose="020B0503020204020204" pitchFamily="34" charset="-122"/>
                <a:ea typeface="微软雅黑" panose="020B0503020204020204" pitchFamily="34" charset="-122"/>
              </a:rPr>
              <a:t>处理工作流审批</a:t>
            </a:r>
            <a:endParaRPr lang="zh-CN" altLang="en-US" sz="1600" dirty="0" smtClean="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248400" y="1219201"/>
            <a:ext cx="2558711"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集成协同性</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248415" y="2028497"/>
            <a:ext cx="2576498"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marL="231775" indent="-231775"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与企业内的第三方系统集成应用，适配后共用用户信息。</a:t>
            </a:r>
            <a:endParaRPr lang="en-US" altLang="zh-CN" sz="1600" dirty="0" smtClean="0">
              <a:latin typeface="微软雅黑" panose="020B0503020204020204" pitchFamily="34" charset="-122"/>
              <a:ea typeface="微软雅黑" panose="020B0503020204020204" pitchFamily="34" charset="-122"/>
            </a:endParaRPr>
          </a:p>
          <a:p>
            <a:pPr marL="231775" indent="-231775"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smtClean="0">
                <a:latin typeface="微软雅黑" panose="020B0503020204020204" pitchFamily="34" charset="-122"/>
                <a:ea typeface="微软雅黑" panose="020B0503020204020204" pitchFamily="34" charset="-122"/>
              </a:rPr>
              <a:t>UTU</a:t>
            </a:r>
            <a:r>
              <a:rPr lang="zh-CN" altLang="en-US" sz="1600" dirty="0" smtClean="0">
                <a:latin typeface="微软雅黑" panose="020B0503020204020204" pitchFamily="34" charset="-122"/>
                <a:ea typeface="微软雅黑" panose="020B0503020204020204" pitchFamily="34" charset="-122"/>
              </a:rPr>
              <a:t>端开放给企业上下游客户、供应商。</a:t>
            </a:r>
            <a:endParaRPr lang="zh-CN" altLang="en-US"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457200" y="82551"/>
            <a:ext cx="4343400" cy="585788"/>
          </a:xfrm>
          <a:prstGeom prst="rect">
            <a:avLst/>
          </a:prstGeom>
        </p:spPr>
        <p:txBody>
          <a:bodyPr/>
          <a:lstStyle/>
          <a:p>
            <a:pPr eaLnBrk="0" hangingPunct="0">
              <a:defRPr/>
            </a:pPr>
            <a:r>
              <a:rPr kumimoji="1" lang="en-US" altLang="zh-CN" sz="2800" dirty="0" smtClean="0">
                <a:solidFill>
                  <a:srgbClr val="FF0000"/>
                </a:solidFill>
                <a:latin typeface="微软雅黑" panose="020B0503020204020204" pitchFamily="34" charset="-122"/>
                <a:ea typeface="微软雅黑" panose="020B0503020204020204" pitchFamily="34" charset="-122"/>
              </a:rPr>
              <a:t>UTU</a:t>
            </a:r>
            <a:r>
              <a:rPr kumimoji="1" lang="zh-CN" altLang="en-US" sz="2800" dirty="0" smtClean="0">
                <a:solidFill>
                  <a:srgbClr val="FF0000"/>
                </a:solidFill>
                <a:latin typeface="微软雅黑" panose="020B0503020204020204" pitchFamily="34" charset="-122"/>
                <a:ea typeface="微软雅黑" panose="020B0503020204020204" pitchFamily="34" charset="-122"/>
              </a:rPr>
              <a:t>关键</a:t>
            </a:r>
            <a:r>
              <a:rPr kumimoji="1" lang="zh-CN" altLang="en-US" sz="2800" dirty="0">
                <a:solidFill>
                  <a:srgbClr val="FF0000"/>
                </a:solidFill>
                <a:latin typeface="微软雅黑" panose="020B0503020204020204" pitchFamily="34" charset="-122"/>
                <a:ea typeface="微软雅黑" panose="020B0503020204020204" pitchFamily="34" charset="-122"/>
              </a:rPr>
              <a:t>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0" y="0"/>
            <a:ext cx="5472113" cy="635000"/>
          </a:xfrm>
        </p:spPr>
        <p:txBody>
          <a:bodyPr/>
          <a:lstStyle/>
          <a:p>
            <a:pPr algn="l"/>
            <a:r>
              <a:rPr kumimoji="0" lang="en-US" altLang="zh-CN" sz="3600" b="1" dirty="0" smtClean="0">
                <a:solidFill>
                  <a:srgbClr val="FF0000"/>
                </a:solidFill>
                <a:latin typeface="微软雅黑" panose="020B0503020204020204" pitchFamily="34" charset="-122"/>
                <a:ea typeface="微软雅黑" panose="020B0503020204020204" pitchFamily="34" charset="-122"/>
              </a:rPr>
              <a:t>U8V11.0</a:t>
            </a:r>
            <a:r>
              <a:rPr kumimoji="0" sz="3600" b="1" dirty="0" smtClean="0">
                <a:solidFill>
                  <a:srgbClr val="FF0000"/>
                </a:solidFill>
                <a:latin typeface="微软雅黑" panose="020B0503020204020204" pitchFamily="34" charset="-122"/>
                <a:ea typeface="微软雅黑" panose="020B0503020204020204" pitchFamily="34" charset="-122"/>
              </a:rPr>
              <a:t>产品总体介绍</a:t>
            </a:r>
            <a:endParaRPr kumimoji="0" b="1" dirty="0" smtClean="0">
              <a:solidFill>
                <a:srgbClr val="FF0000"/>
              </a:solidFill>
              <a:latin typeface="微软雅黑" panose="020B0503020204020204" pitchFamily="34" charset="-122"/>
              <a:ea typeface="微软雅黑" panose="020B0503020204020204" pitchFamily="34" charset="-122"/>
            </a:endParaRPr>
          </a:p>
        </p:txBody>
      </p:sp>
      <p:sp>
        <p:nvSpPr>
          <p:cNvPr id="6147" name="Rectangle 3"/>
          <p:cNvSpPr txBox="1"/>
          <p:nvPr/>
        </p:nvSpPr>
        <p:spPr bwMode="auto">
          <a:xfrm>
            <a:off x="1752600" y="762000"/>
            <a:ext cx="5183188" cy="4525963"/>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U8ERP</a:t>
            </a:r>
            <a:r>
              <a:rPr lang="zh-CN" altLang="en-US" sz="2400" dirty="0">
                <a:solidFill>
                  <a:srgbClr val="FF0000"/>
                </a:solidFill>
                <a:latin typeface="微软雅黑" panose="020B0503020204020204" pitchFamily="34" charset="-122"/>
                <a:ea typeface="微软雅黑" panose="020B0503020204020204" pitchFamily="34" charset="-122"/>
              </a:rPr>
              <a:t>应用解决方案</a:t>
            </a:r>
            <a:endParaRPr lang="zh-CN" altLang="en-US" sz="2400"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领域解决方案</a:t>
            </a:r>
            <a:endParaRPr lang="zh-CN" altLang="en-US" sz="2000"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财务</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CRM</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供</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链</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分销</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零售</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制造</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人力资</a:t>
            </a:r>
            <a:r>
              <a:rPr lang="zh-CN" altLang="en-US" dirty="0" smtClean="0">
                <a:latin typeface="微软雅黑" panose="020B0503020204020204" pitchFamily="34" charset="-122"/>
                <a:ea typeface="微软雅黑" panose="020B0503020204020204" pitchFamily="34" charset="-122"/>
              </a:rPr>
              <a:t>源</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OA</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决策支持</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移动应</a:t>
            </a:r>
            <a:r>
              <a:rPr lang="zh-CN" altLang="en-US" dirty="0" smtClean="0">
                <a:latin typeface="微软雅黑" panose="020B0503020204020204" pitchFamily="34" charset="-122"/>
                <a:ea typeface="微软雅黑" panose="020B0503020204020204" pitchFamily="34" charset="-122"/>
              </a:rPr>
              <a:t>用</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平台</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solidFill>
                  <a:srgbClr val="FF0000"/>
                </a:solidFill>
                <a:latin typeface="微软雅黑" panose="020B0503020204020204" pitchFamily="34" charset="-122"/>
                <a:ea typeface="微软雅黑" panose="020B0503020204020204" pitchFamily="34" charset="-122"/>
              </a:rPr>
              <a:t>内部控制</a:t>
            </a:r>
            <a:endParaRPr lang="zh-CN" altLang="en-US"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行业解决方案</a:t>
            </a:r>
            <a:endParaRPr lang="zh-CN" altLang="en-US" sz="2000" dirty="0">
              <a:latin typeface="微软雅黑" panose="020B0503020204020204" pitchFamily="34" charset="-122"/>
              <a:ea typeface="微软雅黑" panose="020B0503020204020204" pitchFamily="34" charset="-122"/>
            </a:endParaRPr>
          </a:p>
        </p:txBody>
      </p:sp>
      <p:pic>
        <p:nvPicPr>
          <p:cNvPr id="4" name="图片 3" descr="U8logo.jpg"/>
          <p:cNvPicPr>
            <a:picLocks noChangeAspect="1"/>
          </p:cNvPicPr>
          <p:nvPr/>
        </p:nvPicPr>
        <p:blipFill>
          <a:blip r:embed="rId4"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标题 1"/>
          <p:cNvSpPr txBox="1"/>
          <p:nvPr/>
        </p:nvSpPr>
        <p:spPr>
          <a:xfrm>
            <a:off x="381000" y="82551"/>
            <a:ext cx="5715000" cy="585788"/>
          </a:xfrm>
          <a:prstGeom prst="rect">
            <a:avLst/>
          </a:prstGeom>
        </p:spPr>
        <p:txBody>
          <a:bodyPr/>
          <a:lstStyle/>
          <a:p>
            <a:pPr eaLnBrk="0" hangingPunct="0">
              <a:defRPr/>
            </a:pPr>
            <a:r>
              <a:rPr kumimoji="1" lang="en-US" altLang="zh-CN" sz="2800" dirty="0">
                <a:solidFill>
                  <a:srgbClr val="FF0000"/>
                </a:solidFill>
                <a:latin typeface="微软雅黑" panose="020B0503020204020204" pitchFamily="34" charset="-122"/>
                <a:ea typeface="微软雅黑" panose="020B0503020204020204" pitchFamily="34" charset="-122"/>
              </a:rPr>
              <a:t>U8</a:t>
            </a:r>
            <a:r>
              <a:rPr kumimoji="1" lang="zh-CN" altLang="en-US" sz="2800" dirty="0">
                <a:solidFill>
                  <a:srgbClr val="FF0000"/>
                </a:solidFill>
                <a:latin typeface="微软雅黑" panose="020B0503020204020204" pitchFamily="34" charset="-122"/>
                <a:ea typeface="微软雅黑" panose="020B0503020204020204" pitchFamily="34" charset="-122"/>
              </a:rPr>
              <a:t>内控总体</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11619" name="内容占位符 2"/>
          <p:cNvSpPr txBox="1"/>
          <p:nvPr/>
        </p:nvSpPr>
        <p:spPr bwMode="auto">
          <a:xfrm>
            <a:off x="1143000" y="5257800"/>
            <a:ext cx="7086600" cy="1371600"/>
          </a:xfrm>
          <a:prstGeom prst="rect">
            <a:avLst/>
          </a:prstGeom>
          <a:noFill/>
          <a:ln w="9525">
            <a:noFill/>
            <a:miter lim="800000"/>
          </a:ln>
        </p:spPr>
        <p:txBody>
          <a:bodyPr/>
          <a:lstStyle/>
          <a:p>
            <a:pPr marL="182880" indent="-182880" eaLnBrk="0" hangingPunct="0">
              <a:spcBef>
                <a:spcPct val="20000"/>
              </a:spcBef>
              <a:buClr>
                <a:srgbClr val="FF0000"/>
              </a:buClr>
              <a:buSzPct val="90000"/>
              <a:buFont typeface="Wingdings" panose="05000000000000000000" pitchFamily="2" charset="2"/>
              <a:buChar char="p"/>
              <a:tabLst>
                <a:tab pos="0" algn="l"/>
              </a:tabLst>
            </a:pPr>
            <a:r>
              <a:rPr lang="zh-CN" altLang="en-US" sz="1400" dirty="0">
                <a:latin typeface="微软雅黑" panose="020B0503020204020204" pitchFamily="34" charset="-122"/>
                <a:ea typeface="微软雅黑" panose="020B0503020204020204" pitchFamily="34" charset="-122"/>
              </a:rPr>
              <a:t>能够形成企业上下统一的内部控制管理标准，并通过规范化与系统化的业务流程及控制点保障内控制度的有效实施；</a:t>
            </a:r>
            <a:endParaRPr lang="en-US" altLang="zh-CN" sz="1400" dirty="0">
              <a:latin typeface="微软雅黑" panose="020B0503020204020204" pitchFamily="34" charset="-122"/>
              <a:ea typeface="微软雅黑" panose="020B0503020204020204" pitchFamily="34" charset="-122"/>
            </a:endParaRPr>
          </a:p>
          <a:p>
            <a:pPr marL="182880" indent="-182880" eaLnBrk="0" hangingPunct="0">
              <a:spcBef>
                <a:spcPct val="20000"/>
              </a:spcBef>
              <a:buClr>
                <a:srgbClr val="FF0000"/>
              </a:buClr>
              <a:buSzPct val="90000"/>
              <a:buFont typeface="Wingdings" panose="05000000000000000000" pitchFamily="2" charset="2"/>
              <a:buChar char="p"/>
              <a:tabLst>
                <a:tab pos="0" algn="l"/>
              </a:tabLst>
            </a:pPr>
            <a:r>
              <a:rPr lang="zh-CN" altLang="en-US" sz="1400" dirty="0">
                <a:latin typeface="微软雅黑" panose="020B0503020204020204" pitchFamily="34" charset="-122"/>
                <a:ea typeface="微软雅黑" panose="020B0503020204020204" pitchFamily="34" charset="-122"/>
              </a:rPr>
              <a:t>明确风险管理职责，将所有风险的管理责任落实到企业的各个层面，形成风险信息的收集、分析、报告系统，为风险的实时有效监控和应对提供依据；</a:t>
            </a:r>
            <a:endParaRPr lang="en-US" altLang="zh-CN" sz="1400" dirty="0">
              <a:latin typeface="微软雅黑" panose="020B0503020204020204" pitchFamily="34" charset="-122"/>
              <a:ea typeface="微软雅黑" panose="020B0503020204020204" pitchFamily="34" charset="-122"/>
            </a:endParaRPr>
          </a:p>
          <a:p>
            <a:pPr marL="182880" indent="-182880" eaLnBrk="0" hangingPunct="0">
              <a:spcBef>
                <a:spcPct val="20000"/>
              </a:spcBef>
              <a:buClr>
                <a:srgbClr val="FF0000"/>
              </a:buClr>
              <a:buSzPct val="90000"/>
              <a:buFont typeface="Wingdings" panose="05000000000000000000" pitchFamily="2" charset="2"/>
              <a:buChar char="p"/>
              <a:tabLst>
                <a:tab pos="0" algn="l"/>
              </a:tabLst>
            </a:pPr>
            <a:r>
              <a:rPr lang="zh-CN" altLang="en-US" sz="1400" dirty="0">
                <a:latin typeface="微软雅黑" panose="020B0503020204020204" pitchFamily="34" charset="-122"/>
                <a:ea typeface="微软雅黑" panose="020B0503020204020204" pitchFamily="34" charset="-122"/>
              </a:rPr>
              <a:t>促进组织成员之间的信息交流和沟通，改善企业控制环境，提升内部控制管理效率。</a:t>
            </a:r>
            <a:endParaRPr lang="zh-CN" altLang="en-US" sz="1400" dirty="0">
              <a:latin typeface="微软雅黑" panose="020B0503020204020204" pitchFamily="34" charset="-122"/>
              <a:ea typeface="微软雅黑" panose="020B0503020204020204" pitchFamily="34" charset="-122"/>
            </a:endParaRPr>
          </a:p>
        </p:txBody>
      </p:sp>
      <p:sp>
        <p:nvSpPr>
          <p:cNvPr id="69" name="矩形 68"/>
          <p:cNvSpPr/>
          <p:nvPr/>
        </p:nvSpPr>
        <p:spPr>
          <a:xfrm>
            <a:off x="1219200" y="914400"/>
            <a:ext cx="1143000" cy="304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内控环境</a:t>
            </a:r>
            <a:endParaRPr lang="zh-CN" altLang="en-US" sz="1400" dirty="0">
              <a:latin typeface="微软雅黑" panose="020B0503020204020204" pitchFamily="34" charset="-122"/>
              <a:ea typeface="微软雅黑" panose="020B0503020204020204" pitchFamily="34" charset="-122"/>
            </a:endParaRPr>
          </a:p>
        </p:txBody>
      </p:sp>
      <p:sp>
        <p:nvSpPr>
          <p:cNvPr id="70" name="矩形 69"/>
          <p:cNvSpPr/>
          <p:nvPr/>
        </p:nvSpPr>
        <p:spPr>
          <a:xfrm>
            <a:off x="2667000" y="914400"/>
            <a:ext cx="1143000" cy="304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风险评估</a:t>
            </a:r>
            <a:endParaRPr lang="zh-CN" altLang="en-US" sz="1400" dirty="0">
              <a:latin typeface="微软雅黑" panose="020B0503020204020204" pitchFamily="34" charset="-122"/>
              <a:ea typeface="微软雅黑" panose="020B0503020204020204" pitchFamily="34" charset="-122"/>
            </a:endParaRPr>
          </a:p>
        </p:txBody>
      </p:sp>
      <p:sp>
        <p:nvSpPr>
          <p:cNvPr id="71" name="矩形 70"/>
          <p:cNvSpPr/>
          <p:nvPr/>
        </p:nvSpPr>
        <p:spPr>
          <a:xfrm>
            <a:off x="4114800" y="914400"/>
            <a:ext cx="1143000" cy="304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控制活动</a:t>
            </a:r>
            <a:endParaRPr lang="zh-CN" altLang="en-US" sz="1400" dirty="0">
              <a:latin typeface="微软雅黑" panose="020B0503020204020204" pitchFamily="34" charset="-122"/>
              <a:ea typeface="微软雅黑" panose="020B0503020204020204" pitchFamily="34" charset="-122"/>
            </a:endParaRPr>
          </a:p>
        </p:txBody>
      </p:sp>
      <p:sp>
        <p:nvSpPr>
          <p:cNvPr id="72" name="矩形 71"/>
          <p:cNvSpPr/>
          <p:nvPr/>
        </p:nvSpPr>
        <p:spPr>
          <a:xfrm>
            <a:off x="5562600" y="914400"/>
            <a:ext cx="1143000" cy="304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信息与沟通</a:t>
            </a:r>
            <a:endParaRPr lang="zh-CN" altLang="en-US" sz="1400" dirty="0">
              <a:latin typeface="微软雅黑" panose="020B0503020204020204" pitchFamily="34" charset="-122"/>
              <a:ea typeface="微软雅黑" panose="020B0503020204020204" pitchFamily="34" charset="-122"/>
            </a:endParaRPr>
          </a:p>
        </p:txBody>
      </p:sp>
      <p:sp>
        <p:nvSpPr>
          <p:cNvPr id="73" name="矩形 72"/>
          <p:cNvSpPr/>
          <p:nvPr/>
        </p:nvSpPr>
        <p:spPr>
          <a:xfrm>
            <a:off x="7010400" y="914400"/>
            <a:ext cx="1143000" cy="304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监督</a:t>
            </a:r>
            <a:endParaRPr lang="zh-CN" altLang="en-US" sz="1400" dirty="0">
              <a:latin typeface="微软雅黑" panose="020B0503020204020204" pitchFamily="34" charset="-122"/>
              <a:ea typeface="微软雅黑" panose="020B0503020204020204" pitchFamily="34" charset="-122"/>
            </a:endParaRPr>
          </a:p>
        </p:txBody>
      </p:sp>
      <p:sp>
        <p:nvSpPr>
          <p:cNvPr id="74" name="矩形 73"/>
          <p:cNvSpPr/>
          <p:nvPr/>
        </p:nvSpPr>
        <p:spPr>
          <a:xfrm>
            <a:off x="2362200" y="1524000"/>
            <a:ext cx="1143000" cy="304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采购</a:t>
            </a:r>
            <a:endParaRPr lang="zh-CN" altLang="en-US" sz="1400" dirty="0">
              <a:latin typeface="微软雅黑" panose="020B0503020204020204" pitchFamily="34" charset="-122"/>
              <a:ea typeface="微软雅黑" panose="020B0503020204020204" pitchFamily="34" charset="-122"/>
            </a:endParaRPr>
          </a:p>
        </p:txBody>
      </p:sp>
      <p:sp>
        <p:nvSpPr>
          <p:cNvPr id="75" name="矩形 74"/>
          <p:cNvSpPr/>
          <p:nvPr/>
        </p:nvSpPr>
        <p:spPr>
          <a:xfrm>
            <a:off x="3962400" y="1524000"/>
            <a:ext cx="1143000" cy="304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生产</a:t>
            </a:r>
            <a:endParaRPr lang="zh-CN" altLang="en-US" sz="1400" dirty="0">
              <a:latin typeface="微软雅黑" panose="020B0503020204020204" pitchFamily="34" charset="-122"/>
              <a:ea typeface="微软雅黑" panose="020B0503020204020204" pitchFamily="34" charset="-122"/>
            </a:endParaRPr>
          </a:p>
        </p:txBody>
      </p:sp>
      <p:sp>
        <p:nvSpPr>
          <p:cNvPr id="76" name="矩形 75"/>
          <p:cNvSpPr/>
          <p:nvPr/>
        </p:nvSpPr>
        <p:spPr>
          <a:xfrm>
            <a:off x="5562600" y="1524000"/>
            <a:ext cx="1143000" cy="304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销售</a:t>
            </a:r>
            <a:endParaRPr lang="zh-CN" altLang="en-US" sz="1400" dirty="0">
              <a:latin typeface="微软雅黑" panose="020B0503020204020204" pitchFamily="34" charset="-122"/>
              <a:ea typeface="微软雅黑" panose="020B0503020204020204" pitchFamily="34" charset="-122"/>
            </a:endParaRPr>
          </a:p>
        </p:txBody>
      </p:sp>
      <p:sp>
        <p:nvSpPr>
          <p:cNvPr id="77" name="矩形 76"/>
          <p:cNvSpPr/>
          <p:nvPr/>
        </p:nvSpPr>
        <p:spPr>
          <a:xfrm>
            <a:off x="2362200" y="2133600"/>
            <a:ext cx="1981200" cy="304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库存</a:t>
            </a:r>
            <a:endParaRPr lang="zh-CN" altLang="en-US" sz="1400" dirty="0">
              <a:latin typeface="微软雅黑" panose="020B0503020204020204" pitchFamily="34" charset="-122"/>
              <a:ea typeface="微软雅黑" panose="020B0503020204020204" pitchFamily="34" charset="-122"/>
            </a:endParaRPr>
          </a:p>
        </p:txBody>
      </p:sp>
      <p:sp>
        <p:nvSpPr>
          <p:cNvPr id="78" name="矩形 77"/>
          <p:cNvSpPr/>
          <p:nvPr/>
        </p:nvSpPr>
        <p:spPr>
          <a:xfrm>
            <a:off x="4724400" y="2133600"/>
            <a:ext cx="1981200" cy="304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altLang="zh-CN" sz="1400" dirty="0">
                <a:latin typeface="微软雅黑" panose="020B0503020204020204" pitchFamily="34" charset="-122"/>
                <a:ea typeface="微软雅黑" panose="020B0503020204020204" pitchFamily="34" charset="-122"/>
              </a:rPr>
              <a:t>HR</a:t>
            </a:r>
            <a:endParaRPr lang="zh-CN" altLang="en-US" sz="1400" dirty="0">
              <a:latin typeface="微软雅黑" panose="020B0503020204020204" pitchFamily="34" charset="-122"/>
              <a:ea typeface="微软雅黑" panose="020B0503020204020204" pitchFamily="34" charset="-122"/>
            </a:endParaRPr>
          </a:p>
        </p:txBody>
      </p:sp>
      <p:cxnSp>
        <p:nvCxnSpPr>
          <p:cNvPr id="80" name="直接箭头连接符 79"/>
          <p:cNvCxnSpPr/>
          <p:nvPr/>
        </p:nvCxnSpPr>
        <p:spPr>
          <a:xfrm>
            <a:off x="2362200" y="1066801"/>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a:off x="3810000" y="1066801"/>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a:off x="5257800" y="1066801"/>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a:off x="6705600" y="1066801"/>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endCxn id="0" idx="2"/>
          </p:cNvCxnSpPr>
          <p:nvPr/>
        </p:nvCxnSpPr>
        <p:spPr>
          <a:xfrm rot="5400000" flipH="1" flipV="1">
            <a:off x="4572001" y="1333501"/>
            <a:ext cx="228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1219200" y="1447800"/>
            <a:ext cx="69342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89" name="直接箭头连接符 88"/>
          <p:cNvCxnSpPr>
            <a:stCxn id="0" idx="3"/>
          </p:cNvCxnSpPr>
          <p:nvPr/>
        </p:nvCxnSpPr>
        <p:spPr>
          <a:xfrm>
            <a:off x="3505200" y="1676401"/>
            <a:ext cx="457200"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5105400" y="1676401"/>
            <a:ext cx="457200"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a:off x="4343400" y="2286001"/>
            <a:ext cx="381000"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rot="5400000">
            <a:off x="2971801" y="1979612"/>
            <a:ext cx="304800" cy="31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rot="5400000">
            <a:off x="6096794" y="1980406"/>
            <a:ext cx="304800"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2362200" y="2667000"/>
            <a:ext cx="4343400" cy="304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财务</a:t>
            </a:r>
            <a:endParaRPr lang="zh-CN" altLang="en-US" sz="1400" dirty="0">
              <a:latin typeface="微软雅黑" panose="020B0503020204020204" pitchFamily="34" charset="-122"/>
              <a:ea typeface="微软雅黑" panose="020B0503020204020204" pitchFamily="34" charset="-122"/>
            </a:endParaRPr>
          </a:p>
        </p:txBody>
      </p:sp>
      <p:cxnSp>
        <p:nvCxnSpPr>
          <p:cNvPr id="102" name="直接箭头连接符 101"/>
          <p:cNvCxnSpPr/>
          <p:nvPr/>
        </p:nvCxnSpPr>
        <p:spPr>
          <a:xfrm rot="5400000">
            <a:off x="2972594" y="2513806"/>
            <a:ext cx="304800"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rot="5400000">
            <a:off x="6095207" y="2513807"/>
            <a:ext cx="304800" cy="15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矩形 103"/>
          <p:cNvSpPr/>
          <p:nvPr/>
        </p:nvSpPr>
        <p:spPr>
          <a:xfrm>
            <a:off x="2209800" y="4309120"/>
            <a:ext cx="1512168" cy="28803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业务时效性审查</a:t>
            </a:r>
            <a:endParaRPr lang="zh-CN" altLang="en-US" sz="1400" dirty="0">
              <a:latin typeface="微软雅黑" panose="020B0503020204020204" pitchFamily="34" charset="-122"/>
              <a:ea typeface="微软雅黑" panose="020B0503020204020204" pitchFamily="34" charset="-122"/>
            </a:endParaRPr>
          </a:p>
        </p:txBody>
      </p:sp>
      <p:sp>
        <p:nvSpPr>
          <p:cNvPr id="105" name="矩形 104"/>
          <p:cNvSpPr/>
          <p:nvPr/>
        </p:nvSpPr>
        <p:spPr>
          <a:xfrm>
            <a:off x="2209800" y="4741168"/>
            <a:ext cx="1512168" cy="28803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系统操作时效性</a:t>
            </a:r>
            <a:endParaRPr lang="zh-CN" altLang="en-US" sz="1400" dirty="0">
              <a:latin typeface="微软雅黑" panose="020B0503020204020204" pitchFamily="34" charset="-122"/>
              <a:ea typeface="微软雅黑" panose="020B0503020204020204" pitchFamily="34" charset="-122"/>
            </a:endParaRPr>
          </a:p>
        </p:txBody>
      </p:sp>
      <p:sp>
        <p:nvSpPr>
          <p:cNvPr id="106" name="矩形 105"/>
          <p:cNvSpPr/>
          <p:nvPr/>
        </p:nvSpPr>
        <p:spPr>
          <a:xfrm>
            <a:off x="4191000" y="4309120"/>
            <a:ext cx="1512168" cy="28803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业务准确率分析</a:t>
            </a:r>
            <a:endParaRPr lang="zh-CN" altLang="en-US" sz="1400" dirty="0">
              <a:latin typeface="微软雅黑" panose="020B0503020204020204" pitchFamily="34" charset="-122"/>
              <a:ea typeface="微软雅黑" panose="020B0503020204020204" pitchFamily="34" charset="-122"/>
            </a:endParaRPr>
          </a:p>
        </p:txBody>
      </p:sp>
      <p:sp>
        <p:nvSpPr>
          <p:cNvPr id="107" name="矩形 106"/>
          <p:cNvSpPr/>
          <p:nvPr/>
        </p:nvSpPr>
        <p:spPr>
          <a:xfrm>
            <a:off x="2209800" y="3429000"/>
            <a:ext cx="1512168" cy="28803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不相容权限设置</a:t>
            </a:r>
            <a:endParaRPr lang="zh-CN" altLang="en-US" sz="1400" dirty="0">
              <a:latin typeface="微软雅黑" panose="020B0503020204020204" pitchFamily="34" charset="-122"/>
              <a:ea typeface="微软雅黑" panose="020B0503020204020204" pitchFamily="34" charset="-122"/>
            </a:endParaRPr>
          </a:p>
        </p:txBody>
      </p:sp>
      <p:sp>
        <p:nvSpPr>
          <p:cNvPr id="108" name="矩形 107"/>
          <p:cNvSpPr/>
          <p:nvPr/>
        </p:nvSpPr>
        <p:spPr>
          <a:xfrm>
            <a:off x="4182616" y="3440832"/>
            <a:ext cx="1512168" cy="28803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不合规授权查询</a:t>
            </a:r>
            <a:endParaRPr lang="zh-CN" altLang="en-US" sz="1400" dirty="0">
              <a:latin typeface="微软雅黑" panose="020B0503020204020204" pitchFamily="34" charset="-122"/>
              <a:ea typeface="微软雅黑" panose="020B0503020204020204" pitchFamily="34" charset="-122"/>
            </a:endParaRPr>
          </a:p>
        </p:txBody>
      </p:sp>
      <p:sp>
        <p:nvSpPr>
          <p:cNvPr id="109" name="矩形 108"/>
          <p:cNvSpPr/>
          <p:nvPr/>
        </p:nvSpPr>
        <p:spPr>
          <a:xfrm>
            <a:off x="4182616" y="3872880"/>
            <a:ext cx="1512168" cy="28803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a:latin typeface="微软雅黑" panose="020B0503020204020204" pitchFamily="34" charset="-122"/>
                <a:ea typeface="微软雅黑" panose="020B0503020204020204" pitchFamily="34" charset="-122"/>
              </a:rPr>
              <a:t>不合规业务查询</a:t>
            </a:r>
            <a:endParaRPr lang="zh-CN" altLang="en-US" sz="1400" dirty="0">
              <a:latin typeface="微软雅黑" panose="020B0503020204020204" pitchFamily="34" charset="-122"/>
              <a:ea typeface="微软雅黑" panose="020B0503020204020204" pitchFamily="34" charset="-122"/>
            </a:endParaRPr>
          </a:p>
        </p:txBody>
      </p:sp>
      <p:cxnSp>
        <p:nvCxnSpPr>
          <p:cNvPr id="110" name="直接箭头连接符 109"/>
          <p:cNvCxnSpPr>
            <a:stCxn id="0" idx="3"/>
          </p:cNvCxnSpPr>
          <p:nvPr/>
        </p:nvCxnSpPr>
        <p:spPr>
          <a:xfrm>
            <a:off x="3722688" y="3573463"/>
            <a:ext cx="468312" cy="793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1" name="直接箭头连接符 110"/>
          <p:cNvCxnSpPr>
            <a:stCxn id="0" idx="3"/>
            <a:endCxn id="0" idx="1"/>
          </p:cNvCxnSpPr>
          <p:nvPr/>
        </p:nvCxnSpPr>
        <p:spPr>
          <a:xfrm>
            <a:off x="3722690" y="3573463"/>
            <a:ext cx="460375" cy="44291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2" name="矩形 111"/>
          <p:cNvSpPr/>
          <p:nvPr/>
        </p:nvSpPr>
        <p:spPr>
          <a:xfrm>
            <a:off x="2209800" y="3810000"/>
            <a:ext cx="1512168" cy="28803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权责分配审查</a:t>
            </a:r>
            <a:endParaRPr lang="zh-CN" altLang="en-US" sz="1400" dirty="0">
              <a:latin typeface="微软雅黑" panose="020B0503020204020204" pitchFamily="34" charset="-122"/>
              <a:ea typeface="微软雅黑" panose="020B0503020204020204" pitchFamily="34" charset="-122"/>
            </a:endParaRPr>
          </a:p>
        </p:txBody>
      </p:sp>
      <p:sp>
        <p:nvSpPr>
          <p:cNvPr id="113" name="矩形 112"/>
          <p:cNvSpPr/>
          <p:nvPr/>
        </p:nvSpPr>
        <p:spPr>
          <a:xfrm>
            <a:off x="4191000" y="4741168"/>
            <a:ext cx="1512168" cy="28803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业务处理追溯</a:t>
            </a:r>
            <a:endParaRPr lang="zh-CN" altLang="en-US" sz="1400" dirty="0">
              <a:latin typeface="微软雅黑" panose="020B0503020204020204" pitchFamily="34" charset="-122"/>
              <a:ea typeface="微软雅黑" panose="020B0503020204020204" pitchFamily="34" charset="-122"/>
            </a:endParaRPr>
          </a:p>
        </p:txBody>
      </p:sp>
      <p:sp>
        <p:nvSpPr>
          <p:cNvPr id="114" name="矩形 113"/>
          <p:cNvSpPr/>
          <p:nvPr/>
        </p:nvSpPr>
        <p:spPr>
          <a:xfrm>
            <a:off x="6184032" y="3429000"/>
            <a:ext cx="1512168" cy="28803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a:latin typeface="微软雅黑" panose="020B0503020204020204" pitchFamily="34" charset="-122"/>
                <a:ea typeface="微软雅黑" panose="020B0503020204020204" pitchFamily="34" charset="-122"/>
              </a:rPr>
              <a:t>系统安全</a:t>
            </a:r>
            <a:r>
              <a:rPr lang="zh-CN" altLang="en-US" sz="1400" dirty="0">
                <a:latin typeface="微软雅黑" panose="020B0503020204020204" pitchFamily="34" charset="-122"/>
                <a:ea typeface="微软雅黑" panose="020B0503020204020204" pitchFamily="34" charset="-122"/>
              </a:rPr>
              <a:t>性审查</a:t>
            </a:r>
            <a:endParaRPr lang="zh-CN" altLang="en-US" sz="1400" dirty="0">
              <a:latin typeface="微软雅黑" panose="020B0503020204020204" pitchFamily="34" charset="-122"/>
              <a:ea typeface="微软雅黑" panose="020B0503020204020204" pitchFamily="34" charset="-122"/>
            </a:endParaRPr>
          </a:p>
        </p:txBody>
      </p:sp>
      <p:sp>
        <p:nvSpPr>
          <p:cNvPr id="115" name="矩形 114"/>
          <p:cNvSpPr/>
          <p:nvPr/>
        </p:nvSpPr>
        <p:spPr>
          <a:xfrm>
            <a:off x="6184032" y="3861048"/>
            <a:ext cx="1512168" cy="28803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账号安全性审查</a:t>
            </a:r>
            <a:endParaRPr lang="zh-CN" altLang="en-US" sz="1400" dirty="0">
              <a:latin typeface="微软雅黑" panose="020B0503020204020204" pitchFamily="34" charset="-122"/>
              <a:ea typeface="微软雅黑" panose="020B0503020204020204" pitchFamily="34" charset="-122"/>
            </a:endParaRPr>
          </a:p>
        </p:txBody>
      </p:sp>
      <p:sp>
        <p:nvSpPr>
          <p:cNvPr id="119" name="矩形 118"/>
          <p:cNvSpPr/>
          <p:nvPr/>
        </p:nvSpPr>
        <p:spPr>
          <a:xfrm>
            <a:off x="1219200" y="3352800"/>
            <a:ext cx="69342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21" name="直接箭头连接符 120"/>
          <p:cNvCxnSpPr/>
          <p:nvPr/>
        </p:nvCxnSpPr>
        <p:spPr>
          <a:xfrm rot="5400000" flipH="1" flipV="1">
            <a:off x="4533107" y="3237708"/>
            <a:ext cx="2286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700" name="TextBox 121"/>
          <p:cNvSpPr txBox="1">
            <a:spLocks noChangeArrowheads="1"/>
          </p:cNvSpPr>
          <p:nvPr/>
        </p:nvSpPr>
        <p:spPr bwMode="auto">
          <a:xfrm>
            <a:off x="838500" y="1981202"/>
            <a:ext cx="461665" cy="92398"/>
          </a:xfrm>
          <a:prstGeom prst="rect">
            <a:avLst/>
          </a:prstGeom>
          <a:noFill/>
          <a:ln w="9525">
            <a:noFill/>
            <a:miter lim="800000"/>
          </a:ln>
        </p:spPr>
        <p:txBody>
          <a:bodyPr vert="eaVert" wrap="none">
            <a:spAutoFit/>
          </a:bodyPr>
          <a:lstStyle/>
          <a:p>
            <a:endParaRPr lang="zh-CN" altLang="en-US"/>
          </a:p>
        </p:txBody>
      </p:sp>
      <p:sp>
        <p:nvSpPr>
          <p:cNvPr id="111701" name="TextBox 122"/>
          <p:cNvSpPr txBox="1">
            <a:spLocks noChangeArrowheads="1"/>
          </p:cNvSpPr>
          <p:nvPr/>
        </p:nvSpPr>
        <p:spPr bwMode="auto">
          <a:xfrm>
            <a:off x="1447800" y="1752601"/>
            <a:ext cx="304800" cy="954107"/>
          </a:xfrm>
          <a:prstGeom prst="rect">
            <a:avLst/>
          </a:prstGeom>
          <a:noFill/>
          <a:ln w="9525">
            <a:noFill/>
            <a:miter lim="800000"/>
          </a:ln>
        </p:spPr>
        <p:txBody>
          <a:bodyPr>
            <a:spAutoFit/>
          </a:bodyPr>
          <a:lstStyle/>
          <a:p>
            <a:r>
              <a:rPr lang="zh-CN" altLang="en-US" sz="1400">
                <a:latin typeface="微软雅黑" panose="020B0503020204020204" pitchFamily="34" charset="-122"/>
                <a:ea typeface="微软雅黑" panose="020B0503020204020204" pitchFamily="34" charset="-122"/>
              </a:rPr>
              <a:t>内控措施</a:t>
            </a:r>
            <a:endParaRPr lang="zh-CN" altLang="en-US" sz="1400">
              <a:latin typeface="微软雅黑" panose="020B0503020204020204" pitchFamily="34" charset="-122"/>
              <a:ea typeface="微软雅黑" panose="020B0503020204020204" pitchFamily="34" charset="-122"/>
            </a:endParaRPr>
          </a:p>
        </p:txBody>
      </p:sp>
      <p:sp>
        <p:nvSpPr>
          <p:cNvPr id="111702" name="TextBox 123"/>
          <p:cNvSpPr txBox="1">
            <a:spLocks noChangeArrowheads="1"/>
          </p:cNvSpPr>
          <p:nvPr/>
        </p:nvSpPr>
        <p:spPr bwMode="auto">
          <a:xfrm>
            <a:off x="1447800" y="3694114"/>
            <a:ext cx="304800" cy="954107"/>
          </a:xfrm>
          <a:prstGeom prst="rect">
            <a:avLst/>
          </a:prstGeom>
          <a:noFill/>
          <a:ln w="9525">
            <a:noFill/>
            <a:miter lim="800000"/>
          </a:ln>
        </p:spPr>
        <p:txBody>
          <a:bodyPr>
            <a:spAutoFit/>
          </a:bodyPr>
          <a:lstStyle/>
          <a:p>
            <a:r>
              <a:rPr lang="zh-CN" altLang="en-US" sz="1400">
                <a:latin typeface="微软雅黑" panose="020B0503020204020204" pitchFamily="34" charset="-122"/>
                <a:ea typeface="微软雅黑" panose="020B0503020204020204" pitchFamily="34" charset="-122"/>
              </a:rPr>
              <a:t>内控审计</a:t>
            </a:r>
            <a:endParaRPr lang="zh-CN" altLang="en-US" sz="1400">
              <a:latin typeface="微软雅黑" panose="020B0503020204020204" pitchFamily="34" charset="-122"/>
              <a:ea typeface="微软雅黑" panose="020B0503020204020204" pitchFamily="34" charset="-122"/>
            </a:endParaRPr>
          </a:p>
        </p:txBody>
      </p:sp>
      <p:pic>
        <p:nvPicPr>
          <p:cNvPr id="45" name="图片 44"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1264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70865"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1266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266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266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1266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266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266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1265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266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266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1265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265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265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1264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2650" name="Text Box 75"/>
          <p:cNvSpPr txBox="1">
            <a:spLocks noChangeArrowheads="1"/>
          </p:cNvSpPr>
          <p:nvPr/>
        </p:nvSpPr>
        <p:spPr bwMode="auto">
          <a:xfrm>
            <a:off x="3124200" y="2971801"/>
            <a:ext cx="5029200" cy="1089529"/>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控制措施和手段</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en-US" altLang="zh-CN">
                <a:latin typeface="微软雅黑" panose="020B0503020204020204" pitchFamily="34" charset="-122"/>
                <a:ea typeface="微软雅黑" panose="020B0503020204020204" pitchFamily="34" charset="-122"/>
              </a:rPr>
              <a:t>IT</a:t>
            </a:r>
            <a:r>
              <a:rPr lang="zh-CN" altLang="en-US">
                <a:latin typeface="微软雅黑" panose="020B0503020204020204" pitchFamily="34" charset="-122"/>
                <a:ea typeface="微软雅黑" panose="020B0503020204020204" pitchFamily="34" charset="-122"/>
              </a:rPr>
              <a:t>基础安全性保障</a:t>
            </a:r>
            <a:endParaRPr lang="zh-CN" altLang="en-US" u="sng">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提供风险评估与监督依据</a:t>
            </a:r>
            <a:endParaRPr lang="zh-CN" altLang="en-US">
              <a:latin typeface="微软雅黑" panose="020B0503020204020204" pitchFamily="34" charset="-122"/>
              <a:ea typeface="微软雅黑" panose="020B0503020204020204" pitchFamily="34" charset="-122"/>
            </a:endParaRPr>
          </a:p>
        </p:txBody>
      </p:sp>
      <p:sp>
        <p:nvSpPr>
          <p:cNvPr id="112651"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12652"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内部控制</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内部控制</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852488" y="1219201"/>
            <a:ext cx="2208212"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marL="342900" indent="-342900" algn="ctr">
              <a:lnSpc>
                <a:spcPct val="120000"/>
              </a:lnSpc>
              <a:defRPr/>
            </a:pPr>
            <a:r>
              <a:rPr lang="zh-CN" altLang="en-US" sz="1600" b="1" dirty="0">
                <a:latin typeface="微软雅黑" panose="020B0503020204020204" pitchFamily="34" charset="-122"/>
                <a:ea typeface="微软雅黑" panose="020B0503020204020204" pitchFamily="34" charset="-122"/>
              </a:rPr>
              <a:t>控制措施</a:t>
            </a:r>
            <a:endParaRPr lang="zh-CN" altLang="en-US" sz="1600" b="1" dirty="0">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6124577" y="1219201"/>
            <a:ext cx="2208213"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latin typeface="微软雅黑" panose="020B0503020204020204" pitchFamily="34" charset="-122"/>
                <a:ea typeface="微软雅黑" panose="020B0503020204020204" pitchFamily="34" charset="-122"/>
              </a:rPr>
              <a:t>风险评估与</a:t>
            </a:r>
            <a:endParaRPr lang="en-US" altLang="zh-CN" sz="1600" b="1" dirty="0">
              <a:latin typeface="微软雅黑" panose="020B0503020204020204" pitchFamily="34" charset="-122"/>
              <a:ea typeface="微软雅黑" panose="020B0503020204020204" pitchFamily="34" charset="-122"/>
            </a:endParaRPr>
          </a:p>
          <a:p>
            <a:pPr algn="ctr" eaLnBrk="0" fontAlgn="auto" hangingPunct="0">
              <a:spcBef>
                <a:spcPts val="0"/>
              </a:spcBef>
              <a:spcAft>
                <a:spcPts val="0"/>
              </a:spcAft>
              <a:defRPr/>
            </a:pPr>
            <a:r>
              <a:rPr lang="zh-CN" altLang="en-US" sz="1600" b="1" dirty="0">
                <a:latin typeface="微软雅黑" panose="020B0503020204020204" pitchFamily="34" charset="-122"/>
                <a:ea typeface="微软雅黑" panose="020B0503020204020204" pitchFamily="34" charset="-122"/>
              </a:rPr>
              <a:t>监督依据</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838200" y="2028496"/>
            <a:ext cx="2224070" cy="40675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ts val="2400"/>
              </a:lnSpc>
              <a:spcBef>
                <a:spcPts val="0"/>
              </a:spcBef>
              <a:spcAft>
                <a:spcPts val="0"/>
              </a:spcAft>
              <a:buClr>
                <a:schemeClr val="accent6">
                  <a:lumMod val="75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ERP</a:t>
            </a:r>
            <a:r>
              <a:rPr lang="zh-CN" altLang="en-US" sz="1400" dirty="0">
                <a:latin typeface="微软雅黑" panose="020B0503020204020204" pitchFamily="34" charset="-122"/>
                <a:ea typeface="微软雅黑" panose="020B0503020204020204" pitchFamily="34" charset="-122"/>
              </a:rPr>
              <a:t>系统支持在业务活动高风险发生之处采取各控制措施及手段。</a:t>
            </a:r>
            <a:endParaRPr lang="en-US" altLang="zh-CN" sz="1400" dirty="0">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支持把企业内控流程通过</a:t>
            </a:r>
            <a:r>
              <a:rPr lang="en-US" altLang="zh-CN" sz="1400" dirty="0">
                <a:latin typeface="微软雅黑" panose="020B0503020204020204" pitchFamily="34" charset="-122"/>
                <a:ea typeface="微软雅黑" panose="020B0503020204020204" pitchFamily="34" charset="-122"/>
              </a:rPr>
              <a:t>ERP</a:t>
            </a:r>
            <a:r>
              <a:rPr lang="zh-CN" altLang="en-US" sz="1400" dirty="0">
                <a:latin typeface="微软雅黑" panose="020B0503020204020204" pitchFamily="34" charset="-122"/>
                <a:ea typeface="微软雅黑" panose="020B0503020204020204" pitchFamily="34" charset="-122"/>
              </a:rPr>
              <a:t>系统进行配置和固化。</a:t>
            </a:r>
            <a:endParaRPr lang="en-US" altLang="zh-CN" sz="1400" dirty="0">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业务准确率分析</a:t>
            </a:r>
            <a:endParaRPr lang="en-US" altLang="zh-CN" sz="1400" dirty="0">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业务时效性分析</a:t>
            </a:r>
            <a:endParaRPr lang="en-US" altLang="zh-CN" sz="1400" dirty="0">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系统操作时效性统计</a:t>
            </a: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6110269" y="2028496"/>
            <a:ext cx="2224070" cy="40675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提供内部审计系统：支持系统安全性审查</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IT</a:t>
            </a:r>
            <a:r>
              <a:rPr lang="zh-CN" altLang="en-US" sz="1400" dirty="0">
                <a:latin typeface="微软雅黑" panose="020B0503020204020204" pitchFamily="34" charset="-122"/>
                <a:ea typeface="微软雅黑" panose="020B0503020204020204" pitchFamily="34" charset="-122"/>
              </a:rPr>
              <a:t>管理历史记录分析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支持业务处理及操作历史追溯和统计分析</a:t>
            </a:r>
            <a:endParaRPr lang="zh-CN" altLang="en-US" sz="1400" dirty="0"/>
          </a:p>
        </p:txBody>
      </p:sp>
      <p:sp>
        <p:nvSpPr>
          <p:cNvPr id="14" name="标题 1"/>
          <p:cNvSpPr txBox="1"/>
          <p:nvPr/>
        </p:nvSpPr>
        <p:spPr>
          <a:xfrm>
            <a:off x="433389" y="82551"/>
            <a:ext cx="8939213"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内部控制业务关键特性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1" name="AutoShape 7"/>
          <p:cNvSpPr>
            <a:spLocks noChangeArrowheads="1"/>
          </p:cNvSpPr>
          <p:nvPr/>
        </p:nvSpPr>
        <p:spPr bwMode="ltGray">
          <a:xfrm>
            <a:off x="3454402" y="1219201"/>
            <a:ext cx="2208213"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marL="342900" indent="-342900" algn="ctr">
              <a:lnSpc>
                <a:spcPct val="120000"/>
              </a:lnSpc>
              <a:defRPr/>
            </a:pPr>
            <a:r>
              <a:rPr lang="en-US" altLang="zh-CN" sz="1600" b="1" dirty="0">
                <a:latin typeface="微软雅黑" panose="020B0503020204020204" pitchFamily="34" charset="-122"/>
                <a:ea typeface="微软雅黑" panose="020B0503020204020204" pitchFamily="34" charset="-122"/>
              </a:rPr>
              <a:t>IT</a:t>
            </a:r>
            <a:r>
              <a:rPr lang="zh-CN" altLang="en-US" sz="1600" b="1" dirty="0">
                <a:latin typeface="微软雅黑" panose="020B0503020204020204" pitchFamily="34" charset="-122"/>
                <a:ea typeface="微软雅黑" panose="020B0503020204020204" pitchFamily="34" charset="-122"/>
              </a:rPr>
              <a:t>安全保障</a:t>
            </a:r>
            <a:endParaRPr lang="zh-CN" altLang="en-US" sz="1600" b="1" u="sng" dirty="0">
              <a:latin typeface="微软雅黑" panose="020B0503020204020204" pitchFamily="34" charset="-122"/>
              <a:ea typeface="微软雅黑" panose="020B0503020204020204" pitchFamily="34" charset="-122"/>
            </a:endParaRPr>
          </a:p>
        </p:txBody>
      </p:sp>
      <p:sp>
        <p:nvSpPr>
          <p:cNvPr id="15" name="圆角矩形 14"/>
          <p:cNvSpPr/>
          <p:nvPr/>
        </p:nvSpPr>
        <p:spPr>
          <a:xfrm>
            <a:off x="3439538" y="2028496"/>
            <a:ext cx="2224070" cy="40675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ts val="28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建立完整的</a:t>
            </a:r>
            <a:r>
              <a:rPr lang="en-US" altLang="zh-CN" sz="1400" dirty="0">
                <a:latin typeface="微软雅黑" panose="020B0503020204020204" pitchFamily="34" charset="-122"/>
                <a:ea typeface="微软雅黑" panose="020B0503020204020204" pitchFamily="34" charset="-122"/>
              </a:rPr>
              <a:t>IT</a:t>
            </a:r>
            <a:r>
              <a:rPr lang="zh-CN" altLang="en-US" sz="1400" dirty="0">
                <a:latin typeface="微软雅黑" panose="020B0503020204020204" pitchFamily="34" charset="-122"/>
                <a:ea typeface="微软雅黑" panose="020B0503020204020204" pitchFamily="34" charset="-122"/>
              </a:rPr>
              <a:t>系统安全策略及控制体系</a:t>
            </a:r>
            <a:endParaRPr lang="en-US" altLang="zh-CN" sz="1400" dirty="0">
              <a:latin typeface="微软雅黑" panose="020B0503020204020204" pitchFamily="34" charset="-122"/>
              <a:ea typeface="微软雅黑" panose="020B0503020204020204" pitchFamily="34" charset="-122"/>
            </a:endParaRPr>
          </a:p>
          <a:p>
            <a:pPr fontAlgn="auto">
              <a:lnSpc>
                <a:spcPts val="28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通过国家信息部软件安全测评机构的安全性测试认证。</a:t>
            </a:r>
            <a:endParaRPr lang="zh-CN" altLang="en-US" sz="1400" dirty="0">
              <a:latin typeface="微软雅黑" panose="020B0503020204020204" pitchFamily="34" charset="-122"/>
              <a:ea typeface="微软雅黑" panose="020B0503020204020204" pitchFamily="34" charset="-122"/>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4"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5"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6" name="Group 29"/>
          <p:cNvGrpSpPr/>
          <p:nvPr/>
        </p:nvGrpSpPr>
        <p:grpSpPr bwMode="auto">
          <a:xfrm rot="5400000">
            <a:off x="1838326" y="1819276"/>
            <a:ext cx="495300" cy="666750"/>
            <a:chOff x="778" y="1762"/>
            <a:chExt cx="312" cy="420"/>
          </a:xfrm>
        </p:grpSpPr>
        <p:grpSp>
          <p:nvGrpSpPr>
            <p:cNvPr id="7" name="Group 30"/>
            <p:cNvGrpSpPr/>
            <p:nvPr/>
          </p:nvGrpSpPr>
          <p:grpSpPr bwMode="auto">
            <a:xfrm>
              <a:off x="960" y="1764"/>
              <a:ext cx="130" cy="418"/>
              <a:chOff x="960" y="1764"/>
              <a:chExt cx="130" cy="418"/>
            </a:xfrm>
          </p:grpSpPr>
          <p:sp>
            <p:nvSpPr>
              <p:cNvPr id="12"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4"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34"/>
            <p:cNvGrpSpPr/>
            <p:nvPr/>
          </p:nvGrpSpPr>
          <p:grpSpPr bwMode="auto">
            <a:xfrm>
              <a:off x="778" y="1762"/>
              <a:ext cx="130" cy="418"/>
              <a:chOff x="960" y="1764"/>
              <a:chExt cx="130" cy="418"/>
            </a:xfrm>
          </p:grpSpPr>
          <p:sp>
            <p:nvSpPr>
              <p:cNvPr id="9"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15" name="Group 65"/>
          <p:cNvGrpSpPr/>
          <p:nvPr/>
        </p:nvGrpSpPr>
        <p:grpSpPr bwMode="auto">
          <a:xfrm rot="5400000">
            <a:off x="1838326" y="4943476"/>
            <a:ext cx="495300" cy="666750"/>
            <a:chOff x="778" y="1762"/>
            <a:chExt cx="312" cy="420"/>
          </a:xfrm>
        </p:grpSpPr>
        <p:grpSp>
          <p:nvGrpSpPr>
            <p:cNvPr id="16" name="Group 66"/>
            <p:cNvGrpSpPr/>
            <p:nvPr/>
          </p:nvGrpSpPr>
          <p:grpSpPr bwMode="auto">
            <a:xfrm>
              <a:off x="960" y="1764"/>
              <a:ext cx="130" cy="418"/>
              <a:chOff x="960" y="1764"/>
              <a:chExt cx="130" cy="418"/>
            </a:xfrm>
          </p:grpSpPr>
          <p:sp>
            <p:nvSpPr>
              <p:cNvPr id="2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17" name="Group 70"/>
            <p:cNvGrpSpPr/>
            <p:nvPr/>
          </p:nvGrpSpPr>
          <p:grpSpPr bwMode="auto">
            <a:xfrm>
              <a:off x="778" y="1762"/>
              <a:ext cx="130" cy="418"/>
              <a:chOff x="960" y="1764"/>
              <a:chExt cx="130" cy="418"/>
            </a:xfrm>
          </p:grpSpPr>
          <p:sp>
            <p:nvSpPr>
              <p:cNvPr id="1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24"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 Box 75"/>
          <p:cNvSpPr txBox="1">
            <a:spLocks noChangeArrowheads="1"/>
          </p:cNvSpPr>
          <p:nvPr/>
        </p:nvSpPr>
        <p:spPr bwMode="auto">
          <a:xfrm>
            <a:off x="3124200" y="2743200"/>
            <a:ext cx="5029200" cy="2751522"/>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应收款管理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支持应收款记录及收款核销、往来转账、坏账处理</a:t>
            </a:r>
            <a:r>
              <a:rPr lang="zh-CN" altLang="en-US" dirty="0" smtClean="0">
                <a:latin typeface="微软雅黑" panose="020B0503020204020204" pitchFamily="34" charset="-122"/>
                <a:ea typeface="微软雅黑" panose="020B0503020204020204" pitchFamily="34" charset="-122"/>
              </a:rPr>
              <a:t>、结汇单收款结汇、汇兑</a:t>
            </a:r>
            <a:r>
              <a:rPr lang="zh-CN" altLang="en-US" dirty="0">
                <a:latin typeface="微软雅黑" panose="020B0503020204020204" pitchFamily="34" charset="-122"/>
                <a:ea typeface="微软雅黑" panose="020B0503020204020204" pitchFamily="34" charset="-122"/>
              </a:rPr>
              <a:t>损益等</a:t>
            </a:r>
            <a:r>
              <a:rPr lang="zh-CN" altLang="en-US" dirty="0" smtClean="0">
                <a:latin typeface="微软雅黑" panose="020B0503020204020204" pitchFamily="34" charset="-122"/>
                <a:ea typeface="微软雅黑" panose="020B0503020204020204" pitchFamily="34" charset="-122"/>
              </a:rPr>
              <a:t>业务；</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应收票据管理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支持票据</a:t>
            </a:r>
            <a:r>
              <a:rPr lang="zh-CN" altLang="en-US" dirty="0" smtClean="0">
                <a:latin typeface="微软雅黑" panose="020B0503020204020204" pitchFamily="34" charset="-122"/>
                <a:ea typeface="微软雅黑" panose="020B0503020204020204" pitchFamily="34" charset="-122"/>
              </a:rPr>
              <a:t>的收票、</a:t>
            </a:r>
            <a:r>
              <a:rPr lang="zh-CN" altLang="en-US" dirty="0">
                <a:latin typeface="微软雅黑" panose="020B0503020204020204" pitchFamily="34" charset="-122"/>
                <a:ea typeface="微软雅黑" panose="020B0503020204020204" pitchFamily="34" charset="-122"/>
              </a:rPr>
              <a:t>兑现、计息、背书、贴现、转出、退票等多种处理</a:t>
            </a:r>
            <a:r>
              <a:rPr lang="zh-CN" altLang="en-US" dirty="0" smtClean="0">
                <a:latin typeface="微软雅黑" panose="020B0503020204020204" pitchFamily="34" charset="-122"/>
                <a:ea typeface="微软雅黑" panose="020B0503020204020204" pitchFamily="34" charset="-122"/>
              </a:rPr>
              <a:t>，并提供票据</a:t>
            </a:r>
            <a:r>
              <a:rPr lang="zh-CN" altLang="en-US" dirty="0">
                <a:latin typeface="微软雅黑" panose="020B0503020204020204" pitchFamily="34" charset="-122"/>
                <a:ea typeface="微软雅黑" panose="020B0503020204020204" pitchFamily="34" charset="-122"/>
              </a:rPr>
              <a:t>到期预警</a:t>
            </a:r>
            <a:r>
              <a:rPr lang="zh-CN" altLang="en-US" dirty="0" smtClean="0">
                <a:latin typeface="微软雅黑" panose="020B0503020204020204" pitchFamily="34" charset="-122"/>
                <a:ea typeface="微软雅黑" panose="020B0503020204020204" pitchFamily="34" charset="-122"/>
              </a:rPr>
              <a:t>提示；</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应收款账期预警及对账催款；</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应收账款账龄及客户欠款分析</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26" name="Line 77"/>
          <p:cNvSpPr>
            <a:spLocks noChangeShapeType="1"/>
          </p:cNvSpPr>
          <p:nvPr/>
        </p:nvSpPr>
        <p:spPr bwMode="auto">
          <a:xfrm>
            <a:off x="2590800" y="2590800"/>
            <a:ext cx="5867400" cy="0"/>
          </a:xfrm>
          <a:prstGeom prst="line">
            <a:avLst/>
          </a:prstGeom>
          <a:noFill/>
          <a:ln w="9525">
            <a:solidFill>
              <a:schemeClr val="tx1"/>
            </a:solidFill>
            <a:prstDash val="lgDash"/>
            <a:round/>
          </a:ln>
        </p:spPr>
        <p:txBody>
          <a:bodyPr/>
          <a:lstStyle/>
          <a:p>
            <a:endParaRPr lang="zh-CN" altLang="en-US"/>
          </a:p>
        </p:txBody>
      </p:sp>
      <p:sp>
        <p:nvSpPr>
          <p:cNvPr id="27"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应收管理</a:t>
            </a:r>
            <a:endParaRPr lang="en-US" altLang="zh-CN" sz="2400">
              <a:latin typeface="微软雅黑" panose="020B0503020204020204" pitchFamily="34" charset="-122"/>
              <a:ea typeface="微软雅黑" panose="020B0503020204020204" pitchFamily="34" charset="-122"/>
            </a:endParaRPr>
          </a:p>
        </p:txBody>
      </p:sp>
      <p:sp>
        <p:nvSpPr>
          <p:cNvPr id="28" name="标题 1"/>
          <p:cNvSpPr txBox="1"/>
          <p:nvPr/>
        </p:nvSpPr>
        <p:spPr>
          <a:xfrm>
            <a:off x="304800" y="152401"/>
            <a:ext cx="8229600" cy="706439"/>
          </a:xfrm>
          <a:prstGeom prst="rect">
            <a:avLst/>
          </a:prstGeom>
        </p:spPr>
        <p:txBody>
          <a:bodyPr/>
          <a:lstStyle/>
          <a:p>
            <a:pPr eaLnBrk="0" hangingPunct="0">
              <a:defRPr/>
            </a:pP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  产品概述 </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 </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应收管理</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 </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251520" y="0"/>
            <a:ext cx="5472113" cy="635000"/>
          </a:xfrm>
        </p:spPr>
        <p:txBody>
          <a:bodyPr/>
          <a:lstStyle/>
          <a:p>
            <a:pPr algn="l"/>
            <a:r>
              <a:rPr kumimoji="0" lang="en-US" altLang="zh-CN" sz="3600" b="1" dirty="0" smtClean="0">
                <a:solidFill>
                  <a:srgbClr val="FF0000"/>
                </a:solidFill>
                <a:latin typeface="微软雅黑" panose="020B0503020204020204" pitchFamily="34" charset="-122"/>
                <a:ea typeface="微软雅黑" panose="020B0503020204020204" pitchFamily="34" charset="-122"/>
              </a:rPr>
              <a:t>U8V11.</a:t>
            </a:r>
            <a:r>
              <a:rPr kumimoji="0" lang="en-US" altLang="zh-CN" sz="4000" b="1" dirty="0" smtClean="0">
                <a:solidFill>
                  <a:srgbClr val="FF0000"/>
                </a:solidFill>
                <a:latin typeface="微软雅黑" panose="020B0503020204020204" pitchFamily="34" charset="-122"/>
                <a:ea typeface="微软雅黑" panose="020B0503020204020204" pitchFamily="34" charset="-122"/>
              </a:rPr>
              <a:t>0</a:t>
            </a:r>
            <a:r>
              <a:rPr kumimoji="0" sz="3600" b="1" dirty="0" smtClean="0">
                <a:solidFill>
                  <a:srgbClr val="FF0000"/>
                </a:solidFill>
                <a:latin typeface="微软雅黑" panose="020B0503020204020204" pitchFamily="34" charset="-122"/>
                <a:ea typeface="微软雅黑" panose="020B0503020204020204" pitchFamily="34" charset="-122"/>
              </a:rPr>
              <a:t>产品总体介绍</a:t>
            </a:r>
            <a:endParaRPr kumimoji="0" b="1" dirty="0" smtClean="0">
              <a:solidFill>
                <a:srgbClr val="FF0000"/>
              </a:solidFill>
              <a:latin typeface="微软雅黑" panose="020B0503020204020204" pitchFamily="34" charset="-122"/>
              <a:ea typeface="微软雅黑" panose="020B0503020204020204" pitchFamily="34" charset="-122"/>
            </a:endParaRPr>
          </a:p>
        </p:txBody>
      </p:sp>
      <p:sp>
        <p:nvSpPr>
          <p:cNvPr id="6147" name="Rectangle 3"/>
          <p:cNvSpPr txBox="1"/>
          <p:nvPr/>
        </p:nvSpPr>
        <p:spPr bwMode="auto">
          <a:xfrm>
            <a:off x="1752600" y="762000"/>
            <a:ext cx="5183188" cy="4525963"/>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U8ERP</a:t>
            </a:r>
            <a:r>
              <a:rPr lang="zh-CN" altLang="en-US" sz="2400" dirty="0">
                <a:solidFill>
                  <a:srgbClr val="FF0000"/>
                </a:solidFill>
                <a:latin typeface="微软雅黑" panose="020B0503020204020204" pitchFamily="34" charset="-122"/>
                <a:ea typeface="微软雅黑" panose="020B0503020204020204" pitchFamily="34" charset="-122"/>
              </a:rPr>
              <a:t>应用解决方案</a:t>
            </a:r>
            <a:endParaRPr lang="zh-CN" altLang="en-US" sz="2400"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领域解决方案</a:t>
            </a:r>
            <a:endParaRPr lang="zh-CN" altLang="en-US" sz="2000"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财务</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CRM</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供</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链</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分销</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零售</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制造</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人力资</a:t>
            </a:r>
            <a:r>
              <a:rPr lang="zh-CN" altLang="en-US" dirty="0" smtClean="0">
                <a:latin typeface="微软雅黑" panose="020B0503020204020204" pitchFamily="34" charset="-122"/>
                <a:ea typeface="微软雅黑" panose="020B0503020204020204" pitchFamily="34" charset="-122"/>
              </a:rPr>
              <a:t>源</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OA</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决策支持</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移动应</a:t>
            </a:r>
            <a:r>
              <a:rPr lang="zh-CN" altLang="en-US" dirty="0" smtClean="0">
                <a:latin typeface="微软雅黑" panose="020B0503020204020204" pitchFamily="34" charset="-122"/>
                <a:ea typeface="微软雅黑" panose="020B0503020204020204" pitchFamily="34" charset="-122"/>
              </a:rPr>
              <a:t>用</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平台</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内部控制</a:t>
            </a:r>
            <a:endParaRPr lang="zh-CN" altLang="en-US"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行业解决方案</a:t>
            </a:r>
            <a:endParaRPr lang="zh-CN" altLang="en-US" sz="2000" dirty="0">
              <a:solidFill>
                <a:srgbClr val="FF0000"/>
              </a:solidFill>
              <a:latin typeface="微软雅黑" panose="020B0503020204020204" pitchFamily="34" charset="-122"/>
              <a:ea typeface="微软雅黑" panose="020B0503020204020204" pitchFamily="34" charset="-122"/>
            </a:endParaRPr>
          </a:p>
        </p:txBody>
      </p:sp>
      <p:pic>
        <p:nvPicPr>
          <p:cNvPr id="4" name="图片 3" descr="U8logo.jpg"/>
          <p:cNvPicPr>
            <a:picLocks noChangeAspect="1"/>
          </p:cNvPicPr>
          <p:nvPr/>
        </p:nvPicPr>
        <p:blipFill>
          <a:blip r:embed="rId4"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9"/>
          <p:cNvSpPr txBox="1">
            <a:spLocks noChangeArrowheads="1"/>
          </p:cNvSpPr>
          <p:nvPr/>
        </p:nvSpPr>
        <p:spPr bwMode="auto">
          <a:xfrm>
            <a:off x="127000" y="130175"/>
            <a:ext cx="7429500" cy="584775"/>
          </a:xfrm>
          <a:prstGeom prst="rect">
            <a:avLst/>
          </a:prstGeom>
          <a:noFill/>
          <a:ln w="9525">
            <a:noFill/>
            <a:miter lim="800000"/>
          </a:ln>
        </p:spPr>
        <p:txBody>
          <a:bodyPr>
            <a:spAutoFit/>
          </a:bodyPr>
          <a:lstStyle/>
          <a:p>
            <a:pPr>
              <a:defRPr/>
            </a:pPr>
            <a:r>
              <a:rPr lang="zh-CN" altLang="en-US" sz="3200" b="1" dirty="0">
                <a:solidFill>
                  <a:srgbClr val="FF0000"/>
                </a:solidFill>
                <a:latin typeface="微软雅黑" panose="020B0503020204020204" pitchFamily="34" charset="-122"/>
                <a:ea typeface="微软雅黑" panose="020B0503020204020204" pitchFamily="34" charset="-122"/>
              </a:rPr>
              <a:t>聚焦行业的核心应用和最佳实践</a:t>
            </a:r>
            <a:endParaRPr lang="zh-CN" altLang="en-US" sz="32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231425" name="Picture 1"/>
          <p:cNvPicPr>
            <a:picLocks noChangeAspect="1" noChangeArrowheads="1"/>
          </p:cNvPicPr>
          <p:nvPr/>
        </p:nvPicPr>
        <p:blipFill>
          <a:blip r:embed="rId1" cstate="print"/>
          <a:srcRect/>
          <a:stretch>
            <a:fillRect/>
          </a:stretch>
        </p:blipFill>
        <p:spPr bwMode="auto">
          <a:xfrm>
            <a:off x="652465" y="1552575"/>
            <a:ext cx="7958137" cy="3809851"/>
          </a:xfrm>
          <a:prstGeom prst="rect">
            <a:avLst/>
          </a:prstGeom>
          <a:noFill/>
          <a:ln w="9525">
            <a:noFill/>
            <a:miter lim="800000"/>
            <a:headEnd/>
            <a:tailEnd/>
          </a:ln>
        </p:spPr>
      </p:pic>
      <p:pic>
        <p:nvPicPr>
          <p:cNvPr id="4" name="图片 3"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890" name="Rectangle 2"/>
          <p:cNvSpPr>
            <a:spLocks noChangeArrowheads="1"/>
          </p:cNvSpPr>
          <p:nvPr/>
        </p:nvSpPr>
        <p:spPr bwMode="auto">
          <a:xfrm>
            <a:off x="415927" y="0"/>
            <a:ext cx="5832475" cy="620712"/>
          </a:xfrm>
          <a:prstGeom prst="rect">
            <a:avLst/>
          </a:prstGeom>
          <a:noFill/>
          <a:ln w="9525" cap="flat" cmpd="sng" algn="ctr">
            <a:noFill/>
            <a:prstDash val="solid"/>
            <a:miter lim="800000"/>
          </a:ln>
          <a:effectLst/>
        </p:spPr>
        <p:txBody>
          <a:bodyPr anchor="ctr"/>
          <a:lstStyle/>
          <a:p>
            <a:pPr eaLnBrk="0" hangingPunct="0">
              <a:defRPr/>
            </a:pPr>
            <a:r>
              <a:rPr kumimoji="1" lang="en-US" altLang="zh-CN" sz="2800" dirty="0">
                <a:solidFill>
                  <a:srgbClr val="FF0000"/>
                </a:solidFill>
                <a:latin typeface="微软雅黑" panose="020B0503020204020204" pitchFamily="34" charset="-122"/>
                <a:ea typeface="微软雅黑" panose="020B0503020204020204" pitchFamily="34" charset="-122"/>
              </a:rPr>
              <a:t>U8</a:t>
            </a:r>
            <a:r>
              <a:rPr kumimoji="1" lang="zh-CN" altLang="en-US" sz="2800" dirty="0">
                <a:solidFill>
                  <a:srgbClr val="FF0000"/>
                </a:solidFill>
                <a:latin typeface="微软雅黑" panose="020B0503020204020204" pitchFamily="34" charset="-122"/>
                <a:ea typeface="微软雅黑" panose="020B0503020204020204" pitchFamily="34" charset="-122"/>
              </a:rPr>
              <a:t>机械行业最佳实践</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030" name="Picture 6"/>
          <p:cNvPicPr>
            <a:picLocks noChangeAspect="1" noChangeArrowheads="1"/>
          </p:cNvPicPr>
          <p:nvPr/>
        </p:nvPicPr>
        <p:blipFill>
          <a:blip r:embed="rId1" cstate="print"/>
          <a:srcRect/>
          <a:stretch>
            <a:fillRect/>
          </a:stretch>
        </p:blipFill>
        <p:spPr bwMode="auto">
          <a:xfrm>
            <a:off x="152400" y="838200"/>
            <a:ext cx="6172200" cy="5562600"/>
          </a:xfrm>
          <a:prstGeom prst="rect">
            <a:avLst/>
          </a:prstGeom>
          <a:noFill/>
          <a:ln w="9525">
            <a:noFill/>
            <a:miter lim="800000"/>
            <a:headEnd/>
            <a:tailEnd/>
          </a:ln>
        </p:spPr>
      </p:pic>
      <p:sp>
        <p:nvSpPr>
          <p:cNvPr id="5" name="矩形 4"/>
          <p:cNvSpPr/>
          <p:nvPr/>
        </p:nvSpPr>
        <p:spPr>
          <a:xfrm>
            <a:off x="6477000" y="838200"/>
            <a:ext cx="2438400" cy="7620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机械行业</a:t>
            </a:r>
            <a:endParaRPr lang="zh-CN" altLang="en-US" sz="2400" b="1" dirty="0">
              <a:latin typeface="微软雅黑" panose="020B0503020204020204" pitchFamily="34" charset="-122"/>
              <a:ea typeface="微软雅黑" panose="020B0503020204020204" pitchFamily="34" charset="-122"/>
            </a:endParaRPr>
          </a:p>
        </p:txBody>
      </p:sp>
      <p:sp>
        <p:nvSpPr>
          <p:cNvPr id="6" name="矩形 5"/>
          <p:cNvSpPr/>
          <p:nvPr/>
        </p:nvSpPr>
        <p:spPr>
          <a:xfrm>
            <a:off x="6477000" y="1676400"/>
            <a:ext cx="2438400" cy="4724400"/>
          </a:xfrm>
          <a:prstGeom prst="rect">
            <a:avLst/>
          </a:prstGeom>
          <a:solidFill>
            <a:srgbClr val="FBEADA"/>
          </a:solidFill>
        </p:spPr>
        <p:style>
          <a:lnRef idx="1">
            <a:schemeClr val="accent5"/>
          </a:lnRef>
          <a:fillRef idx="2">
            <a:schemeClr val="accent5"/>
          </a:fillRef>
          <a:effectRef idx="1">
            <a:schemeClr val="accent5"/>
          </a:effectRef>
          <a:fontRef idx="minor">
            <a:schemeClr val="dk1"/>
          </a:fontRef>
        </p:style>
        <p:txBody>
          <a:bodyPr/>
          <a:lstStyle/>
          <a:p>
            <a:pPr marL="342900" indent="-342900">
              <a:lnSpc>
                <a:spcPct val="150000"/>
              </a:lnSpc>
              <a:buFont typeface="+mj-lt"/>
              <a:buAutoNum type="arabicPeriod"/>
              <a:defRPr/>
            </a:pPr>
            <a:r>
              <a:rPr lang="en-US" altLang="zh-CN" sz="1400" b="1" dirty="0" smtClean="0">
                <a:solidFill>
                  <a:schemeClr val="tx1"/>
                </a:solidFill>
                <a:latin typeface="微软雅黑" panose="020B0503020204020204" pitchFamily="34" charset="-122"/>
                <a:ea typeface="微软雅黑" panose="020B0503020204020204" pitchFamily="34" charset="-122"/>
              </a:rPr>
              <a:t>PDM</a:t>
            </a:r>
            <a:r>
              <a:rPr lang="zh-CN" altLang="en-US" sz="1400" b="1" dirty="0" smtClean="0">
                <a:solidFill>
                  <a:schemeClr val="tx1"/>
                </a:solidFill>
                <a:latin typeface="微软雅黑" panose="020B0503020204020204" pitchFamily="34" charset="-122"/>
                <a:ea typeface="微软雅黑" panose="020B0503020204020204" pitchFamily="34" charset="-122"/>
              </a:rPr>
              <a:t>接口</a:t>
            </a:r>
            <a:endParaRPr lang="zh-CN" altLang="en-US" sz="14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模具管理</a:t>
            </a:r>
            <a:endParaRPr lang="zh-CN" altLang="en-US" sz="14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售前分析</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en-US" altLang="zh-CN" sz="1400" b="1" dirty="0" smtClean="0">
                <a:solidFill>
                  <a:schemeClr val="tx1"/>
                </a:solidFill>
                <a:latin typeface="微软雅黑" panose="020B0503020204020204" pitchFamily="34" charset="-122"/>
                <a:ea typeface="微软雅黑" panose="020B0503020204020204" pitchFamily="34" charset="-122"/>
              </a:rPr>
              <a:t>ECN</a:t>
            </a:r>
            <a:r>
              <a:rPr lang="zh-CN" altLang="en-US" sz="1400" b="1" dirty="0" smtClean="0">
                <a:solidFill>
                  <a:schemeClr val="tx1"/>
                </a:solidFill>
                <a:latin typeface="微软雅黑" panose="020B0503020204020204" pitchFamily="34" charset="-122"/>
                <a:ea typeface="微软雅黑" panose="020B0503020204020204" pitchFamily="34" charset="-122"/>
              </a:rPr>
              <a:t>变更</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散件发货</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有限排产</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供应商协同平台</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客户协同平台</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立体库接口</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车间条码</a:t>
            </a:r>
            <a:endParaRPr lang="zh-CN" altLang="en-US" sz="14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endParaRPr lang="en-US" altLang="zh-CN" sz="1400" b="1" dirty="0" smtClean="0">
              <a:solidFill>
                <a:schemeClr val="tx1"/>
              </a:solidFill>
              <a:latin typeface="微软雅黑" panose="020B0503020204020204" pitchFamily="34" charset="-122"/>
              <a:ea typeface="微软雅黑" panose="020B0503020204020204" pitchFamily="34" charset="-122"/>
            </a:endParaRPr>
          </a:p>
        </p:txBody>
      </p:sp>
      <p:pic>
        <p:nvPicPr>
          <p:cNvPr id="7" name="图片 6"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标题 1"/>
          <p:cNvSpPr>
            <a:spLocks noGrp="1"/>
          </p:cNvSpPr>
          <p:nvPr>
            <p:ph type="title"/>
          </p:nvPr>
        </p:nvSpPr>
        <p:spPr>
          <a:xfrm>
            <a:off x="585789" y="1"/>
            <a:ext cx="8939213" cy="585788"/>
          </a:xfrm>
        </p:spPr>
        <p:txBody>
          <a:bodyPr/>
          <a:lstStyle/>
          <a:p>
            <a:pPr algn="l"/>
            <a:r>
              <a:rPr lang="zh-CN" altLang="en-US" kern="1200" dirty="0" smtClean="0">
                <a:solidFill>
                  <a:srgbClr val="FF0000"/>
                </a:solidFill>
                <a:latin typeface="微软雅黑" panose="020B0503020204020204" pitchFamily="34" charset="-122"/>
                <a:ea typeface="微软雅黑" panose="020B0503020204020204" pitchFamily="34" charset="-122"/>
                <a:cs typeface="+mn-cs"/>
              </a:rPr>
              <a:t>机械行业关键应用价值</a:t>
            </a:r>
            <a:endParaRPr lang="zh-CN" altLang="en-US" kern="1200" dirty="0" smtClean="0">
              <a:solidFill>
                <a:srgbClr val="FF0000"/>
              </a:solidFill>
              <a:latin typeface="微软雅黑" panose="020B0503020204020204" pitchFamily="34" charset="-122"/>
              <a:ea typeface="微软雅黑" panose="020B0503020204020204" pitchFamily="34" charset="-122"/>
              <a:cs typeface="+mn-cs"/>
            </a:endParaRPr>
          </a:p>
        </p:txBody>
      </p:sp>
      <p:sp>
        <p:nvSpPr>
          <p:cNvPr id="4" name="AutoShape 30"/>
          <p:cNvSpPr>
            <a:spLocks noChangeArrowheads="1"/>
          </p:cNvSpPr>
          <p:nvPr/>
        </p:nvSpPr>
        <p:spPr bwMode="gray">
          <a:xfrm>
            <a:off x="1260477" y="1522413"/>
            <a:ext cx="6653213" cy="1144587"/>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5" name="AutoShape 31"/>
          <p:cNvSpPr>
            <a:spLocks noChangeArrowheads="1"/>
          </p:cNvSpPr>
          <p:nvPr/>
        </p:nvSpPr>
        <p:spPr bwMode="gray">
          <a:xfrm>
            <a:off x="1263652" y="3113088"/>
            <a:ext cx="6653213" cy="115411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6" name="AutoShape 32"/>
          <p:cNvSpPr>
            <a:spLocks noChangeArrowheads="1"/>
          </p:cNvSpPr>
          <p:nvPr/>
        </p:nvSpPr>
        <p:spPr bwMode="gray">
          <a:xfrm>
            <a:off x="1271588" y="4683125"/>
            <a:ext cx="6653212" cy="10318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7" name="AutoShape 33"/>
          <p:cNvSpPr>
            <a:spLocks noChangeArrowheads="1"/>
          </p:cNvSpPr>
          <p:nvPr/>
        </p:nvSpPr>
        <p:spPr bwMode="gray">
          <a:xfrm flipV="1">
            <a:off x="1435102" y="2743201"/>
            <a:ext cx="6397625" cy="361951"/>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8" name="AutoShape 34"/>
          <p:cNvSpPr>
            <a:spLocks noChangeArrowheads="1"/>
          </p:cNvSpPr>
          <p:nvPr/>
        </p:nvSpPr>
        <p:spPr bwMode="gray">
          <a:xfrm flipV="1">
            <a:off x="1338263" y="1152525"/>
            <a:ext cx="6502400"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9" name="AutoShape 35"/>
          <p:cNvSpPr>
            <a:spLocks noChangeArrowheads="1"/>
          </p:cNvSpPr>
          <p:nvPr/>
        </p:nvSpPr>
        <p:spPr bwMode="gray">
          <a:xfrm flipV="1">
            <a:off x="1390652" y="4318000"/>
            <a:ext cx="6475413"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pic>
        <p:nvPicPr>
          <p:cNvPr id="144393" name="Picture 36" descr="Picture4"/>
          <p:cNvPicPr>
            <a:picLocks noChangeAspect="1" noChangeArrowheads="1"/>
          </p:cNvPicPr>
          <p:nvPr/>
        </p:nvPicPr>
        <p:blipFill>
          <a:blip r:embed="rId1" cstate="print"/>
          <a:srcRect/>
          <a:stretch>
            <a:fillRect/>
          </a:stretch>
        </p:blipFill>
        <p:spPr bwMode="auto">
          <a:xfrm>
            <a:off x="1317625" y="1565276"/>
            <a:ext cx="674688" cy="574675"/>
          </a:xfrm>
          <a:prstGeom prst="rect">
            <a:avLst/>
          </a:prstGeom>
          <a:noFill/>
          <a:ln w="9525">
            <a:noFill/>
            <a:miter lim="800000"/>
            <a:headEnd/>
            <a:tailEnd/>
          </a:ln>
        </p:spPr>
      </p:pic>
      <p:pic>
        <p:nvPicPr>
          <p:cNvPr id="144394" name="Picture 37" descr="Picture4"/>
          <p:cNvPicPr>
            <a:picLocks noChangeAspect="1" noChangeArrowheads="1"/>
          </p:cNvPicPr>
          <p:nvPr/>
        </p:nvPicPr>
        <p:blipFill>
          <a:blip r:embed="rId1" cstate="print"/>
          <a:srcRect/>
          <a:stretch>
            <a:fillRect/>
          </a:stretch>
        </p:blipFill>
        <p:spPr bwMode="auto">
          <a:xfrm>
            <a:off x="1314452" y="3159125"/>
            <a:ext cx="676275" cy="573088"/>
          </a:xfrm>
          <a:prstGeom prst="rect">
            <a:avLst/>
          </a:prstGeom>
          <a:noFill/>
          <a:ln w="9525">
            <a:noFill/>
            <a:miter lim="800000"/>
            <a:headEnd/>
            <a:tailEnd/>
          </a:ln>
        </p:spPr>
      </p:pic>
      <p:pic>
        <p:nvPicPr>
          <p:cNvPr id="144395" name="Picture 38" descr="Picture4"/>
          <p:cNvPicPr>
            <a:picLocks noChangeAspect="1" noChangeArrowheads="1"/>
          </p:cNvPicPr>
          <p:nvPr/>
        </p:nvPicPr>
        <p:blipFill>
          <a:blip r:embed="rId1" cstate="print"/>
          <a:srcRect/>
          <a:stretch>
            <a:fillRect/>
          </a:stretch>
        </p:blipFill>
        <p:spPr bwMode="auto">
          <a:xfrm>
            <a:off x="1319215" y="4724400"/>
            <a:ext cx="674687" cy="573088"/>
          </a:xfrm>
          <a:prstGeom prst="rect">
            <a:avLst/>
          </a:prstGeom>
          <a:noFill/>
          <a:ln w="9525">
            <a:noFill/>
            <a:miter lim="800000"/>
            <a:headEnd/>
            <a:tailEnd/>
          </a:ln>
        </p:spPr>
      </p:pic>
      <p:sp>
        <p:nvSpPr>
          <p:cNvPr id="144396" name="AutoShape 39"/>
          <p:cNvSpPr>
            <a:spLocks noChangeArrowheads="1"/>
          </p:cNvSpPr>
          <p:nvPr/>
        </p:nvSpPr>
        <p:spPr bwMode="gray">
          <a:xfrm>
            <a:off x="1747838" y="1295400"/>
            <a:ext cx="5791200" cy="457200"/>
          </a:xfrm>
          <a:prstGeom prst="roundRect">
            <a:avLst>
              <a:gd name="adj" fmla="val 16667"/>
            </a:avLst>
          </a:prstGeom>
          <a:solidFill>
            <a:srgbClr val="FEFFFF"/>
          </a:solidFill>
          <a:ln w="28575">
            <a:solidFill>
              <a:schemeClr val="accent2"/>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4397" name="AutoShape 40"/>
          <p:cNvSpPr>
            <a:spLocks noChangeArrowheads="1"/>
          </p:cNvSpPr>
          <p:nvPr/>
        </p:nvSpPr>
        <p:spPr bwMode="gray">
          <a:xfrm>
            <a:off x="1747838" y="2905125"/>
            <a:ext cx="5791200" cy="457200"/>
          </a:xfrm>
          <a:prstGeom prst="roundRect">
            <a:avLst>
              <a:gd name="adj" fmla="val 16667"/>
            </a:avLst>
          </a:prstGeom>
          <a:solidFill>
            <a:srgbClr val="FEFFFF"/>
          </a:solidFill>
          <a:ln w="28575">
            <a:solidFill>
              <a:schemeClr val="folHlink"/>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4398" name="AutoShape 41"/>
          <p:cNvSpPr>
            <a:spLocks noChangeArrowheads="1"/>
          </p:cNvSpPr>
          <p:nvPr/>
        </p:nvSpPr>
        <p:spPr bwMode="gray">
          <a:xfrm>
            <a:off x="1747838" y="4460875"/>
            <a:ext cx="5791200" cy="457200"/>
          </a:xfrm>
          <a:prstGeom prst="roundRect">
            <a:avLst>
              <a:gd name="adj" fmla="val 16667"/>
            </a:avLst>
          </a:prstGeom>
          <a:solidFill>
            <a:srgbClr val="FEFFFF"/>
          </a:solidFill>
          <a:ln w="28575">
            <a:solidFill>
              <a:schemeClr val="hlink"/>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4399" name="Text Box 42"/>
          <p:cNvSpPr txBox="1">
            <a:spLocks noChangeArrowheads="1"/>
          </p:cNvSpPr>
          <p:nvPr/>
        </p:nvSpPr>
        <p:spPr bwMode="gray">
          <a:xfrm>
            <a:off x="1676400" y="1905002"/>
            <a:ext cx="6019800" cy="830997"/>
          </a:xfrm>
          <a:prstGeom prst="rect">
            <a:avLst/>
          </a:prstGeom>
          <a:noFill/>
          <a:ln w="9525" algn="ctr">
            <a:noFill/>
            <a:miter lim="800000"/>
          </a:ln>
        </p:spPr>
        <p:txBody>
          <a:bodyPr>
            <a:spAutoFit/>
          </a:bodyPr>
          <a:lstStyle/>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完整规范的物料清单和工艺路线等基础数据</a:t>
            </a:r>
            <a:endParaRPr lang="en-US" altLang="zh-CN" sz="160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能够实现</a:t>
            </a:r>
            <a:r>
              <a:rPr lang="en-US" altLang="zh-CN" sz="1600">
                <a:solidFill>
                  <a:srgbClr val="FEFFFF"/>
                </a:solidFill>
                <a:latin typeface="微软雅黑" panose="020B0503020204020204" pitchFamily="34" charset="-122"/>
                <a:ea typeface="微软雅黑" panose="020B0503020204020204" pitchFamily="34" charset="-122"/>
              </a:rPr>
              <a:t>ERP</a:t>
            </a:r>
            <a:r>
              <a:rPr lang="zh-CN" altLang="en-US" sz="1600">
                <a:solidFill>
                  <a:srgbClr val="FEFFFF"/>
                </a:solidFill>
                <a:latin typeface="微软雅黑" panose="020B0503020204020204" pitchFamily="34" charset="-122"/>
                <a:ea typeface="微软雅黑" panose="020B0503020204020204" pitchFamily="34" charset="-122"/>
              </a:rPr>
              <a:t>与</a:t>
            </a:r>
            <a:r>
              <a:rPr lang="en-US" altLang="zh-CN" sz="1600">
                <a:solidFill>
                  <a:srgbClr val="FEFFFF"/>
                </a:solidFill>
                <a:latin typeface="微软雅黑" panose="020B0503020204020204" pitchFamily="34" charset="-122"/>
                <a:ea typeface="微软雅黑" panose="020B0503020204020204" pitchFamily="34" charset="-122"/>
              </a:rPr>
              <a:t>PDM</a:t>
            </a:r>
            <a:r>
              <a:rPr lang="zh-CN" altLang="en-US" sz="1600">
                <a:solidFill>
                  <a:srgbClr val="FEFFFF"/>
                </a:solidFill>
                <a:latin typeface="微软雅黑" panose="020B0503020204020204" pitchFamily="34" charset="-122"/>
                <a:ea typeface="微软雅黑" panose="020B0503020204020204" pitchFamily="34" charset="-122"/>
              </a:rPr>
              <a:t>的有效集成</a:t>
            </a:r>
            <a:r>
              <a:rPr lang="en-US" altLang="zh-CN" sz="1600">
                <a:solidFill>
                  <a:srgbClr val="FEFFFF"/>
                </a:solidFill>
                <a:latin typeface="微软雅黑" panose="020B0503020204020204" pitchFamily="34" charset="-122"/>
                <a:ea typeface="微软雅黑" panose="020B0503020204020204" pitchFamily="34" charset="-122"/>
              </a:rPr>
              <a:t>.</a:t>
            </a:r>
            <a:r>
              <a:rPr lang="zh-CN" altLang="en-US" sz="1600">
                <a:solidFill>
                  <a:srgbClr val="FEFFFF"/>
                </a:solidFill>
                <a:latin typeface="微软雅黑" panose="020B0503020204020204" pitchFamily="34" charset="-122"/>
                <a:ea typeface="微软雅黑" panose="020B0503020204020204" pitchFamily="34" charset="-122"/>
              </a:rPr>
              <a:t>降低订单交付周期，提高协作水平</a:t>
            </a:r>
            <a:endParaRPr lang="en-US" altLang="zh-CN" sz="1600">
              <a:solidFill>
                <a:srgbClr val="FEFFFF"/>
              </a:solidFill>
              <a:latin typeface="微软雅黑" panose="020B0503020204020204" pitchFamily="34" charset="-122"/>
              <a:ea typeface="微软雅黑" panose="020B0503020204020204" pitchFamily="34" charset="-122"/>
            </a:endParaRPr>
          </a:p>
        </p:txBody>
      </p:sp>
      <p:sp>
        <p:nvSpPr>
          <p:cNvPr id="144400" name="Text Box 43"/>
          <p:cNvSpPr txBox="1">
            <a:spLocks noChangeArrowheads="1"/>
          </p:cNvSpPr>
          <p:nvPr/>
        </p:nvSpPr>
        <p:spPr bwMode="gray">
          <a:xfrm>
            <a:off x="1671638" y="3441700"/>
            <a:ext cx="6019800" cy="1077218"/>
          </a:xfrm>
          <a:prstGeom prst="rect">
            <a:avLst/>
          </a:prstGeom>
          <a:noFill/>
          <a:ln w="9525" algn="ctr">
            <a:noFill/>
            <a:miter lim="800000"/>
          </a:ln>
        </p:spPr>
        <p:txBody>
          <a:bodyPr>
            <a:spAutoFit/>
          </a:bodyPr>
          <a:lstStyle/>
          <a:p>
            <a:pPr eaLnBrk="0" hangingPunct="0"/>
            <a:r>
              <a:rPr lang="en-US" altLang="zh-CN" sz="1600">
                <a:solidFill>
                  <a:srgbClr val="FEFFFF"/>
                </a:solidFill>
                <a:latin typeface="微软雅黑" panose="020B0503020204020204" pitchFamily="34" charset="-122"/>
                <a:ea typeface="微软雅黑" panose="020B0503020204020204" pitchFamily="34" charset="-122"/>
              </a:rPr>
              <a:t>-</a:t>
            </a:r>
            <a:r>
              <a:rPr lang="zh-CN" altLang="en-US" sz="1600">
                <a:solidFill>
                  <a:srgbClr val="FEFFFF"/>
                </a:solidFill>
                <a:latin typeface="微软雅黑" panose="020B0503020204020204" pitchFamily="34" charset="-122"/>
                <a:ea typeface="微软雅黑" panose="020B0503020204020204" pitchFamily="34" charset="-122"/>
              </a:rPr>
              <a:t>灵活的计划管理系统，及时准确的计划生成</a:t>
            </a:r>
            <a:endParaRPr lang="en-US" altLang="zh-CN" sz="1600">
              <a:solidFill>
                <a:srgbClr val="FEFFFF"/>
              </a:solidFill>
              <a:latin typeface="微软雅黑" panose="020B0503020204020204" pitchFamily="34" charset="-122"/>
              <a:ea typeface="微软雅黑" panose="020B0503020204020204" pitchFamily="34" charset="-122"/>
            </a:endParaRPr>
          </a:p>
          <a:p>
            <a:pPr eaLnBrk="0" hangingPunct="0"/>
            <a:r>
              <a:rPr lang="en-US" altLang="zh-CN" sz="1600">
                <a:solidFill>
                  <a:srgbClr val="FEFFFF"/>
                </a:solidFill>
                <a:latin typeface="微软雅黑" panose="020B0503020204020204" pitchFamily="34" charset="-122"/>
                <a:ea typeface="微软雅黑" panose="020B0503020204020204" pitchFamily="34" charset="-122"/>
              </a:rPr>
              <a:t>-</a:t>
            </a:r>
            <a:r>
              <a:rPr lang="zh-CN" altLang="en-US" sz="1600">
                <a:solidFill>
                  <a:srgbClr val="FEFFFF"/>
                </a:solidFill>
                <a:latin typeface="微软雅黑" panose="020B0503020204020204" pitchFamily="34" charset="-122"/>
                <a:ea typeface="微软雅黑" panose="020B0503020204020204" pitchFamily="34" charset="-122"/>
              </a:rPr>
              <a:t>多级能力平衡系统，实现计划的评估和接单承诺</a:t>
            </a:r>
            <a:endParaRPr lang="en-US" altLang="zh-CN" sz="1600">
              <a:solidFill>
                <a:srgbClr val="FEFFFF"/>
              </a:solidFill>
              <a:latin typeface="微软雅黑" panose="020B0503020204020204" pitchFamily="34" charset="-122"/>
              <a:ea typeface="微软雅黑" panose="020B0503020204020204" pitchFamily="34" charset="-122"/>
            </a:endParaRPr>
          </a:p>
          <a:p>
            <a:pPr eaLnBrk="0" hangingPunct="0"/>
            <a:r>
              <a:rPr lang="en-US" altLang="zh-CN" sz="1600">
                <a:solidFill>
                  <a:srgbClr val="FEFFFF"/>
                </a:solidFill>
                <a:latin typeface="微软雅黑" panose="020B0503020204020204" pitchFamily="34" charset="-122"/>
                <a:ea typeface="微软雅黑" panose="020B0503020204020204" pitchFamily="34" charset="-122"/>
              </a:rPr>
              <a:t>-</a:t>
            </a:r>
            <a:r>
              <a:rPr lang="zh-CN" altLang="en-US" sz="1600">
                <a:solidFill>
                  <a:srgbClr val="FEFFFF"/>
                </a:solidFill>
                <a:latin typeface="微软雅黑" panose="020B0503020204020204" pitchFamily="34" charset="-122"/>
                <a:ea typeface="微软雅黑" panose="020B0503020204020204" pitchFamily="34" charset="-122"/>
              </a:rPr>
              <a:t>车间现场管理科学规范，满足及时交付订单的要求</a:t>
            </a:r>
            <a:endParaRPr lang="en-US" altLang="zh-CN" sz="1600">
              <a:solidFill>
                <a:srgbClr val="FEFFFF"/>
              </a:solidFill>
              <a:latin typeface="微软雅黑" panose="020B0503020204020204" pitchFamily="34" charset="-122"/>
              <a:ea typeface="微软雅黑" panose="020B0503020204020204" pitchFamily="34" charset="-122"/>
            </a:endParaRPr>
          </a:p>
          <a:p>
            <a:pPr eaLnBrk="0" hangingPunct="0"/>
            <a:endParaRPr lang="en-US" altLang="zh-CN" sz="1600">
              <a:solidFill>
                <a:srgbClr val="FEFFFF"/>
              </a:solidFill>
              <a:latin typeface="微软雅黑" panose="020B0503020204020204" pitchFamily="34" charset="-122"/>
              <a:ea typeface="微软雅黑" panose="020B0503020204020204" pitchFamily="34" charset="-122"/>
            </a:endParaRPr>
          </a:p>
        </p:txBody>
      </p:sp>
      <p:sp>
        <p:nvSpPr>
          <p:cNvPr id="144401" name="Text Box 44"/>
          <p:cNvSpPr txBox="1">
            <a:spLocks noChangeArrowheads="1"/>
          </p:cNvSpPr>
          <p:nvPr/>
        </p:nvSpPr>
        <p:spPr bwMode="gray">
          <a:xfrm>
            <a:off x="1671638" y="4973639"/>
            <a:ext cx="6019800" cy="584775"/>
          </a:xfrm>
          <a:prstGeom prst="rect">
            <a:avLst/>
          </a:prstGeom>
          <a:noFill/>
          <a:ln w="9525" algn="ctr">
            <a:noFill/>
            <a:miter lim="800000"/>
          </a:ln>
        </p:spPr>
        <p:txBody>
          <a:bodyPr>
            <a:spAutoFit/>
          </a:bodyPr>
          <a:lstStyle/>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支持实际成本管理体系，能及时核算，合理分摊，便于成本管控</a:t>
            </a:r>
            <a:endParaRPr lang="en-US" altLang="zh-CN" sz="160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支持标准成本体系，有效实现先进科学的成本分析和控制</a:t>
            </a:r>
            <a:r>
              <a:rPr lang="en-US" altLang="zh-CN" sz="1600">
                <a:solidFill>
                  <a:srgbClr val="FEFFFF"/>
                </a:solidFill>
                <a:latin typeface="微软雅黑" panose="020B0503020204020204" pitchFamily="34" charset="-122"/>
                <a:ea typeface="微软雅黑" panose="020B0503020204020204" pitchFamily="34" charset="-122"/>
              </a:rPr>
              <a:t>.</a:t>
            </a:r>
            <a:endParaRPr lang="en-US" altLang="zh-CN" sz="1600">
              <a:solidFill>
                <a:srgbClr val="FEFFFF"/>
              </a:solidFill>
              <a:latin typeface="微软雅黑" panose="020B0503020204020204" pitchFamily="34" charset="-122"/>
              <a:ea typeface="微软雅黑" panose="020B0503020204020204" pitchFamily="34" charset="-122"/>
            </a:endParaRPr>
          </a:p>
        </p:txBody>
      </p:sp>
      <p:sp>
        <p:nvSpPr>
          <p:cNvPr id="144402" name="Rectangle 45"/>
          <p:cNvSpPr>
            <a:spLocks noChangeArrowheads="1"/>
          </p:cNvSpPr>
          <p:nvPr/>
        </p:nvSpPr>
        <p:spPr bwMode="black">
          <a:xfrm>
            <a:off x="2128838" y="1295400"/>
            <a:ext cx="5029200" cy="424732"/>
          </a:xfrm>
          <a:prstGeom prst="rect">
            <a:avLst/>
          </a:prstGeom>
          <a:noFill/>
          <a:ln w="9525">
            <a:noFill/>
            <a:miter lim="800000"/>
          </a:ln>
        </p:spPr>
        <p:txBody>
          <a:bodyPr>
            <a:spAutoFit/>
          </a:bodyPr>
          <a:lstStyle/>
          <a:p>
            <a:pPr algn="ctr">
              <a:lnSpc>
                <a:spcPct val="120000"/>
              </a:lnSpc>
            </a:pPr>
            <a:r>
              <a:rPr lang="zh-CN" altLang="en-US">
                <a:solidFill>
                  <a:schemeClr val="accent2"/>
                </a:solidFill>
                <a:latin typeface="微软雅黑" panose="020B0503020204020204" pitchFamily="34" charset="-122"/>
                <a:ea typeface="微软雅黑" panose="020B0503020204020204" pitchFamily="34" charset="-122"/>
              </a:rPr>
              <a:t>设计与制造协同一体化</a:t>
            </a:r>
            <a:endParaRPr lang="en-US" altLang="zh-CN">
              <a:solidFill>
                <a:schemeClr val="accent2"/>
              </a:solidFill>
              <a:latin typeface="微软雅黑" panose="020B0503020204020204" pitchFamily="34" charset="-122"/>
              <a:ea typeface="微软雅黑" panose="020B0503020204020204" pitchFamily="34" charset="-122"/>
            </a:endParaRPr>
          </a:p>
        </p:txBody>
      </p:sp>
      <p:sp>
        <p:nvSpPr>
          <p:cNvPr id="144403" name="Rectangle 46"/>
          <p:cNvSpPr>
            <a:spLocks noChangeArrowheads="1"/>
          </p:cNvSpPr>
          <p:nvPr/>
        </p:nvSpPr>
        <p:spPr bwMode="black">
          <a:xfrm>
            <a:off x="2128838" y="2914651"/>
            <a:ext cx="5029200" cy="424732"/>
          </a:xfrm>
          <a:prstGeom prst="rect">
            <a:avLst/>
          </a:prstGeom>
          <a:noFill/>
          <a:ln w="9525">
            <a:noFill/>
            <a:miter lim="800000"/>
          </a:ln>
        </p:spPr>
        <p:txBody>
          <a:bodyPr>
            <a:spAutoFit/>
          </a:bodyPr>
          <a:lstStyle/>
          <a:p>
            <a:pPr algn="ctr">
              <a:lnSpc>
                <a:spcPct val="120000"/>
              </a:lnSpc>
            </a:pPr>
            <a:r>
              <a:rPr lang="zh-CN" altLang="en-US">
                <a:solidFill>
                  <a:schemeClr val="folHlink"/>
                </a:solidFill>
                <a:latin typeface="微软雅黑" panose="020B0503020204020204" pitchFamily="34" charset="-122"/>
                <a:ea typeface="微软雅黑" panose="020B0503020204020204" pitchFamily="34" charset="-122"/>
              </a:rPr>
              <a:t>产销平衡，快速生产部署</a:t>
            </a:r>
            <a:endParaRPr lang="en-US" altLang="zh-CN">
              <a:solidFill>
                <a:schemeClr val="folHlink"/>
              </a:solidFill>
              <a:latin typeface="微软雅黑" panose="020B0503020204020204" pitchFamily="34" charset="-122"/>
              <a:ea typeface="微软雅黑" panose="020B0503020204020204" pitchFamily="34" charset="-122"/>
            </a:endParaRPr>
          </a:p>
        </p:txBody>
      </p:sp>
      <p:sp>
        <p:nvSpPr>
          <p:cNvPr id="144404" name="Rectangle 47"/>
          <p:cNvSpPr>
            <a:spLocks noChangeArrowheads="1"/>
          </p:cNvSpPr>
          <p:nvPr/>
        </p:nvSpPr>
        <p:spPr bwMode="black">
          <a:xfrm>
            <a:off x="2128838" y="4471988"/>
            <a:ext cx="5029200" cy="424732"/>
          </a:xfrm>
          <a:prstGeom prst="rect">
            <a:avLst/>
          </a:prstGeom>
          <a:noFill/>
          <a:ln w="9525">
            <a:noFill/>
            <a:miter lim="800000"/>
          </a:ln>
        </p:spPr>
        <p:txBody>
          <a:bodyPr>
            <a:spAutoFit/>
          </a:bodyPr>
          <a:lstStyle/>
          <a:p>
            <a:pPr algn="ctr">
              <a:lnSpc>
                <a:spcPct val="120000"/>
              </a:lnSpc>
            </a:pPr>
            <a:r>
              <a:rPr lang="zh-CN" altLang="en-US">
                <a:solidFill>
                  <a:schemeClr val="hlink"/>
                </a:solidFill>
                <a:latin typeface="微软雅黑" panose="020B0503020204020204" pitchFamily="34" charset="-122"/>
                <a:ea typeface="微软雅黑" panose="020B0503020204020204" pitchFamily="34" charset="-122"/>
              </a:rPr>
              <a:t>精细管理，实现成本管控</a:t>
            </a:r>
            <a:endParaRPr lang="en-US" altLang="zh-CN">
              <a:solidFill>
                <a:schemeClr val="hlink"/>
              </a:solidFill>
              <a:latin typeface="微软雅黑" panose="020B0503020204020204" pitchFamily="34" charset="-122"/>
              <a:ea typeface="微软雅黑" panose="020B0503020204020204" pitchFamily="34" charset="-122"/>
            </a:endParaRPr>
          </a:p>
        </p:txBody>
      </p:sp>
      <p:pic>
        <p:nvPicPr>
          <p:cNvPr id="21" name="图片 20"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890" name="Rectangle 2"/>
          <p:cNvSpPr>
            <a:spLocks noChangeArrowheads="1"/>
          </p:cNvSpPr>
          <p:nvPr/>
        </p:nvSpPr>
        <p:spPr bwMode="auto">
          <a:xfrm>
            <a:off x="415927" y="0"/>
            <a:ext cx="5832475" cy="620712"/>
          </a:xfrm>
          <a:prstGeom prst="rect">
            <a:avLst/>
          </a:prstGeom>
          <a:noFill/>
          <a:ln w="9525" cap="flat" cmpd="sng" algn="ctr">
            <a:noFill/>
            <a:prstDash val="solid"/>
            <a:miter lim="800000"/>
          </a:ln>
          <a:effectLst/>
        </p:spPr>
        <p:txBody>
          <a:bodyPr anchor="ctr"/>
          <a:lstStyle/>
          <a:p>
            <a:pPr eaLnBrk="0" hangingPunct="0">
              <a:defRPr/>
            </a:pPr>
            <a:r>
              <a:rPr kumimoji="1" lang="en-US" altLang="zh-CN" sz="2800" dirty="0" smtClean="0">
                <a:solidFill>
                  <a:srgbClr val="FF0000"/>
                </a:solidFill>
                <a:latin typeface="微软雅黑" panose="020B0503020204020204" pitchFamily="34" charset="-122"/>
                <a:ea typeface="微软雅黑" panose="020B0503020204020204" pitchFamily="34" charset="-122"/>
              </a:rPr>
              <a:t>U8</a:t>
            </a:r>
            <a:r>
              <a:rPr kumimoji="1" lang="zh-CN" altLang="en-US" sz="2800" dirty="0" smtClean="0">
                <a:solidFill>
                  <a:srgbClr val="FF0000"/>
                </a:solidFill>
                <a:latin typeface="微软雅黑" panose="020B0503020204020204" pitchFamily="34" charset="-122"/>
                <a:ea typeface="微软雅黑" panose="020B0503020204020204" pitchFamily="34" charset="-122"/>
              </a:rPr>
              <a:t>电子行</a:t>
            </a:r>
            <a:r>
              <a:rPr kumimoji="1" lang="zh-CN" altLang="en-US" sz="2800" dirty="0">
                <a:solidFill>
                  <a:srgbClr val="FF0000"/>
                </a:solidFill>
                <a:latin typeface="微软雅黑" panose="020B0503020204020204" pitchFamily="34" charset="-122"/>
                <a:ea typeface="微软雅黑" panose="020B0503020204020204" pitchFamily="34" charset="-122"/>
              </a:rPr>
              <a:t>业最佳实践</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6477000" y="838200"/>
            <a:ext cx="2438400" cy="7620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电子行业</a:t>
            </a:r>
            <a:endParaRPr lang="zh-CN" altLang="en-US" sz="2400" b="1" dirty="0">
              <a:latin typeface="微软雅黑" panose="020B0503020204020204" pitchFamily="34" charset="-122"/>
              <a:ea typeface="微软雅黑" panose="020B0503020204020204" pitchFamily="34" charset="-122"/>
            </a:endParaRPr>
          </a:p>
        </p:txBody>
      </p:sp>
      <p:sp>
        <p:nvSpPr>
          <p:cNvPr id="6" name="矩形 5"/>
          <p:cNvSpPr/>
          <p:nvPr/>
        </p:nvSpPr>
        <p:spPr>
          <a:xfrm>
            <a:off x="6477000" y="1676400"/>
            <a:ext cx="2438400" cy="4724400"/>
          </a:xfrm>
          <a:prstGeom prst="rect">
            <a:avLst/>
          </a:prstGeom>
          <a:solidFill>
            <a:srgbClr val="FBEADA"/>
          </a:solidFill>
        </p:spPr>
        <p:style>
          <a:lnRef idx="1">
            <a:schemeClr val="accent5"/>
          </a:lnRef>
          <a:fillRef idx="2">
            <a:schemeClr val="accent5"/>
          </a:fillRef>
          <a:effectRef idx="1">
            <a:schemeClr val="accent5"/>
          </a:effectRef>
          <a:fontRef idx="minor">
            <a:schemeClr val="dk1"/>
          </a:fontRef>
        </p:style>
        <p:txBody>
          <a:bodyPr/>
          <a:lstStyle/>
          <a:p>
            <a:pPr marL="342900" lvl="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有限排产</a:t>
            </a:r>
            <a:endParaRPr lang="zh-CN" altLang="en-US"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en-US" altLang="zh-CN" sz="1400" b="1" dirty="0" smtClean="0">
                <a:solidFill>
                  <a:schemeClr val="tx1"/>
                </a:solidFill>
                <a:latin typeface="微软雅黑" panose="020B0503020204020204" pitchFamily="34" charset="-122"/>
                <a:ea typeface="微软雅黑" panose="020B0503020204020204" pitchFamily="34" charset="-122"/>
              </a:rPr>
              <a:t>ECN</a:t>
            </a:r>
            <a:r>
              <a:rPr lang="zh-CN" altLang="en-US" sz="1400" b="1" dirty="0" smtClean="0">
                <a:solidFill>
                  <a:schemeClr val="tx1"/>
                </a:solidFill>
                <a:latin typeface="微软雅黑" panose="020B0503020204020204" pitchFamily="34" charset="-122"/>
                <a:ea typeface="微软雅黑" panose="020B0503020204020204" pitchFamily="34" charset="-122"/>
              </a:rPr>
              <a:t>变更</a:t>
            </a:r>
            <a:endParaRPr lang="zh-CN" altLang="en-US"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采购询价比价</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模具管理</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借用归还</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出库单开票</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替代料完善</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en-US" altLang="zh-CN" sz="1400" b="1" dirty="0" smtClean="0">
                <a:solidFill>
                  <a:schemeClr val="tx1"/>
                </a:solidFill>
                <a:latin typeface="微软雅黑" panose="020B0503020204020204" pitchFamily="34" charset="-122"/>
                <a:ea typeface="微软雅黑" panose="020B0503020204020204" pitchFamily="34" charset="-122"/>
              </a:rPr>
              <a:t>BOM</a:t>
            </a:r>
            <a:r>
              <a:rPr lang="zh-CN" altLang="en-US" sz="1400" b="1" dirty="0" smtClean="0">
                <a:solidFill>
                  <a:schemeClr val="tx1"/>
                </a:solidFill>
                <a:latin typeface="微软雅黑" panose="020B0503020204020204" pitchFamily="34" charset="-122"/>
                <a:ea typeface="微软雅黑" panose="020B0503020204020204" pitchFamily="34" charset="-122"/>
              </a:rPr>
              <a:t>查询</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分光分选</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endParaRPr lang="zh-CN" altLang="en-US" sz="14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endParaRPr lang="en-US" altLang="zh-CN" sz="1400" b="1" dirty="0" smtClean="0">
              <a:solidFill>
                <a:schemeClr val="tx1"/>
              </a:solidFill>
              <a:latin typeface="微软雅黑" panose="020B0503020204020204" pitchFamily="34" charset="-122"/>
              <a:ea typeface="微软雅黑" panose="020B0503020204020204" pitchFamily="34" charset="-122"/>
            </a:endParaRPr>
          </a:p>
        </p:txBody>
      </p:sp>
      <p:pic>
        <p:nvPicPr>
          <p:cNvPr id="45058" name="Picture 2"/>
          <p:cNvPicPr>
            <a:picLocks noChangeAspect="1" noChangeArrowheads="1"/>
          </p:cNvPicPr>
          <p:nvPr/>
        </p:nvPicPr>
        <p:blipFill>
          <a:blip r:embed="rId1" cstate="print"/>
          <a:srcRect/>
          <a:stretch>
            <a:fillRect/>
          </a:stretch>
        </p:blipFill>
        <p:spPr bwMode="auto">
          <a:xfrm>
            <a:off x="76200" y="838200"/>
            <a:ext cx="6324600" cy="5562600"/>
          </a:xfrm>
          <a:prstGeom prst="rect">
            <a:avLst/>
          </a:prstGeom>
          <a:noFill/>
          <a:ln w="9525">
            <a:noFill/>
            <a:miter lim="800000"/>
            <a:headEnd/>
            <a:tailEnd/>
          </a:ln>
        </p:spPr>
      </p:pic>
      <p:pic>
        <p:nvPicPr>
          <p:cNvPr id="7" name="图片 6"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标题 1"/>
          <p:cNvSpPr>
            <a:spLocks noGrp="1"/>
          </p:cNvSpPr>
          <p:nvPr>
            <p:ph type="title"/>
          </p:nvPr>
        </p:nvSpPr>
        <p:spPr>
          <a:xfrm>
            <a:off x="381002" y="1"/>
            <a:ext cx="8939213" cy="585788"/>
          </a:xfrm>
        </p:spPr>
        <p:txBody>
          <a:bodyPr/>
          <a:lstStyle/>
          <a:p>
            <a:pPr algn="l"/>
            <a:r>
              <a:rPr lang="zh-CN" altLang="en-US" kern="1200" dirty="0" smtClean="0">
                <a:solidFill>
                  <a:srgbClr val="FF0000"/>
                </a:solidFill>
                <a:latin typeface="微软雅黑" panose="020B0503020204020204" pitchFamily="34" charset="-122"/>
                <a:ea typeface="微软雅黑" panose="020B0503020204020204" pitchFamily="34" charset="-122"/>
                <a:cs typeface="+mn-cs"/>
              </a:rPr>
              <a:t>电子行业关键应用价值</a:t>
            </a:r>
            <a:endParaRPr lang="zh-CN" altLang="en-US" kern="1200" dirty="0" smtClean="0">
              <a:solidFill>
                <a:srgbClr val="FF0000"/>
              </a:solidFill>
              <a:latin typeface="微软雅黑" panose="020B0503020204020204" pitchFamily="34" charset="-122"/>
              <a:ea typeface="微软雅黑" panose="020B0503020204020204" pitchFamily="34" charset="-122"/>
              <a:cs typeface="+mn-cs"/>
            </a:endParaRPr>
          </a:p>
        </p:txBody>
      </p:sp>
      <p:sp>
        <p:nvSpPr>
          <p:cNvPr id="21" name="AutoShape 30"/>
          <p:cNvSpPr>
            <a:spLocks noChangeArrowheads="1"/>
          </p:cNvSpPr>
          <p:nvPr/>
        </p:nvSpPr>
        <p:spPr bwMode="gray">
          <a:xfrm>
            <a:off x="1260477" y="1436688"/>
            <a:ext cx="6729413" cy="1289051"/>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AutoShape 31"/>
          <p:cNvSpPr>
            <a:spLocks noChangeArrowheads="1"/>
          </p:cNvSpPr>
          <p:nvPr/>
        </p:nvSpPr>
        <p:spPr bwMode="gray">
          <a:xfrm>
            <a:off x="1263652" y="3027364"/>
            <a:ext cx="6729413" cy="1620837"/>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3" name="AutoShape 32"/>
          <p:cNvSpPr>
            <a:spLocks noChangeArrowheads="1"/>
          </p:cNvSpPr>
          <p:nvPr/>
        </p:nvSpPr>
        <p:spPr bwMode="gray">
          <a:xfrm>
            <a:off x="1271588" y="4933949"/>
            <a:ext cx="6729412" cy="1162051"/>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4" name="AutoShape 33"/>
          <p:cNvSpPr>
            <a:spLocks noChangeArrowheads="1"/>
          </p:cNvSpPr>
          <p:nvPr/>
        </p:nvSpPr>
        <p:spPr bwMode="gray">
          <a:xfrm flipV="1">
            <a:off x="1435102" y="2657475"/>
            <a:ext cx="6397625" cy="361951"/>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5" name="AutoShape 34"/>
          <p:cNvSpPr>
            <a:spLocks noChangeArrowheads="1"/>
          </p:cNvSpPr>
          <p:nvPr/>
        </p:nvSpPr>
        <p:spPr bwMode="gray">
          <a:xfrm flipV="1">
            <a:off x="1338263" y="1066800"/>
            <a:ext cx="6502400"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6" name="AutoShape 35"/>
          <p:cNvSpPr>
            <a:spLocks noChangeArrowheads="1"/>
          </p:cNvSpPr>
          <p:nvPr/>
        </p:nvSpPr>
        <p:spPr bwMode="gray">
          <a:xfrm flipV="1">
            <a:off x="1390652" y="4568825"/>
            <a:ext cx="6475413"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pic>
        <p:nvPicPr>
          <p:cNvPr id="27" name="Picture 36" descr="Picture4"/>
          <p:cNvPicPr>
            <a:picLocks noChangeAspect="1" noChangeArrowheads="1"/>
          </p:cNvPicPr>
          <p:nvPr/>
        </p:nvPicPr>
        <p:blipFill>
          <a:blip r:embed="rId1" cstate="print"/>
          <a:srcRect/>
          <a:stretch>
            <a:fillRect/>
          </a:stretch>
        </p:blipFill>
        <p:spPr bwMode="auto">
          <a:xfrm>
            <a:off x="1317625" y="1479551"/>
            <a:ext cx="674688" cy="574675"/>
          </a:xfrm>
          <a:prstGeom prst="rect">
            <a:avLst/>
          </a:prstGeom>
          <a:noFill/>
          <a:ln w="9525">
            <a:noFill/>
            <a:miter lim="800000"/>
            <a:headEnd/>
            <a:tailEnd/>
          </a:ln>
        </p:spPr>
      </p:pic>
      <p:pic>
        <p:nvPicPr>
          <p:cNvPr id="28" name="Picture 37" descr="Picture4"/>
          <p:cNvPicPr>
            <a:picLocks noChangeAspect="1" noChangeArrowheads="1"/>
          </p:cNvPicPr>
          <p:nvPr/>
        </p:nvPicPr>
        <p:blipFill>
          <a:blip r:embed="rId1" cstate="print"/>
          <a:srcRect/>
          <a:stretch>
            <a:fillRect/>
          </a:stretch>
        </p:blipFill>
        <p:spPr bwMode="auto">
          <a:xfrm>
            <a:off x="1314452" y="3073400"/>
            <a:ext cx="676275" cy="573088"/>
          </a:xfrm>
          <a:prstGeom prst="rect">
            <a:avLst/>
          </a:prstGeom>
          <a:noFill/>
          <a:ln w="9525">
            <a:noFill/>
            <a:miter lim="800000"/>
            <a:headEnd/>
            <a:tailEnd/>
          </a:ln>
        </p:spPr>
      </p:pic>
      <p:pic>
        <p:nvPicPr>
          <p:cNvPr id="29" name="Picture 38" descr="Picture4"/>
          <p:cNvPicPr>
            <a:picLocks noChangeAspect="1" noChangeArrowheads="1"/>
          </p:cNvPicPr>
          <p:nvPr/>
        </p:nvPicPr>
        <p:blipFill>
          <a:blip r:embed="rId1" cstate="print"/>
          <a:srcRect/>
          <a:stretch>
            <a:fillRect/>
          </a:stretch>
        </p:blipFill>
        <p:spPr bwMode="auto">
          <a:xfrm>
            <a:off x="1319215" y="4975225"/>
            <a:ext cx="674687" cy="573088"/>
          </a:xfrm>
          <a:prstGeom prst="rect">
            <a:avLst/>
          </a:prstGeom>
          <a:noFill/>
          <a:ln w="9525">
            <a:noFill/>
            <a:miter lim="800000"/>
            <a:headEnd/>
            <a:tailEnd/>
          </a:ln>
        </p:spPr>
      </p:pic>
      <p:sp>
        <p:nvSpPr>
          <p:cNvPr id="30" name="AutoShape 39"/>
          <p:cNvSpPr>
            <a:spLocks noChangeArrowheads="1"/>
          </p:cNvSpPr>
          <p:nvPr/>
        </p:nvSpPr>
        <p:spPr bwMode="gray">
          <a:xfrm>
            <a:off x="1747838" y="1209675"/>
            <a:ext cx="5791200" cy="457200"/>
          </a:xfrm>
          <a:prstGeom prst="roundRect">
            <a:avLst>
              <a:gd name="adj" fmla="val 16667"/>
            </a:avLst>
          </a:prstGeom>
          <a:solidFill>
            <a:srgbClr val="FEFFFF"/>
          </a:solidFill>
          <a:ln w="28575">
            <a:solidFill>
              <a:schemeClr val="accent2"/>
            </a:solidFill>
            <a:round/>
          </a:ln>
        </p:spPr>
        <p:txBody>
          <a:bodyPr wrap="none" anchor="ctr"/>
          <a:lstStyle/>
          <a:p>
            <a:pPr algn="ctr">
              <a:lnSpc>
                <a:spcPct val="120000"/>
              </a:lnSpc>
            </a:pPr>
            <a:r>
              <a:rPr lang="zh-CN" altLang="en-US" b="1">
                <a:solidFill>
                  <a:schemeClr val="folHlink"/>
                </a:solidFill>
                <a:latin typeface="微软雅黑" panose="020B0503020204020204" pitchFamily="34" charset="-122"/>
                <a:ea typeface="微软雅黑" panose="020B0503020204020204" pitchFamily="34" charset="-122"/>
              </a:rPr>
              <a:t>高效快速的营销管理</a:t>
            </a:r>
            <a:endParaRPr lang="en-US" altLang="zh-CN" b="1">
              <a:solidFill>
                <a:schemeClr val="folHlink"/>
              </a:solidFill>
              <a:latin typeface="微软雅黑" panose="020B0503020204020204" pitchFamily="34" charset="-122"/>
              <a:ea typeface="微软雅黑" panose="020B0503020204020204" pitchFamily="34" charset="-122"/>
            </a:endParaRPr>
          </a:p>
        </p:txBody>
      </p:sp>
      <p:sp>
        <p:nvSpPr>
          <p:cNvPr id="31" name="AutoShape 40"/>
          <p:cNvSpPr>
            <a:spLocks noChangeArrowheads="1"/>
          </p:cNvSpPr>
          <p:nvPr/>
        </p:nvSpPr>
        <p:spPr bwMode="gray">
          <a:xfrm>
            <a:off x="1747838" y="2819400"/>
            <a:ext cx="5791200" cy="457200"/>
          </a:xfrm>
          <a:prstGeom prst="roundRect">
            <a:avLst>
              <a:gd name="adj" fmla="val 16667"/>
            </a:avLst>
          </a:prstGeom>
          <a:solidFill>
            <a:srgbClr val="FEFFFF"/>
          </a:solidFill>
          <a:ln w="28575">
            <a:solidFill>
              <a:schemeClr val="folHlink"/>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 name="AutoShape 41"/>
          <p:cNvSpPr>
            <a:spLocks noChangeArrowheads="1"/>
          </p:cNvSpPr>
          <p:nvPr/>
        </p:nvSpPr>
        <p:spPr bwMode="gray">
          <a:xfrm>
            <a:off x="1747838" y="4711700"/>
            <a:ext cx="5791200" cy="457200"/>
          </a:xfrm>
          <a:prstGeom prst="roundRect">
            <a:avLst>
              <a:gd name="adj" fmla="val 16667"/>
            </a:avLst>
          </a:prstGeom>
          <a:solidFill>
            <a:srgbClr val="FEFFFF"/>
          </a:solidFill>
          <a:ln w="28575">
            <a:solidFill>
              <a:schemeClr val="hlink"/>
            </a:solidFill>
            <a:round/>
          </a:ln>
        </p:spPr>
        <p:txBody>
          <a:bodyPr wrap="none" anchor="ctr"/>
          <a:lstStyle/>
          <a:p>
            <a:pPr algn="ctr"/>
            <a:r>
              <a:rPr lang="zh-CN" altLang="en-US" b="1">
                <a:solidFill>
                  <a:schemeClr val="folHlink"/>
                </a:solidFill>
                <a:latin typeface="微软雅黑" panose="020B0503020204020204" pitchFamily="34" charset="-122"/>
                <a:ea typeface="微软雅黑" panose="020B0503020204020204" pitchFamily="34" charset="-122"/>
              </a:rPr>
              <a:t>精细的成本管理</a:t>
            </a:r>
            <a:endParaRPr lang="en-US" altLang="zh-CN" b="1">
              <a:solidFill>
                <a:schemeClr val="folHlink"/>
              </a:solidFill>
              <a:latin typeface="微软雅黑" panose="020B0503020204020204" pitchFamily="34" charset="-122"/>
              <a:ea typeface="微软雅黑" panose="020B0503020204020204" pitchFamily="34" charset="-122"/>
            </a:endParaRPr>
          </a:p>
        </p:txBody>
      </p:sp>
      <p:sp>
        <p:nvSpPr>
          <p:cNvPr id="33" name="Text Box 42"/>
          <p:cNvSpPr txBox="1">
            <a:spLocks noChangeArrowheads="1"/>
          </p:cNvSpPr>
          <p:nvPr/>
        </p:nvSpPr>
        <p:spPr bwMode="gray">
          <a:xfrm>
            <a:off x="1676400" y="1819276"/>
            <a:ext cx="6019800" cy="1077218"/>
          </a:xfrm>
          <a:prstGeom prst="rect">
            <a:avLst/>
          </a:prstGeom>
          <a:noFill/>
          <a:ln w="9525" algn="ctr">
            <a:noFill/>
            <a:miter lim="800000"/>
          </a:ln>
        </p:spPr>
        <p:txBody>
          <a:bodyPr>
            <a:spAutoFit/>
          </a:bodyPr>
          <a:lstStyle/>
          <a:p>
            <a:r>
              <a:rPr lang="en-US" altLang="zh-CN" sz="1600">
                <a:solidFill>
                  <a:srgbClr val="FEFFFF"/>
                </a:solidFill>
                <a:latin typeface="微软雅黑" panose="020B0503020204020204" pitchFamily="34" charset="-122"/>
                <a:ea typeface="微软雅黑" panose="020B0503020204020204" pitchFamily="34" charset="-122"/>
              </a:rPr>
              <a:t>-</a:t>
            </a:r>
            <a:r>
              <a:rPr lang="zh-CN" altLang="en-US" sz="1600">
                <a:solidFill>
                  <a:srgbClr val="FEFFFF"/>
                </a:solidFill>
                <a:latin typeface="微软雅黑" panose="020B0503020204020204" pitchFamily="34" charset="-122"/>
                <a:ea typeface="微软雅黑" panose="020B0503020204020204" pitchFamily="34" charset="-122"/>
              </a:rPr>
              <a:t>快速响应客户需求，获得市场竞争优势</a:t>
            </a:r>
            <a:endParaRPr lang="zh-CN" altLang="en-US" sz="160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通过订单跟踪，实时掌握订单进度，提高提单准时交货率</a:t>
            </a:r>
            <a:endParaRPr lang="en-US" altLang="zh-CN" sz="160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准确的产品报价，提高企业经营绩效</a:t>
            </a:r>
            <a:endParaRPr lang="en-US" altLang="zh-CN" sz="1600">
              <a:solidFill>
                <a:srgbClr val="FEFFFF"/>
              </a:solidFill>
              <a:latin typeface="微软雅黑" panose="020B0503020204020204" pitchFamily="34" charset="-122"/>
              <a:ea typeface="微软雅黑" panose="020B0503020204020204" pitchFamily="34" charset="-122"/>
            </a:endParaRPr>
          </a:p>
          <a:p>
            <a:pPr eaLnBrk="0" hangingPunct="0">
              <a:buFontTx/>
              <a:buChar char="-"/>
            </a:pPr>
            <a:endParaRPr lang="en-US" altLang="zh-CN" sz="1600">
              <a:solidFill>
                <a:srgbClr val="FEFFFF"/>
              </a:solidFill>
              <a:latin typeface="微软雅黑" panose="020B0503020204020204" pitchFamily="34" charset="-122"/>
              <a:ea typeface="微软雅黑" panose="020B0503020204020204" pitchFamily="34" charset="-122"/>
            </a:endParaRPr>
          </a:p>
        </p:txBody>
      </p:sp>
      <p:sp>
        <p:nvSpPr>
          <p:cNvPr id="34" name="Text Box 43"/>
          <p:cNvSpPr txBox="1">
            <a:spLocks noChangeArrowheads="1"/>
          </p:cNvSpPr>
          <p:nvPr/>
        </p:nvSpPr>
        <p:spPr bwMode="gray">
          <a:xfrm>
            <a:off x="1671638" y="3355976"/>
            <a:ext cx="6019800" cy="1077218"/>
          </a:xfrm>
          <a:prstGeom prst="rect">
            <a:avLst/>
          </a:prstGeom>
          <a:noFill/>
          <a:ln w="9525" algn="ctr">
            <a:noFill/>
            <a:miter lim="800000"/>
          </a:ln>
        </p:spPr>
        <p:txBody>
          <a:bodyPr>
            <a:spAutoFit/>
          </a:bodyPr>
          <a:lstStyle/>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全方位的</a:t>
            </a:r>
            <a:r>
              <a:rPr lang="en-US" altLang="zh-CN" sz="1600">
                <a:solidFill>
                  <a:srgbClr val="FEFFFF"/>
                </a:solidFill>
                <a:latin typeface="微软雅黑" panose="020B0503020204020204" pitchFamily="34" charset="-122"/>
                <a:ea typeface="微软雅黑" panose="020B0503020204020204" pitchFamily="34" charset="-122"/>
              </a:rPr>
              <a:t>BOM</a:t>
            </a:r>
            <a:r>
              <a:rPr lang="zh-CN" altLang="en-US" sz="1600">
                <a:solidFill>
                  <a:srgbClr val="FEFFFF"/>
                </a:solidFill>
                <a:latin typeface="微软雅黑" panose="020B0503020204020204" pitchFamily="34" charset="-122"/>
                <a:ea typeface="微软雅黑" panose="020B0503020204020204" pitchFamily="34" charset="-122"/>
              </a:rPr>
              <a:t>管理和变更管理，满足行业复杂的产品结构管理要求</a:t>
            </a:r>
            <a:endParaRPr lang="en-US" altLang="zh-CN" sz="160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敏捷的计划执行体系，实现计划和订单同步变化</a:t>
            </a:r>
            <a:endParaRPr lang="en-US" altLang="zh-CN" sz="160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严格质量管理，通过批号和序列号，实现产品全流程质量跟踪</a:t>
            </a:r>
            <a:endParaRPr lang="en-US" altLang="zh-CN" sz="1600">
              <a:solidFill>
                <a:srgbClr val="FEFFFF"/>
              </a:solidFill>
              <a:latin typeface="微软雅黑" panose="020B0503020204020204" pitchFamily="34" charset="-122"/>
              <a:ea typeface="微软雅黑" panose="020B0503020204020204" pitchFamily="34" charset="-122"/>
            </a:endParaRPr>
          </a:p>
        </p:txBody>
      </p:sp>
      <p:sp>
        <p:nvSpPr>
          <p:cNvPr id="35" name="Text Box 44"/>
          <p:cNvSpPr txBox="1">
            <a:spLocks noChangeArrowheads="1"/>
          </p:cNvSpPr>
          <p:nvPr/>
        </p:nvSpPr>
        <p:spPr bwMode="gray">
          <a:xfrm>
            <a:off x="1671638" y="5224463"/>
            <a:ext cx="6019800" cy="830997"/>
          </a:xfrm>
          <a:prstGeom prst="rect">
            <a:avLst/>
          </a:prstGeom>
          <a:noFill/>
          <a:ln w="9525" algn="ctr">
            <a:noFill/>
            <a:miter lim="800000"/>
          </a:ln>
        </p:spPr>
        <p:txBody>
          <a:bodyPr>
            <a:spAutoFit/>
          </a:bodyPr>
          <a:lstStyle/>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严格的物料耗用控制，降低产品物料成本</a:t>
            </a:r>
            <a:endParaRPr lang="en-US" altLang="zh-CN" sz="160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精确的成本核算，规范企业流程，提高成本计算效率</a:t>
            </a:r>
            <a:endParaRPr lang="en-US" altLang="zh-CN" sz="160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通过标准成本管理，提升企业整体经营效率</a:t>
            </a:r>
            <a:endParaRPr lang="en-US" altLang="zh-CN" sz="1600">
              <a:solidFill>
                <a:srgbClr val="FEFFFF"/>
              </a:solidFill>
              <a:latin typeface="微软雅黑" panose="020B0503020204020204" pitchFamily="34" charset="-122"/>
              <a:ea typeface="微软雅黑" panose="020B0503020204020204" pitchFamily="34" charset="-122"/>
            </a:endParaRPr>
          </a:p>
        </p:txBody>
      </p:sp>
      <p:sp>
        <p:nvSpPr>
          <p:cNvPr id="36" name="Rectangle 45"/>
          <p:cNvSpPr>
            <a:spLocks noChangeArrowheads="1"/>
          </p:cNvSpPr>
          <p:nvPr/>
        </p:nvSpPr>
        <p:spPr bwMode="black">
          <a:xfrm>
            <a:off x="2128838" y="1209675"/>
            <a:ext cx="5029200" cy="424732"/>
          </a:xfrm>
          <a:prstGeom prst="rect">
            <a:avLst/>
          </a:prstGeom>
          <a:noFill/>
          <a:ln w="9525">
            <a:noFill/>
            <a:miter lim="800000"/>
          </a:ln>
        </p:spPr>
        <p:txBody>
          <a:bodyPr>
            <a:spAutoFit/>
          </a:bodyPr>
          <a:lstStyle/>
          <a:p>
            <a:pPr algn="ctr">
              <a:lnSpc>
                <a:spcPct val="120000"/>
              </a:lnSpc>
            </a:pPr>
            <a:endParaRPr lang="en-US" altLang="zh-CN">
              <a:solidFill>
                <a:schemeClr val="accent2"/>
              </a:solidFill>
              <a:latin typeface="微软雅黑" panose="020B0503020204020204" pitchFamily="34" charset="-122"/>
              <a:ea typeface="微软雅黑" panose="020B0503020204020204" pitchFamily="34" charset="-122"/>
            </a:endParaRPr>
          </a:p>
        </p:txBody>
      </p:sp>
      <p:sp>
        <p:nvSpPr>
          <p:cNvPr id="37" name="Rectangle 46"/>
          <p:cNvSpPr>
            <a:spLocks noChangeArrowheads="1"/>
          </p:cNvSpPr>
          <p:nvPr/>
        </p:nvSpPr>
        <p:spPr bwMode="black">
          <a:xfrm>
            <a:off x="2128838" y="2828925"/>
            <a:ext cx="5029200" cy="369332"/>
          </a:xfrm>
          <a:prstGeom prst="rect">
            <a:avLst/>
          </a:prstGeom>
          <a:noFill/>
          <a:ln w="9525">
            <a:noFill/>
            <a:miter lim="800000"/>
          </a:ln>
        </p:spPr>
        <p:txBody>
          <a:bodyPr>
            <a:spAutoFit/>
          </a:bodyPr>
          <a:lstStyle/>
          <a:p>
            <a:pPr algn="ctr"/>
            <a:r>
              <a:rPr lang="zh-CN" altLang="en-US" b="1">
                <a:solidFill>
                  <a:schemeClr val="folHlink"/>
                </a:solidFill>
                <a:latin typeface="微软雅黑" panose="020B0503020204020204" pitchFamily="34" charset="-122"/>
                <a:ea typeface="微软雅黑" panose="020B0503020204020204" pitchFamily="34" charset="-122"/>
              </a:rPr>
              <a:t>敏捷严格的生产管理</a:t>
            </a:r>
            <a:endParaRPr lang="en-US" altLang="zh-CN" b="1">
              <a:solidFill>
                <a:schemeClr val="folHlink"/>
              </a:solidFill>
              <a:latin typeface="微软雅黑" panose="020B0503020204020204" pitchFamily="34" charset="-122"/>
              <a:ea typeface="微软雅黑" panose="020B0503020204020204" pitchFamily="34" charset="-122"/>
            </a:endParaRPr>
          </a:p>
        </p:txBody>
      </p:sp>
      <p:sp>
        <p:nvSpPr>
          <p:cNvPr id="38" name="Rectangle 47"/>
          <p:cNvSpPr>
            <a:spLocks noChangeArrowheads="1"/>
          </p:cNvSpPr>
          <p:nvPr/>
        </p:nvSpPr>
        <p:spPr bwMode="black">
          <a:xfrm>
            <a:off x="2128838" y="4722814"/>
            <a:ext cx="5029200" cy="424732"/>
          </a:xfrm>
          <a:prstGeom prst="rect">
            <a:avLst/>
          </a:prstGeom>
          <a:noFill/>
          <a:ln w="9525">
            <a:noFill/>
            <a:miter lim="800000"/>
          </a:ln>
        </p:spPr>
        <p:txBody>
          <a:bodyPr>
            <a:spAutoFit/>
          </a:bodyPr>
          <a:lstStyle/>
          <a:p>
            <a:pPr algn="ctr">
              <a:lnSpc>
                <a:spcPct val="120000"/>
              </a:lnSpc>
            </a:pPr>
            <a:endParaRPr lang="en-US" altLang="zh-CN">
              <a:solidFill>
                <a:schemeClr val="hlink"/>
              </a:solidFill>
              <a:latin typeface="微软雅黑" panose="020B0503020204020204" pitchFamily="34" charset="-122"/>
              <a:ea typeface="微软雅黑" panose="020B0503020204020204" pitchFamily="34" charset="-122"/>
            </a:endParaRPr>
          </a:p>
        </p:txBody>
      </p:sp>
      <p:pic>
        <p:nvPicPr>
          <p:cNvPr id="39" name="图片 38"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890" name="Rectangle 2"/>
          <p:cNvSpPr>
            <a:spLocks noChangeArrowheads="1"/>
          </p:cNvSpPr>
          <p:nvPr/>
        </p:nvSpPr>
        <p:spPr bwMode="auto">
          <a:xfrm>
            <a:off x="339727" y="0"/>
            <a:ext cx="5832475" cy="620712"/>
          </a:xfrm>
          <a:prstGeom prst="rect">
            <a:avLst/>
          </a:prstGeom>
          <a:noFill/>
          <a:ln w="9525" cap="flat" cmpd="sng" algn="ctr">
            <a:noFill/>
            <a:prstDash val="solid"/>
            <a:miter lim="800000"/>
          </a:ln>
          <a:effectLst/>
        </p:spPr>
        <p:txBody>
          <a:bodyPr anchor="ctr"/>
          <a:lstStyle/>
          <a:p>
            <a:pPr eaLnBrk="0" hangingPunct="0">
              <a:defRPr/>
            </a:pPr>
            <a:r>
              <a:rPr kumimoji="1" lang="en-US" altLang="zh-CN" sz="2800" dirty="0" smtClean="0">
                <a:solidFill>
                  <a:srgbClr val="FF0000"/>
                </a:solidFill>
                <a:latin typeface="微软雅黑" panose="020B0503020204020204" pitchFamily="34" charset="-122"/>
                <a:ea typeface="微软雅黑" panose="020B0503020204020204" pitchFamily="34" charset="-122"/>
              </a:rPr>
              <a:t>U8</a:t>
            </a:r>
            <a:r>
              <a:rPr kumimoji="1" lang="zh-CN" altLang="en-US" sz="2800" dirty="0" smtClean="0">
                <a:solidFill>
                  <a:srgbClr val="FF0000"/>
                </a:solidFill>
                <a:latin typeface="微软雅黑" panose="020B0503020204020204" pitchFamily="34" charset="-122"/>
                <a:ea typeface="微软雅黑" panose="020B0503020204020204" pitchFamily="34" charset="-122"/>
              </a:rPr>
              <a:t>交通运输行</a:t>
            </a:r>
            <a:r>
              <a:rPr kumimoji="1" lang="zh-CN" altLang="en-US" sz="2800" dirty="0">
                <a:solidFill>
                  <a:srgbClr val="FF0000"/>
                </a:solidFill>
                <a:latin typeface="微软雅黑" panose="020B0503020204020204" pitchFamily="34" charset="-122"/>
                <a:ea typeface="微软雅黑" panose="020B0503020204020204" pitchFamily="34" charset="-122"/>
              </a:rPr>
              <a:t>业最佳实践</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027" name="Picture 3"/>
          <p:cNvPicPr>
            <a:picLocks noChangeAspect="1" noChangeArrowheads="1"/>
          </p:cNvPicPr>
          <p:nvPr/>
        </p:nvPicPr>
        <p:blipFill>
          <a:blip r:embed="rId1" cstate="print"/>
          <a:srcRect/>
          <a:stretch>
            <a:fillRect/>
          </a:stretch>
        </p:blipFill>
        <p:spPr bwMode="auto">
          <a:xfrm>
            <a:off x="152402" y="838200"/>
            <a:ext cx="6257925" cy="5715000"/>
          </a:xfrm>
          <a:prstGeom prst="rect">
            <a:avLst/>
          </a:prstGeom>
          <a:noFill/>
          <a:ln w="9525">
            <a:noFill/>
            <a:miter lim="800000"/>
            <a:headEnd/>
            <a:tailEnd/>
          </a:ln>
        </p:spPr>
      </p:pic>
      <p:sp>
        <p:nvSpPr>
          <p:cNvPr id="5" name="矩形 4"/>
          <p:cNvSpPr/>
          <p:nvPr/>
        </p:nvSpPr>
        <p:spPr>
          <a:xfrm>
            <a:off x="6553200" y="838200"/>
            <a:ext cx="2438400" cy="7620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交通运输行业</a:t>
            </a:r>
            <a:endParaRPr lang="zh-CN" altLang="en-US" sz="2400" b="1" dirty="0">
              <a:latin typeface="微软雅黑" panose="020B0503020204020204" pitchFamily="34" charset="-122"/>
              <a:ea typeface="微软雅黑" panose="020B0503020204020204" pitchFamily="34" charset="-122"/>
            </a:endParaRPr>
          </a:p>
        </p:txBody>
      </p:sp>
      <p:sp>
        <p:nvSpPr>
          <p:cNvPr id="6" name="矩形 5"/>
          <p:cNvSpPr/>
          <p:nvPr/>
        </p:nvSpPr>
        <p:spPr>
          <a:xfrm>
            <a:off x="6553200" y="1676400"/>
            <a:ext cx="2438400" cy="4800600"/>
          </a:xfrm>
          <a:prstGeom prst="rect">
            <a:avLst/>
          </a:prstGeom>
          <a:solidFill>
            <a:srgbClr val="FBEADA"/>
          </a:solidFill>
        </p:spPr>
        <p:style>
          <a:lnRef idx="1">
            <a:schemeClr val="accent5"/>
          </a:lnRef>
          <a:fillRef idx="2">
            <a:schemeClr val="accent5"/>
          </a:fillRef>
          <a:effectRef idx="1">
            <a:schemeClr val="accent5"/>
          </a:effectRef>
          <a:fontRef idx="minor">
            <a:schemeClr val="dk1"/>
          </a:fontRef>
        </p:style>
        <p:txBody>
          <a:bodyPr/>
          <a:lstStyle/>
          <a:p>
            <a:pPr marL="342900" lvl="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供应链协同</a:t>
            </a:r>
            <a:endParaRPr lang="zh-CN" altLang="en-US"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看板管理</a:t>
            </a:r>
            <a:endParaRPr lang="zh-CN" altLang="en-US"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有限产能</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寄售管理</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en-US" altLang="zh-CN" sz="1400" b="1" dirty="0" smtClean="0">
                <a:solidFill>
                  <a:schemeClr val="tx1"/>
                </a:solidFill>
                <a:latin typeface="微软雅黑" panose="020B0503020204020204" pitchFamily="34" charset="-122"/>
                <a:ea typeface="微软雅黑" panose="020B0503020204020204" pitchFamily="34" charset="-122"/>
              </a:rPr>
              <a:t>VMI</a:t>
            </a:r>
            <a:r>
              <a:rPr lang="zh-CN" altLang="en-US" sz="1400" b="1" dirty="0" smtClean="0">
                <a:solidFill>
                  <a:schemeClr val="tx1"/>
                </a:solidFill>
                <a:latin typeface="微软雅黑" panose="020B0503020204020204" pitchFamily="34" charset="-122"/>
                <a:ea typeface="微软雅黑" panose="020B0503020204020204" pitchFamily="34" charset="-122"/>
              </a:rPr>
              <a:t>采购</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en-US" altLang="zh-CN" sz="1400" b="1" dirty="0" smtClean="0">
                <a:solidFill>
                  <a:schemeClr val="tx1"/>
                </a:solidFill>
                <a:latin typeface="微软雅黑" panose="020B0503020204020204" pitchFamily="34" charset="-122"/>
                <a:ea typeface="微软雅黑" panose="020B0503020204020204" pitchFamily="34" charset="-122"/>
              </a:rPr>
              <a:t>EDI</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库存条码</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defRPr/>
            </a:pPr>
            <a:r>
              <a:rPr lang="en-US" altLang="zh-CN" sz="1400" b="1" dirty="0" smtClean="0">
                <a:solidFill>
                  <a:schemeClr val="tx1"/>
                </a:solidFill>
                <a:latin typeface="微软雅黑" panose="020B0503020204020204" pitchFamily="34" charset="-122"/>
                <a:ea typeface="微软雅黑" panose="020B0503020204020204" pitchFamily="34" charset="-122"/>
              </a:rPr>
              <a:t>PDM</a:t>
            </a:r>
            <a:endParaRPr lang="en-US" altLang="zh-CN" sz="1400" b="1" dirty="0" smtClean="0">
              <a:solidFill>
                <a:schemeClr val="tx1"/>
              </a:solidFill>
              <a:latin typeface="微软雅黑" panose="020B0503020204020204" pitchFamily="34" charset="-122"/>
              <a:ea typeface="微软雅黑" panose="020B0503020204020204" pitchFamily="34" charset="-122"/>
            </a:endParaRPr>
          </a:p>
        </p:txBody>
      </p:sp>
      <p:pic>
        <p:nvPicPr>
          <p:cNvPr id="7" name="图片 6"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a:xfrm>
            <a:off x="0" y="1"/>
            <a:ext cx="7164288" cy="585788"/>
          </a:xfrm>
        </p:spPr>
        <p:txBody>
          <a:bodyPr/>
          <a:lstStyle/>
          <a:p>
            <a:pPr>
              <a:defRPr/>
            </a:pPr>
            <a:r>
              <a:rPr lang="zh-CN" altLang="en-US" kern="1200" dirty="0" smtClean="0">
                <a:solidFill>
                  <a:srgbClr val="FF0000"/>
                </a:solidFill>
                <a:latin typeface="微软雅黑" panose="020B0503020204020204" pitchFamily="34" charset="-122"/>
                <a:ea typeface="微软雅黑" panose="020B0503020204020204" pitchFamily="34" charset="-122"/>
                <a:cs typeface="+mn-cs"/>
              </a:rPr>
              <a:t>交通运输行业关键应用价值</a:t>
            </a:r>
            <a:endParaRPr lang="zh-CN" altLang="en-US" kern="1200" dirty="0" smtClean="0">
              <a:solidFill>
                <a:srgbClr val="FF0000"/>
              </a:solidFill>
              <a:latin typeface="微软雅黑" panose="020B0503020204020204" pitchFamily="34" charset="-122"/>
              <a:ea typeface="微软雅黑" panose="020B0503020204020204" pitchFamily="34" charset="-122"/>
              <a:cs typeface="+mn-cs"/>
            </a:endParaRPr>
          </a:p>
        </p:txBody>
      </p:sp>
      <p:sp>
        <p:nvSpPr>
          <p:cNvPr id="4" name="AutoShape 30"/>
          <p:cNvSpPr>
            <a:spLocks noChangeArrowheads="1"/>
          </p:cNvSpPr>
          <p:nvPr/>
        </p:nvSpPr>
        <p:spPr bwMode="gray">
          <a:xfrm>
            <a:off x="1260477" y="1827213"/>
            <a:ext cx="6653213" cy="1144587"/>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5" name="AutoShape 31"/>
          <p:cNvSpPr>
            <a:spLocks noChangeArrowheads="1"/>
          </p:cNvSpPr>
          <p:nvPr/>
        </p:nvSpPr>
        <p:spPr bwMode="gray">
          <a:xfrm>
            <a:off x="1263652" y="3417890"/>
            <a:ext cx="6653213" cy="10191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6" name="AutoShape 32"/>
          <p:cNvSpPr>
            <a:spLocks noChangeArrowheads="1"/>
          </p:cNvSpPr>
          <p:nvPr/>
        </p:nvSpPr>
        <p:spPr bwMode="gray">
          <a:xfrm>
            <a:off x="1271588" y="4933951"/>
            <a:ext cx="6653212" cy="10318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7" name="AutoShape 33"/>
          <p:cNvSpPr>
            <a:spLocks noChangeArrowheads="1"/>
          </p:cNvSpPr>
          <p:nvPr/>
        </p:nvSpPr>
        <p:spPr bwMode="gray">
          <a:xfrm flipV="1">
            <a:off x="1435102" y="3048001"/>
            <a:ext cx="6397625" cy="361951"/>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ln>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8" name="AutoShape 34"/>
          <p:cNvSpPr>
            <a:spLocks noChangeArrowheads="1"/>
          </p:cNvSpPr>
          <p:nvPr/>
        </p:nvSpPr>
        <p:spPr bwMode="gray">
          <a:xfrm flipV="1">
            <a:off x="1338263" y="1457325"/>
            <a:ext cx="6502400"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9" name="AutoShape 35"/>
          <p:cNvSpPr>
            <a:spLocks noChangeArrowheads="1"/>
          </p:cNvSpPr>
          <p:nvPr/>
        </p:nvSpPr>
        <p:spPr bwMode="gray">
          <a:xfrm flipV="1">
            <a:off x="1390652" y="4568825"/>
            <a:ext cx="6475413"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ln>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pic>
        <p:nvPicPr>
          <p:cNvPr id="147465" name="Picture 36" descr="Picture4"/>
          <p:cNvPicPr>
            <a:picLocks noChangeAspect="1" noChangeArrowheads="1"/>
          </p:cNvPicPr>
          <p:nvPr/>
        </p:nvPicPr>
        <p:blipFill>
          <a:blip r:embed="rId1" cstate="print"/>
          <a:srcRect/>
          <a:stretch>
            <a:fillRect/>
          </a:stretch>
        </p:blipFill>
        <p:spPr bwMode="auto">
          <a:xfrm>
            <a:off x="1317625" y="1870076"/>
            <a:ext cx="674688" cy="574675"/>
          </a:xfrm>
          <a:prstGeom prst="rect">
            <a:avLst/>
          </a:prstGeom>
          <a:noFill/>
          <a:ln w="9525">
            <a:noFill/>
            <a:miter lim="800000"/>
            <a:headEnd/>
            <a:tailEnd/>
          </a:ln>
        </p:spPr>
      </p:pic>
      <p:pic>
        <p:nvPicPr>
          <p:cNvPr id="147466" name="Picture 37" descr="Picture4"/>
          <p:cNvPicPr>
            <a:picLocks noChangeAspect="1" noChangeArrowheads="1"/>
          </p:cNvPicPr>
          <p:nvPr/>
        </p:nvPicPr>
        <p:blipFill>
          <a:blip r:embed="rId1" cstate="print"/>
          <a:srcRect/>
          <a:stretch>
            <a:fillRect/>
          </a:stretch>
        </p:blipFill>
        <p:spPr bwMode="auto">
          <a:xfrm>
            <a:off x="1314452" y="3463925"/>
            <a:ext cx="676275" cy="573088"/>
          </a:xfrm>
          <a:prstGeom prst="rect">
            <a:avLst/>
          </a:prstGeom>
          <a:noFill/>
          <a:ln w="9525">
            <a:noFill/>
            <a:miter lim="800000"/>
            <a:headEnd/>
            <a:tailEnd/>
          </a:ln>
        </p:spPr>
      </p:pic>
      <p:pic>
        <p:nvPicPr>
          <p:cNvPr id="147467" name="Picture 38" descr="Picture4"/>
          <p:cNvPicPr>
            <a:picLocks noChangeAspect="1" noChangeArrowheads="1"/>
          </p:cNvPicPr>
          <p:nvPr/>
        </p:nvPicPr>
        <p:blipFill>
          <a:blip r:embed="rId1" cstate="print"/>
          <a:srcRect/>
          <a:stretch>
            <a:fillRect/>
          </a:stretch>
        </p:blipFill>
        <p:spPr bwMode="auto">
          <a:xfrm>
            <a:off x="1319215" y="4975225"/>
            <a:ext cx="674687" cy="573088"/>
          </a:xfrm>
          <a:prstGeom prst="rect">
            <a:avLst/>
          </a:prstGeom>
          <a:noFill/>
          <a:ln w="9525">
            <a:noFill/>
            <a:miter lim="800000"/>
            <a:headEnd/>
            <a:tailEnd/>
          </a:ln>
        </p:spPr>
      </p:pic>
      <p:sp>
        <p:nvSpPr>
          <p:cNvPr id="147468" name="AutoShape 39"/>
          <p:cNvSpPr>
            <a:spLocks noChangeArrowheads="1"/>
          </p:cNvSpPr>
          <p:nvPr/>
        </p:nvSpPr>
        <p:spPr bwMode="gray">
          <a:xfrm>
            <a:off x="1747838" y="1600200"/>
            <a:ext cx="5791200" cy="457200"/>
          </a:xfrm>
          <a:prstGeom prst="roundRect">
            <a:avLst>
              <a:gd name="adj" fmla="val 16667"/>
            </a:avLst>
          </a:prstGeom>
          <a:solidFill>
            <a:srgbClr val="FEFFFF"/>
          </a:solidFill>
          <a:ln w="28575">
            <a:solidFill>
              <a:schemeClr val="accent2"/>
            </a:solidFill>
            <a:round/>
          </a:ln>
        </p:spPr>
        <p:txBody>
          <a:bodyPr wrap="none" anchor="ctr"/>
          <a:lstStyle/>
          <a:p>
            <a:endParaRPr lang="zh-CN" altLang="en-US" b="1">
              <a:latin typeface="微软雅黑" panose="020B0503020204020204" pitchFamily="34" charset="-122"/>
              <a:ea typeface="微软雅黑" panose="020B0503020204020204" pitchFamily="34" charset="-122"/>
            </a:endParaRPr>
          </a:p>
        </p:txBody>
      </p:sp>
      <p:sp>
        <p:nvSpPr>
          <p:cNvPr id="147469" name="AutoShape 40"/>
          <p:cNvSpPr>
            <a:spLocks noChangeArrowheads="1"/>
          </p:cNvSpPr>
          <p:nvPr/>
        </p:nvSpPr>
        <p:spPr bwMode="gray">
          <a:xfrm>
            <a:off x="1747838" y="3209925"/>
            <a:ext cx="5791200" cy="457200"/>
          </a:xfrm>
          <a:prstGeom prst="roundRect">
            <a:avLst>
              <a:gd name="adj" fmla="val 16667"/>
            </a:avLst>
          </a:prstGeom>
          <a:solidFill>
            <a:srgbClr val="FEFFFF"/>
          </a:solidFill>
          <a:ln w="28575">
            <a:solidFill>
              <a:schemeClr val="folHlink"/>
            </a:solidFill>
            <a:round/>
          </a:ln>
        </p:spPr>
        <p:txBody>
          <a:bodyPr wrap="none" anchor="ctr"/>
          <a:lstStyle/>
          <a:p>
            <a:endParaRPr lang="zh-CN" altLang="en-US" b="1">
              <a:latin typeface="微软雅黑" panose="020B0503020204020204" pitchFamily="34" charset="-122"/>
              <a:ea typeface="微软雅黑" panose="020B0503020204020204" pitchFamily="34" charset="-122"/>
            </a:endParaRPr>
          </a:p>
        </p:txBody>
      </p:sp>
      <p:sp>
        <p:nvSpPr>
          <p:cNvPr id="147470" name="AutoShape 41"/>
          <p:cNvSpPr>
            <a:spLocks noChangeArrowheads="1"/>
          </p:cNvSpPr>
          <p:nvPr/>
        </p:nvSpPr>
        <p:spPr bwMode="gray">
          <a:xfrm>
            <a:off x="1747838" y="4711700"/>
            <a:ext cx="5791200" cy="457200"/>
          </a:xfrm>
          <a:prstGeom prst="roundRect">
            <a:avLst>
              <a:gd name="adj" fmla="val 16667"/>
            </a:avLst>
          </a:prstGeom>
          <a:solidFill>
            <a:srgbClr val="FEFFFF"/>
          </a:solidFill>
          <a:ln w="28575">
            <a:solidFill>
              <a:schemeClr val="hlink"/>
            </a:solidFill>
            <a:round/>
          </a:ln>
        </p:spPr>
        <p:txBody>
          <a:bodyPr wrap="none" anchor="ctr"/>
          <a:lstStyle/>
          <a:p>
            <a:endParaRPr lang="zh-CN" altLang="en-US" b="1">
              <a:latin typeface="微软雅黑" panose="020B0503020204020204" pitchFamily="34" charset="-122"/>
              <a:ea typeface="微软雅黑" panose="020B0503020204020204" pitchFamily="34" charset="-122"/>
            </a:endParaRPr>
          </a:p>
        </p:txBody>
      </p:sp>
      <p:sp>
        <p:nvSpPr>
          <p:cNvPr id="147471" name="Text Box 42"/>
          <p:cNvSpPr txBox="1">
            <a:spLocks noChangeArrowheads="1"/>
          </p:cNvSpPr>
          <p:nvPr/>
        </p:nvSpPr>
        <p:spPr bwMode="gray">
          <a:xfrm>
            <a:off x="1671638" y="2133602"/>
            <a:ext cx="6019800" cy="830997"/>
          </a:xfrm>
          <a:prstGeom prst="rect">
            <a:avLst/>
          </a:prstGeom>
          <a:noFill/>
          <a:ln w="9525" algn="ctr">
            <a:noFill/>
            <a:miter lim="800000"/>
          </a:ln>
        </p:spPr>
        <p:txBody>
          <a:bodyPr>
            <a:spAutoFit/>
          </a:bodyPr>
          <a:lstStyle/>
          <a:p>
            <a:pPr eaLnBrk="0" hangingPunct="0"/>
            <a:r>
              <a:rPr lang="zh-CN" altLang="en-US" sz="1600" b="1" dirty="0">
                <a:solidFill>
                  <a:srgbClr val="FEFFFF"/>
                </a:solidFill>
                <a:latin typeface="微软雅黑" panose="020B0503020204020204" pitchFamily="34" charset="-122"/>
                <a:ea typeface="微软雅黑" panose="020B0503020204020204" pitchFamily="34" charset="-122"/>
              </a:rPr>
              <a:t>供应链协同实现上下游企业计划、订单、物流、财务各方面信息的供应商协同和客户协同，消减供应链的信息传递错误，加快信息传递速度，提高企业间生产、采购的协同性</a:t>
            </a:r>
            <a:endParaRPr lang="en-US" altLang="zh-CN" sz="1600" b="1" dirty="0">
              <a:solidFill>
                <a:srgbClr val="FEFFFF"/>
              </a:solidFill>
              <a:latin typeface="微软雅黑" panose="020B0503020204020204" pitchFamily="34" charset="-122"/>
              <a:ea typeface="微软雅黑" panose="020B0503020204020204" pitchFamily="34" charset="-122"/>
            </a:endParaRPr>
          </a:p>
        </p:txBody>
      </p:sp>
      <p:sp>
        <p:nvSpPr>
          <p:cNvPr id="147472" name="Text Box 43"/>
          <p:cNvSpPr txBox="1">
            <a:spLocks noChangeArrowheads="1"/>
          </p:cNvSpPr>
          <p:nvPr/>
        </p:nvSpPr>
        <p:spPr bwMode="gray">
          <a:xfrm>
            <a:off x="1671638" y="3746501"/>
            <a:ext cx="6019800" cy="584775"/>
          </a:xfrm>
          <a:prstGeom prst="rect">
            <a:avLst/>
          </a:prstGeom>
          <a:noFill/>
          <a:ln w="9525" algn="ctr">
            <a:noFill/>
            <a:miter lim="800000"/>
          </a:ln>
        </p:spPr>
        <p:txBody>
          <a:bodyPr>
            <a:spAutoFit/>
          </a:bodyPr>
          <a:lstStyle/>
          <a:p>
            <a:pPr eaLnBrk="0" hangingPunct="0"/>
            <a:r>
              <a:rPr lang="zh-CN" altLang="en-US" sz="1600" b="1">
                <a:solidFill>
                  <a:srgbClr val="FEFFFF"/>
                </a:solidFill>
                <a:latin typeface="微软雅黑" panose="020B0503020204020204" pitchFamily="34" charset="-122"/>
                <a:ea typeface="微软雅黑" panose="020B0503020204020204" pitchFamily="34" charset="-122"/>
              </a:rPr>
              <a:t>通过有限产能、看板作业帮助企业实现面向客户的精益化运作，快速响应客户市场，做出运营响应部署</a:t>
            </a:r>
            <a:endParaRPr lang="en-US" altLang="zh-CN" sz="1600" b="1">
              <a:solidFill>
                <a:srgbClr val="FEFFFF"/>
              </a:solidFill>
              <a:latin typeface="微软雅黑" panose="020B0503020204020204" pitchFamily="34" charset="-122"/>
              <a:ea typeface="微软雅黑" panose="020B0503020204020204" pitchFamily="34" charset="-122"/>
            </a:endParaRPr>
          </a:p>
        </p:txBody>
      </p:sp>
      <p:sp>
        <p:nvSpPr>
          <p:cNvPr id="147473" name="Text Box 44"/>
          <p:cNvSpPr txBox="1">
            <a:spLocks noChangeArrowheads="1"/>
          </p:cNvSpPr>
          <p:nvPr/>
        </p:nvSpPr>
        <p:spPr bwMode="gray">
          <a:xfrm>
            <a:off x="1671638" y="5224463"/>
            <a:ext cx="6019800" cy="830997"/>
          </a:xfrm>
          <a:prstGeom prst="rect">
            <a:avLst/>
          </a:prstGeom>
          <a:noFill/>
          <a:ln w="9525" algn="ctr">
            <a:noFill/>
            <a:miter lim="800000"/>
          </a:ln>
        </p:spPr>
        <p:txBody>
          <a:bodyPr>
            <a:spAutoFit/>
          </a:bodyPr>
          <a:lstStyle/>
          <a:p>
            <a:pPr eaLnBrk="0" hangingPunct="0"/>
            <a:r>
              <a:rPr lang="zh-CN" altLang="en-US" sz="1600" b="1" dirty="0">
                <a:solidFill>
                  <a:srgbClr val="FEFFFF"/>
                </a:solidFill>
                <a:latin typeface="微软雅黑" panose="020B0503020204020204" pitchFamily="34" charset="-122"/>
                <a:ea typeface="微软雅黑" panose="020B0503020204020204" pitchFamily="34" charset="-122"/>
              </a:rPr>
              <a:t>通过供应链层面寄售、代管的最佳实践的运行，一方面实现物料供应的及时性；另一方实现采购成本和客户互信，促进企业间长久关系的维系</a:t>
            </a:r>
            <a:endParaRPr lang="en-US" altLang="zh-CN" sz="1600" b="1" dirty="0">
              <a:solidFill>
                <a:srgbClr val="FEFFFF"/>
              </a:solidFill>
              <a:latin typeface="微软雅黑" panose="020B0503020204020204" pitchFamily="34" charset="-122"/>
              <a:ea typeface="微软雅黑" panose="020B0503020204020204" pitchFamily="34" charset="-122"/>
            </a:endParaRPr>
          </a:p>
        </p:txBody>
      </p:sp>
      <p:sp>
        <p:nvSpPr>
          <p:cNvPr id="147474" name="Rectangle 45"/>
          <p:cNvSpPr>
            <a:spLocks noChangeArrowheads="1"/>
          </p:cNvSpPr>
          <p:nvPr/>
        </p:nvSpPr>
        <p:spPr bwMode="black">
          <a:xfrm>
            <a:off x="2128838" y="1600201"/>
            <a:ext cx="5029200" cy="424732"/>
          </a:xfrm>
          <a:prstGeom prst="rect">
            <a:avLst/>
          </a:prstGeom>
          <a:noFill/>
          <a:ln w="9525">
            <a:noFill/>
            <a:miter lim="800000"/>
          </a:ln>
        </p:spPr>
        <p:txBody>
          <a:bodyPr>
            <a:spAutoFit/>
          </a:bodyPr>
          <a:lstStyle/>
          <a:p>
            <a:pPr algn="ctr">
              <a:lnSpc>
                <a:spcPct val="120000"/>
              </a:lnSpc>
            </a:pPr>
            <a:r>
              <a:rPr lang="zh-CN" altLang="en-US" b="1">
                <a:solidFill>
                  <a:schemeClr val="accent2"/>
                </a:solidFill>
                <a:latin typeface="微软雅黑" panose="020B0503020204020204" pitchFamily="34" charset="-122"/>
                <a:ea typeface="微软雅黑" panose="020B0503020204020204" pitchFamily="34" charset="-122"/>
              </a:rPr>
              <a:t>实现行业内企业上下游协同</a:t>
            </a:r>
            <a:endParaRPr lang="en-US" altLang="zh-CN" b="1">
              <a:solidFill>
                <a:schemeClr val="accent2"/>
              </a:solidFill>
              <a:latin typeface="微软雅黑" panose="020B0503020204020204" pitchFamily="34" charset="-122"/>
              <a:ea typeface="微软雅黑" panose="020B0503020204020204" pitchFamily="34" charset="-122"/>
            </a:endParaRPr>
          </a:p>
        </p:txBody>
      </p:sp>
      <p:sp>
        <p:nvSpPr>
          <p:cNvPr id="147475" name="Rectangle 46"/>
          <p:cNvSpPr>
            <a:spLocks noChangeArrowheads="1"/>
          </p:cNvSpPr>
          <p:nvPr/>
        </p:nvSpPr>
        <p:spPr bwMode="black">
          <a:xfrm>
            <a:off x="2128838" y="3219451"/>
            <a:ext cx="5029200" cy="424732"/>
          </a:xfrm>
          <a:prstGeom prst="rect">
            <a:avLst/>
          </a:prstGeom>
          <a:noFill/>
          <a:ln w="9525">
            <a:noFill/>
            <a:miter lim="800000"/>
          </a:ln>
        </p:spPr>
        <p:txBody>
          <a:bodyPr>
            <a:spAutoFit/>
          </a:bodyPr>
          <a:lstStyle/>
          <a:p>
            <a:pPr algn="ctr">
              <a:lnSpc>
                <a:spcPct val="120000"/>
              </a:lnSpc>
            </a:pPr>
            <a:r>
              <a:rPr lang="zh-CN" altLang="en-US" b="1">
                <a:solidFill>
                  <a:schemeClr val="folHlink"/>
                </a:solidFill>
                <a:latin typeface="微软雅黑" panose="020B0503020204020204" pitchFamily="34" charset="-122"/>
                <a:ea typeface="微软雅黑" panose="020B0503020204020204" pitchFamily="34" charset="-122"/>
              </a:rPr>
              <a:t>精细生产，敏捷经营</a:t>
            </a:r>
            <a:endParaRPr lang="en-US" altLang="zh-CN" b="1">
              <a:solidFill>
                <a:schemeClr val="folHlink"/>
              </a:solidFill>
              <a:latin typeface="微软雅黑" panose="020B0503020204020204" pitchFamily="34" charset="-122"/>
              <a:ea typeface="微软雅黑" panose="020B0503020204020204" pitchFamily="34" charset="-122"/>
            </a:endParaRPr>
          </a:p>
        </p:txBody>
      </p:sp>
      <p:sp>
        <p:nvSpPr>
          <p:cNvPr id="147476" name="Rectangle 47"/>
          <p:cNvSpPr>
            <a:spLocks noChangeArrowheads="1"/>
          </p:cNvSpPr>
          <p:nvPr/>
        </p:nvSpPr>
        <p:spPr bwMode="black">
          <a:xfrm>
            <a:off x="2128838" y="4722814"/>
            <a:ext cx="5029200" cy="424732"/>
          </a:xfrm>
          <a:prstGeom prst="rect">
            <a:avLst/>
          </a:prstGeom>
          <a:noFill/>
          <a:ln w="9525">
            <a:noFill/>
            <a:miter lim="800000"/>
          </a:ln>
        </p:spPr>
        <p:txBody>
          <a:bodyPr>
            <a:spAutoFit/>
          </a:bodyPr>
          <a:lstStyle/>
          <a:p>
            <a:pPr algn="ctr">
              <a:lnSpc>
                <a:spcPct val="120000"/>
              </a:lnSpc>
            </a:pPr>
            <a:r>
              <a:rPr lang="zh-CN" altLang="en-US" b="1">
                <a:solidFill>
                  <a:schemeClr val="hlink"/>
                </a:solidFill>
                <a:latin typeface="微软雅黑" panose="020B0503020204020204" pitchFamily="34" charset="-122"/>
                <a:ea typeface="微软雅黑" panose="020B0503020204020204" pitchFamily="34" charset="-122"/>
              </a:rPr>
              <a:t>协作物流，实现供应链层面成本节约</a:t>
            </a:r>
            <a:endParaRPr lang="en-US" altLang="zh-CN" b="1">
              <a:solidFill>
                <a:schemeClr val="hlink"/>
              </a:solidFill>
              <a:latin typeface="微软雅黑" panose="020B0503020204020204" pitchFamily="34" charset="-122"/>
              <a:ea typeface="微软雅黑" panose="020B0503020204020204" pitchFamily="34" charset="-122"/>
            </a:endParaRPr>
          </a:p>
        </p:txBody>
      </p:sp>
      <p:pic>
        <p:nvPicPr>
          <p:cNvPr id="21" name="图片 20"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890" name="Rectangle 2"/>
          <p:cNvSpPr>
            <a:spLocks noChangeArrowheads="1"/>
          </p:cNvSpPr>
          <p:nvPr/>
        </p:nvSpPr>
        <p:spPr bwMode="auto">
          <a:xfrm>
            <a:off x="492127" y="0"/>
            <a:ext cx="5832475" cy="620712"/>
          </a:xfrm>
          <a:prstGeom prst="rect">
            <a:avLst/>
          </a:prstGeom>
          <a:noFill/>
          <a:ln w="9525" cap="flat" cmpd="sng" algn="ctr">
            <a:noFill/>
            <a:prstDash val="solid"/>
            <a:miter lim="800000"/>
          </a:ln>
          <a:effectLst/>
        </p:spPr>
        <p:txBody>
          <a:bodyPr anchor="ctr"/>
          <a:lstStyle/>
          <a:p>
            <a:pPr eaLnBrk="0" hangingPunct="0">
              <a:defRPr/>
            </a:pPr>
            <a:r>
              <a:rPr kumimoji="1" lang="en-US" altLang="zh-CN" sz="2800" dirty="0">
                <a:solidFill>
                  <a:srgbClr val="FF0000"/>
                </a:solidFill>
                <a:latin typeface="微软雅黑" panose="020B0503020204020204" pitchFamily="34" charset="-122"/>
                <a:ea typeface="微软雅黑" panose="020B0503020204020204" pitchFamily="34" charset="-122"/>
              </a:rPr>
              <a:t>U8</a:t>
            </a:r>
            <a:r>
              <a:rPr kumimoji="1" lang="zh-CN" altLang="en-US" sz="2800" dirty="0">
                <a:solidFill>
                  <a:srgbClr val="FF0000"/>
                </a:solidFill>
                <a:latin typeface="微软雅黑" panose="020B0503020204020204" pitchFamily="34" charset="-122"/>
                <a:ea typeface="微软雅黑" panose="020B0503020204020204" pitchFamily="34" charset="-122"/>
              </a:rPr>
              <a:t>服装行业最佳实践</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6553200" y="838200"/>
            <a:ext cx="2438400" cy="7620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400" b="1" dirty="0">
                <a:latin typeface="微软雅黑" panose="020B0503020204020204" pitchFamily="34" charset="-122"/>
                <a:ea typeface="微软雅黑" panose="020B0503020204020204" pitchFamily="34" charset="-122"/>
              </a:rPr>
              <a:t>服装行业</a:t>
            </a:r>
            <a:endParaRPr lang="zh-CN" altLang="en-US" sz="2400" b="1" dirty="0">
              <a:latin typeface="微软雅黑" panose="020B0503020204020204" pitchFamily="34" charset="-122"/>
              <a:ea typeface="微软雅黑" panose="020B0503020204020204" pitchFamily="34" charset="-122"/>
            </a:endParaRPr>
          </a:p>
        </p:txBody>
      </p:sp>
      <p:sp>
        <p:nvSpPr>
          <p:cNvPr id="6" name="矩形 5"/>
          <p:cNvSpPr/>
          <p:nvPr/>
        </p:nvSpPr>
        <p:spPr>
          <a:xfrm>
            <a:off x="6553200" y="1676400"/>
            <a:ext cx="2438400" cy="4800600"/>
          </a:xfrm>
          <a:prstGeom prst="rect">
            <a:avLst/>
          </a:prstGeom>
          <a:solidFill>
            <a:srgbClr val="FBEADA"/>
          </a:solidFill>
        </p:spPr>
        <p:style>
          <a:lnRef idx="1">
            <a:schemeClr val="accent5"/>
          </a:lnRef>
          <a:fillRef idx="2">
            <a:schemeClr val="accent5"/>
          </a:fillRef>
          <a:effectRef idx="1">
            <a:schemeClr val="accent5"/>
          </a:effectRef>
          <a:fontRef idx="minor">
            <a:schemeClr val="dk1"/>
          </a:fontRef>
        </p:style>
        <p:txBody>
          <a:bodyPr/>
          <a:lstStyle/>
          <a:p>
            <a:pPr marL="342900" indent="-342900">
              <a:lnSpc>
                <a:spcPct val="150000"/>
              </a:lnSpc>
              <a:buFont typeface="+mj-lt"/>
              <a:buAutoNum type="arabicPeriod"/>
              <a:defRPr/>
            </a:pPr>
            <a:r>
              <a:rPr lang="zh-CN" altLang="en-US" sz="1400" b="1" dirty="0">
                <a:solidFill>
                  <a:schemeClr val="tx1"/>
                </a:solidFill>
                <a:latin typeface="微软雅黑" panose="020B0503020204020204" pitchFamily="34" charset="-122"/>
                <a:ea typeface="微软雅黑" panose="020B0503020204020204" pitchFamily="34" charset="-122"/>
              </a:rPr>
              <a:t>订单全生命周期管理</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a:solidFill>
                  <a:schemeClr val="tx1"/>
                </a:solidFill>
                <a:latin typeface="微软雅黑" panose="020B0503020204020204" pitchFamily="34" charset="-122"/>
                <a:ea typeface="微软雅黑" panose="020B0503020204020204" pitchFamily="34" charset="-122"/>
              </a:rPr>
              <a:t>样品管理</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a:solidFill>
                  <a:schemeClr val="tx1"/>
                </a:solidFill>
                <a:latin typeface="微软雅黑" panose="020B0503020204020204" pitchFamily="34" charset="-122"/>
                <a:ea typeface="微软雅黑" panose="020B0503020204020204" pitchFamily="34" charset="-122"/>
              </a:rPr>
              <a:t>生产规划</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en-US" altLang="zh-CN" sz="1400" b="1" dirty="0">
                <a:solidFill>
                  <a:schemeClr val="tx1"/>
                </a:solidFill>
                <a:latin typeface="微软雅黑" panose="020B0503020204020204" pitchFamily="34" charset="-122"/>
                <a:ea typeface="微软雅黑" panose="020B0503020204020204" pitchFamily="34" charset="-122"/>
              </a:rPr>
              <a:t>BOM</a:t>
            </a:r>
            <a:r>
              <a:rPr lang="zh-CN" altLang="en-US" sz="1400" b="1" dirty="0">
                <a:solidFill>
                  <a:schemeClr val="tx1"/>
                </a:solidFill>
                <a:latin typeface="微软雅黑" panose="020B0503020204020204" pitchFamily="34" charset="-122"/>
                <a:ea typeface="微软雅黑" panose="020B0503020204020204" pitchFamily="34" charset="-122"/>
              </a:rPr>
              <a:t>管理</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a:solidFill>
                  <a:schemeClr val="tx1"/>
                </a:solidFill>
                <a:latin typeface="微软雅黑" panose="020B0503020204020204" pitchFamily="34" charset="-122"/>
                <a:ea typeface="微软雅黑" panose="020B0503020204020204" pitchFamily="34" charset="-122"/>
              </a:rPr>
              <a:t>裁床管理</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a:solidFill>
                  <a:schemeClr val="tx1"/>
                </a:solidFill>
                <a:latin typeface="微软雅黑" panose="020B0503020204020204" pitchFamily="34" charset="-122"/>
                <a:ea typeface="微软雅黑" panose="020B0503020204020204" pitchFamily="34" charset="-122"/>
              </a:rPr>
              <a:t>工票管理</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a:solidFill>
                  <a:schemeClr val="tx1"/>
                </a:solidFill>
                <a:latin typeface="微软雅黑" panose="020B0503020204020204" pitchFamily="34" charset="-122"/>
                <a:ea typeface="微软雅黑" panose="020B0503020204020204" pitchFamily="34" charset="-122"/>
              </a:rPr>
              <a:t>计件工资</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a:solidFill>
                  <a:schemeClr val="tx1"/>
                </a:solidFill>
                <a:latin typeface="微软雅黑" panose="020B0503020204020204" pitchFamily="34" charset="-122"/>
                <a:ea typeface="微软雅黑" panose="020B0503020204020204" pitchFamily="34" charset="-122"/>
              </a:rPr>
              <a:t>装箱管理</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a:solidFill>
                  <a:schemeClr val="tx1"/>
                </a:solidFill>
                <a:latin typeface="微软雅黑" panose="020B0503020204020204" pitchFamily="34" charset="-122"/>
                <a:ea typeface="微软雅黑" panose="020B0503020204020204" pitchFamily="34" charset="-122"/>
              </a:rPr>
              <a:t>进程跟踪</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a:solidFill>
                  <a:schemeClr val="tx1"/>
                </a:solidFill>
                <a:latin typeface="微软雅黑" panose="020B0503020204020204" pitchFamily="34" charset="-122"/>
                <a:ea typeface="微软雅黑" panose="020B0503020204020204" pitchFamily="34" charset="-122"/>
              </a:rPr>
              <a:t>批量收发管理</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a:solidFill>
                  <a:schemeClr val="tx1"/>
                </a:solidFill>
                <a:latin typeface="微软雅黑" panose="020B0503020204020204" pitchFamily="34" charset="-122"/>
                <a:ea typeface="微软雅黑" panose="020B0503020204020204" pitchFamily="34" charset="-122"/>
              </a:rPr>
              <a:t>条码应用</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pic>
        <p:nvPicPr>
          <p:cNvPr id="31749" name="Picture 2"/>
          <p:cNvPicPr>
            <a:picLocks noChangeAspect="1" noChangeArrowheads="1"/>
          </p:cNvPicPr>
          <p:nvPr/>
        </p:nvPicPr>
        <p:blipFill>
          <a:blip r:embed="rId1" cstate="print"/>
          <a:srcRect/>
          <a:stretch>
            <a:fillRect/>
          </a:stretch>
        </p:blipFill>
        <p:spPr bwMode="auto">
          <a:xfrm>
            <a:off x="152402" y="838200"/>
            <a:ext cx="6315075" cy="5638800"/>
          </a:xfrm>
          <a:prstGeom prst="rect">
            <a:avLst/>
          </a:prstGeom>
          <a:noFill/>
          <a:ln w="9525">
            <a:noFill/>
            <a:miter lim="800000"/>
            <a:headEnd/>
            <a:tailEnd/>
          </a:ln>
        </p:spPr>
      </p:pic>
      <p:pic>
        <p:nvPicPr>
          <p:cNvPr id="7" name="图片 6"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890" name="Rectangle 2"/>
          <p:cNvSpPr>
            <a:spLocks noChangeArrowheads="1"/>
          </p:cNvSpPr>
          <p:nvPr/>
        </p:nvSpPr>
        <p:spPr bwMode="auto">
          <a:xfrm>
            <a:off x="263526" y="0"/>
            <a:ext cx="5832475" cy="620712"/>
          </a:xfrm>
          <a:prstGeom prst="rect">
            <a:avLst/>
          </a:prstGeom>
          <a:noFill/>
          <a:ln w="9525" cap="flat" cmpd="sng" algn="ctr">
            <a:noFill/>
            <a:prstDash val="solid"/>
            <a:miter lim="800000"/>
          </a:ln>
          <a:effectLst/>
        </p:spPr>
        <p:txBody>
          <a:bodyPr anchor="ctr"/>
          <a:lstStyle/>
          <a:p>
            <a:pPr eaLnBrk="0" hangingPunct="0">
              <a:defRPr/>
            </a:pPr>
            <a:r>
              <a:rPr kumimoji="1" lang="en-US" altLang="zh-CN" sz="2800" dirty="0">
                <a:solidFill>
                  <a:srgbClr val="FF0000"/>
                </a:solidFill>
                <a:latin typeface="微软雅黑" panose="020B0503020204020204" pitchFamily="34" charset="-122"/>
                <a:ea typeface="微软雅黑" panose="020B0503020204020204" pitchFamily="34" charset="-122"/>
              </a:rPr>
              <a:t>U8-BI</a:t>
            </a:r>
            <a:r>
              <a:rPr kumimoji="1" lang="zh-CN" altLang="en-US" sz="2800" dirty="0">
                <a:solidFill>
                  <a:srgbClr val="FF0000"/>
                </a:solidFill>
                <a:latin typeface="微软雅黑" panose="020B0503020204020204" pitchFamily="34" charset="-122"/>
                <a:ea typeface="微软雅黑" panose="020B0503020204020204" pitchFamily="34" charset="-122"/>
              </a:rPr>
              <a:t>服装行业最佳实践</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32771" name="Oval 6"/>
          <p:cNvSpPr>
            <a:spLocks noChangeArrowheads="1"/>
          </p:cNvSpPr>
          <p:nvPr/>
        </p:nvSpPr>
        <p:spPr bwMode="gray">
          <a:xfrm>
            <a:off x="2952752" y="2168526"/>
            <a:ext cx="3063875" cy="3032125"/>
          </a:xfrm>
          <a:prstGeom prst="ellipse">
            <a:avLst/>
          </a:prstGeom>
          <a:noFill/>
          <a:ln w="28575" cap="rnd">
            <a:solidFill>
              <a:schemeClr val="tx2"/>
            </a:solidFill>
            <a:prstDash val="sysDot"/>
            <a:round/>
          </a:ln>
        </p:spPr>
        <p:txBody>
          <a:bodyPr wrap="none" anchor="ctr"/>
          <a:lstStyle/>
          <a:p>
            <a:pPr algn="ctr"/>
            <a:endParaRPr lang="zh-CN" altLang="en-US" b="1">
              <a:latin typeface="微软雅黑" panose="020B0503020204020204" pitchFamily="34" charset="-122"/>
              <a:ea typeface="微软雅黑" panose="020B0503020204020204" pitchFamily="34" charset="-122"/>
            </a:endParaRPr>
          </a:p>
        </p:txBody>
      </p:sp>
      <p:sp>
        <p:nvSpPr>
          <p:cNvPr id="32772" name="Rectangle 7"/>
          <p:cNvSpPr>
            <a:spLocks noChangeArrowheads="1"/>
          </p:cNvSpPr>
          <p:nvPr/>
        </p:nvSpPr>
        <p:spPr bwMode="gray">
          <a:xfrm>
            <a:off x="533402" y="1828801"/>
            <a:ext cx="2163763" cy="3865563"/>
          </a:xfrm>
          <a:prstGeom prst="rect">
            <a:avLst/>
          </a:prstGeom>
          <a:solidFill>
            <a:srgbClr val="FFFFFF">
              <a:alpha val="10196"/>
            </a:srgbClr>
          </a:solidFill>
          <a:ln w="9525" algn="ctr">
            <a:solidFill>
              <a:srgbClr val="5F5F5F">
                <a:alpha val="89803"/>
              </a:srgbClr>
            </a:solidFill>
            <a:prstDash val="dash"/>
            <a:miter lim="800000"/>
          </a:ln>
        </p:spPr>
        <p:txBody>
          <a:bodyPr wrap="none"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2" name="Group 8"/>
          <p:cNvGrpSpPr/>
          <p:nvPr/>
        </p:nvGrpSpPr>
        <p:grpSpPr bwMode="auto">
          <a:xfrm>
            <a:off x="828675" y="2566989"/>
            <a:ext cx="1773238" cy="2409825"/>
            <a:chOff x="193" y="1350"/>
            <a:chExt cx="1310" cy="1780"/>
          </a:xfrm>
        </p:grpSpPr>
        <p:sp>
          <p:nvSpPr>
            <p:cNvPr id="32829" name="Freeform 9"/>
            <p:cNvSpPr/>
            <p:nvPr/>
          </p:nvSpPr>
          <p:spPr bwMode="gray">
            <a:xfrm flipV="1">
              <a:off x="193" y="1350"/>
              <a:ext cx="1310" cy="749"/>
            </a:xfrm>
            <a:custGeom>
              <a:avLst/>
              <a:gdLst>
                <a:gd name="T0" fmla="*/ 1530 w 1210"/>
                <a:gd name="T1" fmla="*/ 344864 h 97"/>
                <a:gd name="T2" fmla="*/ 1662 w 1210"/>
                <a:gd name="T3" fmla="*/ 0 h 97"/>
                <a:gd name="T4" fmla="*/ 133 w 1210"/>
                <a:gd name="T5" fmla="*/ 0 h 97"/>
                <a:gd name="T6" fmla="*/ 0 w 1210"/>
                <a:gd name="T7" fmla="*/ 344864 h 97"/>
                <a:gd name="T8" fmla="*/ 1530 w 1210"/>
                <a:gd name="T9" fmla="*/ 344864 h 97"/>
                <a:gd name="T10" fmla="*/ 0 60000 65536"/>
                <a:gd name="T11" fmla="*/ 0 60000 65536"/>
                <a:gd name="T12" fmla="*/ 0 60000 65536"/>
                <a:gd name="T13" fmla="*/ 0 60000 65536"/>
                <a:gd name="T14" fmla="*/ 0 60000 65536"/>
                <a:gd name="T15" fmla="*/ 0 w 1210"/>
                <a:gd name="T16" fmla="*/ 0 h 97"/>
                <a:gd name="T17" fmla="*/ 1210 w 1210"/>
                <a:gd name="T18" fmla="*/ 97 h 97"/>
              </a:gdLst>
              <a:ahLst/>
              <a:cxnLst>
                <a:cxn ang="T10">
                  <a:pos x="T0" y="T1"/>
                </a:cxn>
                <a:cxn ang="T11">
                  <a:pos x="T2" y="T3"/>
                </a:cxn>
                <a:cxn ang="T12">
                  <a:pos x="T4" y="T5"/>
                </a:cxn>
                <a:cxn ang="T13">
                  <a:pos x="T6" y="T7"/>
                </a:cxn>
                <a:cxn ang="T14">
                  <a:pos x="T8" y="T9"/>
                </a:cxn>
              </a:cxnLst>
              <a:rect l="T15" t="T16" r="T17" b="T18"/>
              <a:pathLst>
                <a:path w="1210" h="97">
                  <a:moveTo>
                    <a:pt x="1113" y="97"/>
                  </a:moveTo>
                  <a:lnTo>
                    <a:pt x="1210" y="0"/>
                  </a:lnTo>
                  <a:lnTo>
                    <a:pt x="97" y="0"/>
                  </a:lnTo>
                  <a:lnTo>
                    <a:pt x="0" y="97"/>
                  </a:lnTo>
                  <a:lnTo>
                    <a:pt x="1113" y="97"/>
                  </a:lnTo>
                  <a:close/>
                </a:path>
              </a:pathLst>
            </a:custGeom>
            <a:gradFill rotWithShape="1">
              <a:gsLst>
                <a:gs pos="0">
                  <a:srgbClr val="C0C0C0"/>
                </a:gs>
                <a:gs pos="100000">
                  <a:srgbClr val="878787"/>
                </a:gs>
              </a:gsLst>
              <a:lin ang="5400000" scaled="1"/>
            </a:gradFill>
            <a:ln w="9525">
              <a:solidFill>
                <a:srgbClr val="808080"/>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30" name="Freeform 10"/>
            <p:cNvSpPr/>
            <p:nvPr/>
          </p:nvSpPr>
          <p:spPr bwMode="gray">
            <a:xfrm>
              <a:off x="196" y="2381"/>
              <a:ext cx="1307" cy="749"/>
            </a:xfrm>
            <a:custGeom>
              <a:avLst/>
              <a:gdLst>
                <a:gd name="T0" fmla="*/ 1514 w 1210"/>
                <a:gd name="T1" fmla="*/ 344864 h 97"/>
                <a:gd name="T2" fmla="*/ 1647 w 1210"/>
                <a:gd name="T3" fmla="*/ 0 h 97"/>
                <a:gd name="T4" fmla="*/ 132 w 1210"/>
                <a:gd name="T5" fmla="*/ 0 h 97"/>
                <a:gd name="T6" fmla="*/ 0 w 1210"/>
                <a:gd name="T7" fmla="*/ 344864 h 97"/>
                <a:gd name="T8" fmla="*/ 1514 w 1210"/>
                <a:gd name="T9" fmla="*/ 344864 h 97"/>
                <a:gd name="T10" fmla="*/ 0 60000 65536"/>
                <a:gd name="T11" fmla="*/ 0 60000 65536"/>
                <a:gd name="T12" fmla="*/ 0 60000 65536"/>
                <a:gd name="T13" fmla="*/ 0 60000 65536"/>
                <a:gd name="T14" fmla="*/ 0 60000 65536"/>
                <a:gd name="T15" fmla="*/ 0 w 1210"/>
                <a:gd name="T16" fmla="*/ 0 h 97"/>
                <a:gd name="T17" fmla="*/ 1210 w 1210"/>
                <a:gd name="T18" fmla="*/ 97 h 97"/>
              </a:gdLst>
              <a:ahLst/>
              <a:cxnLst>
                <a:cxn ang="T10">
                  <a:pos x="T0" y="T1"/>
                </a:cxn>
                <a:cxn ang="T11">
                  <a:pos x="T2" y="T3"/>
                </a:cxn>
                <a:cxn ang="T12">
                  <a:pos x="T4" y="T5"/>
                </a:cxn>
                <a:cxn ang="T13">
                  <a:pos x="T6" y="T7"/>
                </a:cxn>
                <a:cxn ang="T14">
                  <a:pos x="T8" y="T9"/>
                </a:cxn>
              </a:cxnLst>
              <a:rect l="T15" t="T16" r="T17" b="T18"/>
              <a:pathLst>
                <a:path w="1210" h="97">
                  <a:moveTo>
                    <a:pt x="1113" y="97"/>
                  </a:moveTo>
                  <a:lnTo>
                    <a:pt x="1210" y="0"/>
                  </a:lnTo>
                  <a:lnTo>
                    <a:pt x="97" y="0"/>
                  </a:lnTo>
                  <a:lnTo>
                    <a:pt x="0" y="97"/>
                  </a:lnTo>
                  <a:lnTo>
                    <a:pt x="1113" y="97"/>
                  </a:lnTo>
                  <a:close/>
                </a:path>
              </a:pathLst>
            </a:custGeom>
            <a:gradFill rotWithShape="1">
              <a:gsLst>
                <a:gs pos="0">
                  <a:srgbClr val="C0C0C0"/>
                </a:gs>
                <a:gs pos="100000">
                  <a:srgbClr val="858585"/>
                </a:gs>
              </a:gsLst>
              <a:lin ang="5400000" scaled="1"/>
            </a:gradFill>
            <a:ln w="9525">
              <a:solidFill>
                <a:srgbClr val="808080"/>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32774" name="AutoShape 11"/>
          <p:cNvSpPr>
            <a:spLocks noChangeArrowheads="1"/>
          </p:cNvSpPr>
          <p:nvPr/>
        </p:nvSpPr>
        <p:spPr bwMode="gray">
          <a:xfrm>
            <a:off x="533400" y="3355975"/>
            <a:ext cx="2719388" cy="812800"/>
          </a:xfrm>
          <a:prstGeom prst="rightArrow">
            <a:avLst>
              <a:gd name="adj1" fmla="val 54000"/>
              <a:gd name="adj2" fmla="val 68618"/>
            </a:avLst>
          </a:prstGeom>
          <a:gradFill rotWithShape="1">
            <a:gsLst>
              <a:gs pos="0">
                <a:srgbClr val="6A5919"/>
              </a:gs>
              <a:gs pos="100000">
                <a:srgbClr val="E5C037"/>
              </a:gs>
            </a:gsLst>
            <a:lin ang="0" scaled="1"/>
          </a:gradFill>
          <a:ln w="9525" algn="ctr">
            <a:solidFill>
              <a:schemeClr val="tx2"/>
            </a:solidFill>
            <a:miter lim="800000"/>
          </a:ln>
        </p:spPr>
        <p:txBody>
          <a:bodyPr wrap="none" anchor="ctr"/>
          <a:lstStyle/>
          <a:p>
            <a:pPr algn="ctr"/>
            <a:endParaRPr lang="zh-CN" altLang="en-US" b="1">
              <a:latin typeface="微软雅黑" panose="020B0503020204020204" pitchFamily="34" charset="-122"/>
              <a:ea typeface="微软雅黑" panose="020B0503020204020204" pitchFamily="34" charset="-122"/>
            </a:endParaRPr>
          </a:p>
        </p:txBody>
      </p:sp>
      <p:sp>
        <p:nvSpPr>
          <p:cNvPr id="16396" name="Rectangle 12"/>
          <p:cNvSpPr>
            <a:spLocks noChangeArrowheads="1"/>
          </p:cNvSpPr>
          <p:nvPr/>
        </p:nvSpPr>
        <p:spPr bwMode="gray">
          <a:xfrm>
            <a:off x="628650" y="2560639"/>
            <a:ext cx="1828800" cy="2447925"/>
          </a:xfrm>
          <a:prstGeom prst="rect">
            <a:avLst/>
          </a:prstGeom>
          <a:gradFill rotWithShape="1">
            <a:gsLst>
              <a:gs pos="0">
                <a:schemeClr val="bg2"/>
              </a:gs>
              <a:gs pos="50000">
                <a:schemeClr val="bg2">
                  <a:gamma/>
                  <a:tint val="42353"/>
                  <a:invGamma/>
                </a:schemeClr>
              </a:gs>
              <a:gs pos="100000">
                <a:schemeClr val="bg2"/>
              </a:gs>
            </a:gsLst>
            <a:lin ang="2700000" scaled="1"/>
          </a:gradFill>
          <a:ln w="9525">
            <a:solidFill>
              <a:schemeClr val="tx1"/>
            </a:solidFill>
            <a:miter lim="800000"/>
          </a:ln>
          <a:effectLst/>
        </p:spPr>
        <p:txBody>
          <a:bodyPr wrap="none" anchor="ctr"/>
          <a:lstStyle/>
          <a:p>
            <a:pPr algn="ctr">
              <a:defRPr/>
            </a:pPr>
            <a:endParaRPr lang="zh-CN" altLang="en-US" b="1">
              <a:latin typeface="微软雅黑" panose="020B0503020204020204" pitchFamily="34" charset="-122"/>
              <a:ea typeface="微软雅黑" panose="020B0503020204020204" pitchFamily="34" charset="-122"/>
            </a:endParaRPr>
          </a:p>
        </p:txBody>
      </p:sp>
      <p:sp>
        <p:nvSpPr>
          <p:cNvPr id="32776" name="Rectangle 13"/>
          <p:cNvSpPr>
            <a:spLocks noChangeArrowheads="1"/>
          </p:cNvSpPr>
          <p:nvPr/>
        </p:nvSpPr>
        <p:spPr bwMode="gray">
          <a:xfrm>
            <a:off x="6154740" y="1828801"/>
            <a:ext cx="2162175" cy="3865563"/>
          </a:xfrm>
          <a:prstGeom prst="rect">
            <a:avLst/>
          </a:prstGeom>
          <a:solidFill>
            <a:srgbClr val="F8F8F8">
              <a:alpha val="10196"/>
            </a:srgbClr>
          </a:solidFill>
          <a:ln w="9525" algn="ctr">
            <a:solidFill>
              <a:srgbClr val="5F5F5F">
                <a:alpha val="89803"/>
              </a:srgbClr>
            </a:solidFill>
            <a:prstDash val="dash"/>
            <a:miter lim="800000"/>
          </a:ln>
        </p:spPr>
        <p:txBody>
          <a:bodyPr wrap="none"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3" name="Group 14"/>
          <p:cNvGrpSpPr/>
          <p:nvPr/>
        </p:nvGrpSpPr>
        <p:grpSpPr bwMode="auto">
          <a:xfrm>
            <a:off x="6281740" y="2571751"/>
            <a:ext cx="1819275" cy="2401888"/>
            <a:chOff x="4267" y="1389"/>
            <a:chExt cx="1344" cy="1774"/>
          </a:xfrm>
        </p:grpSpPr>
        <p:sp>
          <p:nvSpPr>
            <p:cNvPr id="32827" name="Freeform 15"/>
            <p:cNvSpPr/>
            <p:nvPr/>
          </p:nvSpPr>
          <p:spPr bwMode="gray">
            <a:xfrm flipH="1" flipV="1">
              <a:off x="4267" y="1389"/>
              <a:ext cx="1344" cy="747"/>
            </a:xfrm>
            <a:custGeom>
              <a:avLst/>
              <a:gdLst>
                <a:gd name="T0" fmla="*/ 1694 w 1210"/>
                <a:gd name="T1" fmla="*/ 341186 h 97"/>
                <a:gd name="T2" fmla="*/ 1842 w 1210"/>
                <a:gd name="T3" fmla="*/ 0 h 97"/>
                <a:gd name="T4" fmla="*/ 148 w 1210"/>
                <a:gd name="T5" fmla="*/ 0 h 97"/>
                <a:gd name="T6" fmla="*/ 0 w 1210"/>
                <a:gd name="T7" fmla="*/ 341186 h 97"/>
                <a:gd name="T8" fmla="*/ 1694 w 1210"/>
                <a:gd name="T9" fmla="*/ 341186 h 97"/>
                <a:gd name="T10" fmla="*/ 0 60000 65536"/>
                <a:gd name="T11" fmla="*/ 0 60000 65536"/>
                <a:gd name="T12" fmla="*/ 0 60000 65536"/>
                <a:gd name="T13" fmla="*/ 0 60000 65536"/>
                <a:gd name="T14" fmla="*/ 0 60000 65536"/>
                <a:gd name="T15" fmla="*/ 0 w 1210"/>
                <a:gd name="T16" fmla="*/ 0 h 97"/>
                <a:gd name="T17" fmla="*/ 1210 w 1210"/>
                <a:gd name="T18" fmla="*/ 97 h 97"/>
              </a:gdLst>
              <a:ahLst/>
              <a:cxnLst>
                <a:cxn ang="T10">
                  <a:pos x="T0" y="T1"/>
                </a:cxn>
                <a:cxn ang="T11">
                  <a:pos x="T2" y="T3"/>
                </a:cxn>
                <a:cxn ang="T12">
                  <a:pos x="T4" y="T5"/>
                </a:cxn>
                <a:cxn ang="T13">
                  <a:pos x="T6" y="T7"/>
                </a:cxn>
                <a:cxn ang="T14">
                  <a:pos x="T8" y="T9"/>
                </a:cxn>
              </a:cxnLst>
              <a:rect l="T15" t="T16" r="T17" b="T18"/>
              <a:pathLst>
                <a:path w="1210" h="97">
                  <a:moveTo>
                    <a:pt x="1113" y="97"/>
                  </a:moveTo>
                  <a:lnTo>
                    <a:pt x="1210" y="0"/>
                  </a:lnTo>
                  <a:lnTo>
                    <a:pt x="97" y="0"/>
                  </a:lnTo>
                  <a:lnTo>
                    <a:pt x="0" y="97"/>
                  </a:lnTo>
                  <a:lnTo>
                    <a:pt x="1113" y="97"/>
                  </a:lnTo>
                  <a:close/>
                </a:path>
              </a:pathLst>
            </a:custGeom>
            <a:gradFill rotWithShape="1">
              <a:gsLst>
                <a:gs pos="0">
                  <a:srgbClr val="DDDDDD"/>
                </a:gs>
                <a:gs pos="100000">
                  <a:srgbClr val="848484"/>
                </a:gs>
              </a:gsLst>
              <a:lin ang="5400000" scaled="1"/>
            </a:gradFill>
            <a:ln w="9525">
              <a:solidFill>
                <a:srgbClr val="808080"/>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28" name="Freeform 16"/>
            <p:cNvSpPr/>
            <p:nvPr/>
          </p:nvSpPr>
          <p:spPr bwMode="gray">
            <a:xfrm flipH="1">
              <a:off x="4267" y="2416"/>
              <a:ext cx="1329" cy="747"/>
            </a:xfrm>
            <a:custGeom>
              <a:avLst/>
              <a:gdLst>
                <a:gd name="T0" fmla="*/ 1619 w 1210"/>
                <a:gd name="T1" fmla="*/ 341186 h 97"/>
                <a:gd name="T2" fmla="*/ 1762 w 1210"/>
                <a:gd name="T3" fmla="*/ 0 h 97"/>
                <a:gd name="T4" fmla="*/ 143 w 1210"/>
                <a:gd name="T5" fmla="*/ 0 h 97"/>
                <a:gd name="T6" fmla="*/ 0 w 1210"/>
                <a:gd name="T7" fmla="*/ 341186 h 97"/>
                <a:gd name="T8" fmla="*/ 1619 w 1210"/>
                <a:gd name="T9" fmla="*/ 341186 h 97"/>
                <a:gd name="T10" fmla="*/ 0 60000 65536"/>
                <a:gd name="T11" fmla="*/ 0 60000 65536"/>
                <a:gd name="T12" fmla="*/ 0 60000 65536"/>
                <a:gd name="T13" fmla="*/ 0 60000 65536"/>
                <a:gd name="T14" fmla="*/ 0 60000 65536"/>
                <a:gd name="T15" fmla="*/ 0 w 1210"/>
                <a:gd name="T16" fmla="*/ 0 h 97"/>
                <a:gd name="T17" fmla="*/ 1210 w 1210"/>
                <a:gd name="T18" fmla="*/ 97 h 97"/>
              </a:gdLst>
              <a:ahLst/>
              <a:cxnLst>
                <a:cxn ang="T10">
                  <a:pos x="T0" y="T1"/>
                </a:cxn>
                <a:cxn ang="T11">
                  <a:pos x="T2" y="T3"/>
                </a:cxn>
                <a:cxn ang="T12">
                  <a:pos x="T4" y="T5"/>
                </a:cxn>
                <a:cxn ang="T13">
                  <a:pos x="T6" y="T7"/>
                </a:cxn>
                <a:cxn ang="T14">
                  <a:pos x="T8" y="T9"/>
                </a:cxn>
              </a:cxnLst>
              <a:rect l="T15" t="T16" r="T17" b="T18"/>
              <a:pathLst>
                <a:path w="1210" h="97">
                  <a:moveTo>
                    <a:pt x="1113" y="97"/>
                  </a:moveTo>
                  <a:lnTo>
                    <a:pt x="1210" y="0"/>
                  </a:lnTo>
                  <a:lnTo>
                    <a:pt x="97" y="0"/>
                  </a:lnTo>
                  <a:lnTo>
                    <a:pt x="0" y="97"/>
                  </a:lnTo>
                  <a:lnTo>
                    <a:pt x="1113" y="97"/>
                  </a:lnTo>
                  <a:close/>
                </a:path>
              </a:pathLst>
            </a:custGeom>
            <a:gradFill rotWithShape="1">
              <a:gsLst>
                <a:gs pos="0">
                  <a:srgbClr val="DDDDDD"/>
                </a:gs>
                <a:gs pos="100000">
                  <a:srgbClr val="848484"/>
                </a:gs>
              </a:gsLst>
              <a:lin ang="5400000" scaled="1"/>
            </a:gradFill>
            <a:ln w="9525">
              <a:solidFill>
                <a:srgbClr val="808080"/>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16401" name="AutoShape 17"/>
          <p:cNvSpPr>
            <a:spLocks noChangeArrowheads="1"/>
          </p:cNvSpPr>
          <p:nvPr/>
        </p:nvSpPr>
        <p:spPr bwMode="gray">
          <a:xfrm flipH="1">
            <a:off x="5657850" y="3376614"/>
            <a:ext cx="2673350" cy="717551"/>
          </a:xfrm>
          <a:prstGeom prst="rightArrow">
            <a:avLst>
              <a:gd name="adj1" fmla="val 62213"/>
              <a:gd name="adj2" fmla="val 69425"/>
            </a:avLst>
          </a:prstGeom>
          <a:gradFill rotWithShape="1">
            <a:gsLst>
              <a:gs pos="0">
                <a:schemeClr val="accent2">
                  <a:gamma/>
                  <a:shade val="46275"/>
                  <a:invGamma/>
                </a:schemeClr>
              </a:gs>
              <a:gs pos="100000">
                <a:schemeClr val="accent2"/>
              </a:gs>
            </a:gsLst>
            <a:lin ang="0" scaled="1"/>
          </a:gradFill>
          <a:ln w="9525" algn="ctr">
            <a:solidFill>
              <a:schemeClr val="tx2"/>
            </a:solidFill>
            <a:miter lim="800000"/>
          </a:ln>
          <a:effectLst/>
        </p:spPr>
        <p:txBody>
          <a:bodyPr wrap="none" anchor="ctr"/>
          <a:lstStyle/>
          <a:p>
            <a:pPr algn="ctr">
              <a:defRPr/>
            </a:pPr>
            <a:endParaRPr lang="zh-CN" altLang="en-US" b="1">
              <a:latin typeface="微软雅黑" panose="020B0503020204020204" pitchFamily="34" charset="-122"/>
              <a:ea typeface="微软雅黑" panose="020B0503020204020204" pitchFamily="34" charset="-122"/>
            </a:endParaRPr>
          </a:p>
        </p:txBody>
      </p:sp>
      <p:sp>
        <p:nvSpPr>
          <p:cNvPr id="32779" name="Rectangle 18"/>
          <p:cNvSpPr>
            <a:spLocks noChangeArrowheads="1"/>
          </p:cNvSpPr>
          <p:nvPr/>
        </p:nvSpPr>
        <p:spPr bwMode="gray">
          <a:xfrm>
            <a:off x="741365" y="1828801"/>
            <a:ext cx="1673225" cy="400110"/>
          </a:xfrm>
          <a:prstGeom prst="rect">
            <a:avLst/>
          </a:prstGeom>
          <a:noFill/>
          <a:ln w="9525" algn="ctr">
            <a:noFill/>
            <a:miter lim="800000"/>
          </a:ln>
        </p:spPr>
        <p:txBody>
          <a:bodyPr>
            <a:spAutoFit/>
          </a:bodyPr>
          <a:lstStyle/>
          <a:p>
            <a:pPr algn="ctr"/>
            <a:r>
              <a:rPr lang="zh-CN" altLang="en-US" sz="2000" b="1">
                <a:solidFill>
                  <a:srgbClr val="1C1C1C"/>
                </a:solidFill>
                <a:latin typeface="微软雅黑" panose="020B0503020204020204" pitchFamily="34" charset="-122"/>
                <a:ea typeface="微软雅黑" panose="020B0503020204020204" pitchFamily="34" charset="-122"/>
              </a:rPr>
              <a:t>关键指标</a:t>
            </a:r>
            <a:endParaRPr lang="zh-CN" altLang="en-US" sz="2000" b="1">
              <a:solidFill>
                <a:srgbClr val="1C1C1C"/>
              </a:solidFill>
              <a:latin typeface="微软雅黑" panose="020B0503020204020204" pitchFamily="34" charset="-122"/>
              <a:ea typeface="微软雅黑" panose="020B0503020204020204" pitchFamily="34" charset="-122"/>
            </a:endParaRPr>
          </a:p>
        </p:txBody>
      </p:sp>
      <p:sp>
        <p:nvSpPr>
          <p:cNvPr id="32780" name="Rectangle 19"/>
          <p:cNvSpPr>
            <a:spLocks noChangeArrowheads="1"/>
          </p:cNvSpPr>
          <p:nvPr/>
        </p:nvSpPr>
        <p:spPr bwMode="gray">
          <a:xfrm>
            <a:off x="6427790" y="1828801"/>
            <a:ext cx="1673225" cy="400110"/>
          </a:xfrm>
          <a:prstGeom prst="rect">
            <a:avLst/>
          </a:prstGeom>
          <a:noFill/>
          <a:ln w="9525" algn="ctr">
            <a:noFill/>
            <a:miter lim="800000"/>
          </a:ln>
        </p:spPr>
        <p:txBody>
          <a:bodyPr>
            <a:spAutoFit/>
          </a:bodyPr>
          <a:lstStyle/>
          <a:p>
            <a:pPr algn="ctr"/>
            <a:r>
              <a:rPr lang="zh-CN" altLang="en-US" sz="2000" b="1">
                <a:solidFill>
                  <a:srgbClr val="1C1C1C"/>
                </a:solidFill>
                <a:latin typeface="微软雅黑" panose="020B0503020204020204" pitchFamily="34" charset="-122"/>
                <a:ea typeface="微软雅黑" panose="020B0503020204020204" pitchFamily="34" charset="-122"/>
              </a:rPr>
              <a:t>分析报表</a:t>
            </a:r>
            <a:endParaRPr lang="zh-CN" altLang="en-US" sz="2000" b="1">
              <a:solidFill>
                <a:srgbClr val="1C1C1C"/>
              </a:solidFill>
              <a:latin typeface="微软雅黑" panose="020B0503020204020204" pitchFamily="34" charset="-122"/>
              <a:ea typeface="微软雅黑" panose="020B0503020204020204" pitchFamily="34" charset="-122"/>
            </a:endParaRPr>
          </a:p>
        </p:txBody>
      </p:sp>
      <p:sp>
        <p:nvSpPr>
          <p:cNvPr id="32781" name="Text Box 20"/>
          <p:cNvSpPr txBox="1">
            <a:spLocks noChangeArrowheads="1"/>
          </p:cNvSpPr>
          <p:nvPr/>
        </p:nvSpPr>
        <p:spPr bwMode="gray">
          <a:xfrm>
            <a:off x="598488" y="2525713"/>
            <a:ext cx="1841500" cy="2492990"/>
          </a:xfrm>
          <a:prstGeom prst="rect">
            <a:avLst/>
          </a:prstGeom>
          <a:noFill/>
          <a:ln w="9525">
            <a:noFill/>
            <a:miter lim="800000"/>
          </a:ln>
        </p:spPr>
        <p:txBody>
          <a:bodyPr>
            <a:spAutoFit/>
          </a:bodyPr>
          <a:lstStyle/>
          <a:p>
            <a:pPr marL="120650" indent="-120650">
              <a:spcBef>
                <a:spcPct val="50000"/>
              </a:spcBef>
              <a:buClr>
                <a:srgbClr val="FF0000"/>
              </a:buClr>
              <a:buFont typeface="Wingdings" panose="05000000000000000000" pitchFamily="2" charset="2"/>
              <a:buChar char="§"/>
            </a:pPr>
            <a:r>
              <a:rPr lang="zh-CN" altLang="en-US" sz="1200" b="1" dirty="0">
                <a:solidFill>
                  <a:srgbClr val="1C1C1C"/>
                </a:solidFill>
                <a:latin typeface="微软雅黑" panose="020B0503020204020204" pitchFamily="34" charset="-122"/>
                <a:ea typeface="微软雅黑" panose="020B0503020204020204" pitchFamily="34" charset="-122"/>
              </a:rPr>
              <a:t>坪效</a:t>
            </a:r>
            <a:endParaRPr lang="zh-CN" altLang="en-US" sz="1200" b="1" dirty="0">
              <a:solidFill>
                <a:srgbClr val="1C1C1C"/>
              </a:solidFill>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solidFill>
                  <a:srgbClr val="1C1C1C"/>
                </a:solidFill>
                <a:latin typeface="微软雅黑" panose="020B0503020204020204" pitchFamily="34" charset="-122"/>
                <a:ea typeface="微软雅黑" panose="020B0503020204020204" pitchFamily="34" charset="-122"/>
              </a:rPr>
              <a:t>人效</a:t>
            </a:r>
            <a:endParaRPr lang="zh-CN" altLang="en-US" sz="1200" b="1" dirty="0">
              <a:solidFill>
                <a:srgbClr val="1C1C1C"/>
              </a:solidFill>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销售</a:t>
            </a:r>
            <a:r>
              <a:rPr lang="en-US" altLang="zh-CN" sz="1200" b="1" dirty="0" err="1">
                <a:latin typeface="微软雅黑" panose="020B0503020204020204" pitchFamily="34" charset="-122"/>
                <a:ea typeface="微软雅黑" panose="020B0503020204020204" pitchFamily="34" charset="-122"/>
              </a:rPr>
              <a:t>Sku</a:t>
            </a:r>
            <a:r>
              <a:rPr lang="zh-CN" altLang="en-US" sz="1200" b="1" dirty="0">
                <a:latin typeface="微软雅黑" panose="020B0503020204020204" pitchFamily="34" charset="-122"/>
                <a:ea typeface="微软雅黑" panose="020B0503020204020204" pitchFamily="34" charset="-122"/>
              </a:rPr>
              <a:t>数</a:t>
            </a:r>
            <a:endParaRPr lang="zh-CN" altLang="en-US" sz="1200" b="1" dirty="0">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售罄率</a:t>
            </a:r>
            <a:endParaRPr lang="zh-CN" altLang="en-US" sz="1200" b="1" dirty="0">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销售折扣</a:t>
            </a:r>
            <a:endParaRPr lang="zh-CN" altLang="en-US" sz="1200" b="1" dirty="0">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折扣率</a:t>
            </a:r>
            <a:endParaRPr lang="zh-CN" altLang="en-US" sz="1200" b="1" dirty="0">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销售退货率</a:t>
            </a:r>
            <a:endParaRPr lang="zh-CN" altLang="en-US" sz="1200" b="1" dirty="0">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平均客单价</a:t>
            </a:r>
            <a:endParaRPr lang="zh-CN" altLang="en-US" sz="1200" b="1" dirty="0">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购买频率</a:t>
            </a:r>
            <a:endParaRPr lang="zh-CN" altLang="en-US" sz="1200" b="1" dirty="0">
              <a:latin typeface="微软雅黑" panose="020B0503020204020204" pitchFamily="34" charset="-122"/>
              <a:ea typeface="微软雅黑" panose="020B0503020204020204" pitchFamily="34" charset="-122"/>
            </a:endParaRPr>
          </a:p>
        </p:txBody>
      </p:sp>
      <p:sp>
        <p:nvSpPr>
          <p:cNvPr id="16405" name="Rectangle 21"/>
          <p:cNvSpPr>
            <a:spLocks noChangeArrowheads="1"/>
          </p:cNvSpPr>
          <p:nvPr/>
        </p:nvSpPr>
        <p:spPr bwMode="gray">
          <a:xfrm>
            <a:off x="6419850" y="2570163"/>
            <a:ext cx="1828800" cy="2447925"/>
          </a:xfrm>
          <a:prstGeom prst="rect">
            <a:avLst/>
          </a:prstGeom>
          <a:gradFill rotWithShape="1">
            <a:gsLst>
              <a:gs pos="0">
                <a:schemeClr val="bg2"/>
              </a:gs>
              <a:gs pos="50000">
                <a:schemeClr val="bg2">
                  <a:gamma/>
                  <a:tint val="33333"/>
                  <a:invGamma/>
                </a:schemeClr>
              </a:gs>
              <a:gs pos="100000">
                <a:schemeClr val="bg2"/>
              </a:gs>
            </a:gsLst>
            <a:lin ang="2700000" scaled="1"/>
          </a:gradFill>
          <a:ln w="9525">
            <a:solidFill>
              <a:schemeClr val="tx1"/>
            </a:solidFill>
            <a:miter lim="800000"/>
          </a:ln>
          <a:effectLst/>
        </p:spPr>
        <p:txBody>
          <a:bodyPr wrap="none" anchor="ctr"/>
          <a:lstStyle/>
          <a:p>
            <a:pPr algn="ctr">
              <a:defRPr/>
            </a:pPr>
            <a:endParaRPr lang="zh-CN" altLang="en-US" b="1">
              <a:latin typeface="微软雅黑" panose="020B0503020204020204" pitchFamily="34" charset="-122"/>
              <a:ea typeface="微软雅黑" panose="020B0503020204020204" pitchFamily="34" charset="-122"/>
            </a:endParaRPr>
          </a:p>
        </p:txBody>
      </p:sp>
      <p:grpSp>
        <p:nvGrpSpPr>
          <p:cNvPr id="4" name="Group 23"/>
          <p:cNvGrpSpPr/>
          <p:nvPr/>
        </p:nvGrpSpPr>
        <p:grpSpPr bwMode="auto">
          <a:xfrm>
            <a:off x="3048000" y="2286000"/>
            <a:ext cx="2819400" cy="2819400"/>
            <a:chOff x="1488" y="960"/>
            <a:chExt cx="2928" cy="2880"/>
          </a:xfrm>
        </p:grpSpPr>
        <p:grpSp>
          <p:nvGrpSpPr>
            <p:cNvPr id="5" name="Group 24"/>
            <p:cNvGrpSpPr/>
            <p:nvPr/>
          </p:nvGrpSpPr>
          <p:grpSpPr bwMode="auto">
            <a:xfrm>
              <a:off x="2356" y="960"/>
              <a:ext cx="1192" cy="959"/>
              <a:chOff x="2356" y="960"/>
              <a:chExt cx="1192" cy="959"/>
            </a:xfrm>
          </p:grpSpPr>
          <p:grpSp>
            <p:nvGrpSpPr>
              <p:cNvPr id="6" name="Group 25"/>
              <p:cNvGrpSpPr/>
              <p:nvPr/>
            </p:nvGrpSpPr>
            <p:grpSpPr bwMode="auto">
              <a:xfrm>
                <a:off x="2356" y="960"/>
                <a:ext cx="1192" cy="959"/>
                <a:chOff x="2057" y="862"/>
                <a:chExt cx="1549" cy="1351"/>
              </a:xfrm>
            </p:grpSpPr>
            <p:sp>
              <p:nvSpPr>
                <p:cNvPr id="32824" name="AutoShape 26"/>
                <p:cNvSpPr>
                  <a:spLocks noChangeArrowheads="1"/>
                </p:cNvSpPr>
                <p:nvPr/>
              </p:nvSpPr>
              <p:spPr bwMode="gray">
                <a:xfrm>
                  <a:off x="2070" y="885"/>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25" name="AutoShape 27"/>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26" name="AutoShape 28"/>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bg1"/>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32823" name="Text Box 29"/>
              <p:cNvSpPr txBox="1">
                <a:spLocks noChangeArrowheads="1"/>
              </p:cNvSpPr>
              <p:nvPr/>
            </p:nvSpPr>
            <p:spPr bwMode="gray">
              <a:xfrm>
                <a:off x="2430" y="1242"/>
                <a:ext cx="1044" cy="346"/>
              </a:xfrm>
              <a:prstGeom prst="rect">
                <a:avLst/>
              </a:prstGeom>
              <a:noFill/>
              <a:ln w="9525" algn="ctr">
                <a:noFill/>
                <a:miter lim="800000"/>
              </a:ln>
            </p:spPr>
            <p:txBody>
              <a:bodyPr wrap="none">
                <a:spAutoFit/>
              </a:bodyPr>
              <a:lstStyle/>
              <a:p>
                <a:pPr algn="ctr" eaLnBrk="0" hangingPunct="0"/>
                <a:r>
                  <a:rPr lang="zh-CN" altLang="en-US" sz="1600" b="1">
                    <a:solidFill>
                      <a:srgbClr val="FFFFFF"/>
                    </a:solidFill>
                    <a:latin typeface="微软雅黑" panose="020B0503020204020204" pitchFamily="34" charset="-122"/>
                    <a:ea typeface="微软雅黑" panose="020B0503020204020204" pitchFamily="34" charset="-122"/>
                  </a:rPr>
                  <a:t>营销绩效</a:t>
                </a:r>
                <a:endParaRPr lang="zh-CN" altLang="en-US" sz="1600" b="1">
                  <a:solidFill>
                    <a:srgbClr val="FFFFFF"/>
                  </a:solidFill>
                  <a:latin typeface="微软雅黑" panose="020B0503020204020204" pitchFamily="34" charset="-122"/>
                  <a:ea typeface="微软雅黑" panose="020B0503020204020204" pitchFamily="34" charset="-122"/>
                </a:endParaRPr>
              </a:p>
            </p:txBody>
          </p:sp>
        </p:grpSp>
        <p:grpSp>
          <p:nvGrpSpPr>
            <p:cNvPr id="7" name="Group 30"/>
            <p:cNvGrpSpPr/>
            <p:nvPr/>
          </p:nvGrpSpPr>
          <p:grpSpPr bwMode="auto">
            <a:xfrm>
              <a:off x="1488" y="1438"/>
              <a:ext cx="1193" cy="959"/>
              <a:chOff x="1488" y="1438"/>
              <a:chExt cx="1193" cy="959"/>
            </a:xfrm>
          </p:grpSpPr>
          <p:grpSp>
            <p:nvGrpSpPr>
              <p:cNvPr id="8" name="Group 31"/>
              <p:cNvGrpSpPr/>
              <p:nvPr/>
            </p:nvGrpSpPr>
            <p:grpSpPr bwMode="auto">
              <a:xfrm>
                <a:off x="1488" y="1438"/>
                <a:ext cx="1193" cy="959"/>
                <a:chOff x="1110" y="2656"/>
                <a:chExt cx="1549" cy="1351"/>
              </a:xfrm>
            </p:grpSpPr>
            <p:sp>
              <p:nvSpPr>
                <p:cNvPr id="32819" name="AutoShape 32"/>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20" name="AutoShape 3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21" name="AutoShape 34"/>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bg1"/>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32818" name="Text Box 35"/>
              <p:cNvSpPr txBox="1">
                <a:spLocks noChangeArrowheads="1"/>
              </p:cNvSpPr>
              <p:nvPr/>
            </p:nvSpPr>
            <p:spPr bwMode="gray">
              <a:xfrm>
                <a:off x="1782" y="1714"/>
                <a:ext cx="618" cy="346"/>
              </a:xfrm>
              <a:prstGeom prst="rect">
                <a:avLst/>
              </a:prstGeom>
              <a:noFill/>
              <a:ln w="9525" algn="ctr">
                <a:noFill/>
                <a:miter lim="800000"/>
              </a:ln>
            </p:spPr>
            <p:txBody>
              <a:bodyPr wrap="none">
                <a:spAutoFit/>
              </a:bodyPr>
              <a:lstStyle/>
              <a:p>
                <a:pPr algn="ctr" eaLnBrk="0" hangingPunct="0"/>
                <a:r>
                  <a:rPr lang="zh-CN" altLang="en-US" sz="1600" b="1">
                    <a:solidFill>
                      <a:srgbClr val="FFFFFF"/>
                    </a:solidFill>
                    <a:latin typeface="微软雅黑" panose="020B0503020204020204" pitchFamily="34" charset="-122"/>
                    <a:ea typeface="微软雅黑" panose="020B0503020204020204" pitchFamily="34" charset="-122"/>
                  </a:rPr>
                  <a:t>客户</a:t>
                </a:r>
                <a:endParaRPr lang="zh-CN" altLang="en-US" sz="1600" b="1">
                  <a:solidFill>
                    <a:srgbClr val="FFFFFF"/>
                  </a:solidFill>
                  <a:latin typeface="微软雅黑" panose="020B0503020204020204" pitchFamily="34" charset="-122"/>
                  <a:ea typeface="微软雅黑" panose="020B0503020204020204" pitchFamily="34" charset="-122"/>
                </a:endParaRPr>
              </a:p>
            </p:txBody>
          </p:sp>
        </p:grpSp>
        <p:grpSp>
          <p:nvGrpSpPr>
            <p:cNvPr id="9" name="Group 36"/>
            <p:cNvGrpSpPr/>
            <p:nvPr/>
          </p:nvGrpSpPr>
          <p:grpSpPr bwMode="auto">
            <a:xfrm>
              <a:off x="2356" y="1919"/>
              <a:ext cx="1192" cy="959"/>
              <a:chOff x="2356" y="1919"/>
              <a:chExt cx="1192" cy="959"/>
            </a:xfrm>
          </p:grpSpPr>
          <p:grpSp>
            <p:nvGrpSpPr>
              <p:cNvPr id="10" name="Group 37"/>
              <p:cNvGrpSpPr/>
              <p:nvPr/>
            </p:nvGrpSpPr>
            <p:grpSpPr bwMode="auto">
              <a:xfrm>
                <a:off x="2356" y="1919"/>
                <a:ext cx="1192" cy="959"/>
                <a:chOff x="3174" y="2656"/>
                <a:chExt cx="1549" cy="1351"/>
              </a:xfrm>
            </p:grpSpPr>
            <p:sp>
              <p:nvSpPr>
                <p:cNvPr id="32814" name="AutoShape 3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15" name="AutoShape 3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16" name="AutoShape 40"/>
                <p:cNvSpPr>
                  <a:spLocks noChangeArrowheads="1"/>
                </p:cNvSpPr>
                <p:nvPr/>
              </p:nvSpPr>
              <p:spPr bwMode="gray">
                <a:xfrm>
                  <a:off x="3264" y="2736"/>
                  <a:ext cx="1350" cy="1168"/>
                </a:xfrm>
                <a:prstGeom prst="hexagon">
                  <a:avLst>
                    <a:gd name="adj" fmla="val 28896"/>
                    <a:gd name="vf" fmla="val 115470"/>
                  </a:avLst>
                </a:prstGeom>
                <a:gradFill rotWithShape="1">
                  <a:gsLst>
                    <a:gs pos="0">
                      <a:srgbClr val="CC7032"/>
                    </a:gs>
                    <a:gs pos="100000">
                      <a:srgbClr val="844820"/>
                    </a:gs>
                  </a:gsLst>
                  <a:lin ang="2700000" scaled="1"/>
                </a:gradFill>
                <a:ln w="9525">
                  <a:solidFill>
                    <a:schemeClr val="bg1"/>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32813" name="Text Box 41"/>
              <p:cNvSpPr txBox="1">
                <a:spLocks noChangeArrowheads="1"/>
              </p:cNvSpPr>
              <p:nvPr/>
            </p:nvSpPr>
            <p:spPr bwMode="gray">
              <a:xfrm>
                <a:off x="2596" y="2178"/>
                <a:ext cx="671" cy="377"/>
              </a:xfrm>
              <a:prstGeom prst="rect">
                <a:avLst/>
              </a:prstGeom>
              <a:noFill/>
              <a:ln w="9525" algn="ctr">
                <a:noFill/>
                <a:miter lim="800000"/>
              </a:ln>
            </p:spPr>
            <p:txBody>
              <a:bodyPr wrap="none">
                <a:spAutoFit/>
              </a:bodyPr>
              <a:lstStyle/>
              <a:p>
                <a:pPr algn="ctr" eaLnBrk="0" hangingPunct="0"/>
                <a:r>
                  <a:rPr lang="zh-CN" altLang="en-US" b="1">
                    <a:solidFill>
                      <a:srgbClr val="FFFFFF"/>
                    </a:solidFill>
                    <a:latin typeface="微软雅黑" panose="020B0503020204020204" pitchFamily="34" charset="-122"/>
                    <a:ea typeface="微软雅黑" panose="020B0503020204020204" pitchFamily="34" charset="-122"/>
                  </a:rPr>
                  <a:t>财务</a:t>
                </a: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11" name="Group 42"/>
            <p:cNvGrpSpPr/>
            <p:nvPr/>
          </p:nvGrpSpPr>
          <p:grpSpPr bwMode="auto">
            <a:xfrm>
              <a:off x="3223" y="1438"/>
              <a:ext cx="1193" cy="959"/>
              <a:chOff x="3223" y="1438"/>
              <a:chExt cx="1193" cy="959"/>
            </a:xfrm>
          </p:grpSpPr>
          <p:grpSp>
            <p:nvGrpSpPr>
              <p:cNvPr id="12" name="Group 43"/>
              <p:cNvGrpSpPr/>
              <p:nvPr/>
            </p:nvGrpSpPr>
            <p:grpSpPr bwMode="auto">
              <a:xfrm>
                <a:off x="3223" y="1438"/>
                <a:ext cx="1193" cy="959"/>
                <a:chOff x="2057" y="862"/>
                <a:chExt cx="1549" cy="1351"/>
              </a:xfrm>
            </p:grpSpPr>
            <p:sp>
              <p:nvSpPr>
                <p:cNvPr id="32809" name="AutoShape 44"/>
                <p:cNvSpPr>
                  <a:spLocks noChangeArrowheads="1"/>
                </p:cNvSpPr>
                <p:nvPr/>
              </p:nvSpPr>
              <p:spPr bwMode="gray">
                <a:xfrm>
                  <a:off x="2070" y="885"/>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10" name="AutoShape 45"/>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11" name="AutoShape 46"/>
                <p:cNvSpPr>
                  <a:spLocks noChangeArrowheads="1"/>
                </p:cNvSpPr>
                <p:nvPr/>
              </p:nvSpPr>
              <p:spPr bwMode="gray">
                <a:xfrm>
                  <a:off x="2147" y="942"/>
                  <a:ext cx="1350" cy="1168"/>
                </a:xfrm>
                <a:prstGeom prst="hexagon">
                  <a:avLst>
                    <a:gd name="adj" fmla="val 28896"/>
                    <a:gd name="vf" fmla="val 115470"/>
                  </a:avLst>
                </a:prstGeom>
                <a:gradFill rotWithShape="1">
                  <a:gsLst>
                    <a:gs pos="0">
                      <a:srgbClr val="3E565A"/>
                    </a:gs>
                    <a:gs pos="100000">
                      <a:srgbClr val="85B9C3"/>
                    </a:gs>
                  </a:gsLst>
                  <a:lin ang="2700000" scaled="1"/>
                </a:gradFill>
                <a:ln w="9525">
                  <a:solidFill>
                    <a:schemeClr val="bg1"/>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32808" name="Text Box 47"/>
              <p:cNvSpPr txBox="1">
                <a:spLocks noChangeArrowheads="1"/>
              </p:cNvSpPr>
              <p:nvPr/>
            </p:nvSpPr>
            <p:spPr bwMode="gray">
              <a:xfrm>
                <a:off x="3304" y="1727"/>
                <a:ext cx="1044" cy="346"/>
              </a:xfrm>
              <a:prstGeom prst="rect">
                <a:avLst/>
              </a:prstGeom>
              <a:noFill/>
              <a:ln w="9525" algn="ctr">
                <a:noFill/>
                <a:miter lim="800000"/>
              </a:ln>
            </p:spPr>
            <p:txBody>
              <a:bodyPr wrap="none">
                <a:spAutoFit/>
              </a:bodyPr>
              <a:lstStyle/>
              <a:p>
                <a:pPr algn="ctr" eaLnBrk="0" hangingPunct="0"/>
                <a:r>
                  <a:rPr lang="zh-CN" altLang="en-US" sz="1600" b="1">
                    <a:solidFill>
                      <a:srgbClr val="FFFFFF"/>
                    </a:solidFill>
                    <a:latin typeface="微软雅黑" panose="020B0503020204020204" pitchFamily="34" charset="-122"/>
                    <a:ea typeface="微软雅黑" panose="020B0503020204020204" pitchFamily="34" charset="-122"/>
                  </a:rPr>
                  <a:t>人力资源</a:t>
                </a:r>
                <a:endParaRPr lang="en-US" altLang="zh-CN" sz="1600" b="1">
                  <a:solidFill>
                    <a:srgbClr val="FFFFFF"/>
                  </a:solidFill>
                  <a:latin typeface="微软雅黑" panose="020B0503020204020204" pitchFamily="34" charset="-122"/>
                  <a:ea typeface="微软雅黑" panose="020B0503020204020204" pitchFamily="34" charset="-122"/>
                </a:endParaRPr>
              </a:p>
            </p:txBody>
          </p:sp>
        </p:grpSp>
        <p:grpSp>
          <p:nvGrpSpPr>
            <p:cNvPr id="13" name="Group 48"/>
            <p:cNvGrpSpPr/>
            <p:nvPr/>
          </p:nvGrpSpPr>
          <p:grpSpPr bwMode="auto">
            <a:xfrm>
              <a:off x="3223" y="2400"/>
              <a:ext cx="1193" cy="959"/>
              <a:chOff x="3223" y="2400"/>
              <a:chExt cx="1193" cy="959"/>
            </a:xfrm>
          </p:grpSpPr>
          <p:grpSp>
            <p:nvGrpSpPr>
              <p:cNvPr id="14" name="Group 49"/>
              <p:cNvGrpSpPr/>
              <p:nvPr/>
            </p:nvGrpSpPr>
            <p:grpSpPr bwMode="auto">
              <a:xfrm>
                <a:off x="3223" y="2400"/>
                <a:ext cx="1193" cy="959"/>
                <a:chOff x="3174" y="2656"/>
                <a:chExt cx="1549" cy="1351"/>
              </a:xfrm>
            </p:grpSpPr>
            <p:sp>
              <p:nvSpPr>
                <p:cNvPr id="32804" name="AutoShape 50"/>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05" name="AutoShape 5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06" name="AutoShape 52"/>
                <p:cNvSpPr>
                  <a:spLocks noChangeArrowheads="1"/>
                </p:cNvSpPr>
                <p:nvPr/>
              </p:nvSpPr>
              <p:spPr bwMode="gray">
                <a:xfrm>
                  <a:off x="3264" y="2736"/>
                  <a:ext cx="1350" cy="1168"/>
                </a:xfrm>
                <a:prstGeom prst="hexagon">
                  <a:avLst>
                    <a:gd name="adj" fmla="val 28896"/>
                    <a:gd name="vf" fmla="val 115470"/>
                  </a:avLst>
                </a:prstGeom>
                <a:gradFill rotWithShape="1">
                  <a:gsLst>
                    <a:gs pos="0">
                      <a:srgbClr val="245D52"/>
                    </a:gs>
                    <a:gs pos="100000">
                      <a:srgbClr val="4DC9B1"/>
                    </a:gs>
                  </a:gsLst>
                  <a:lin ang="2700000" scaled="1"/>
                </a:gradFill>
                <a:ln w="9525">
                  <a:solidFill>
                    <a:schemeClr val="bg1"/>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32803" name="Text Box 53"/>
              <p:cNvSpPr txBox="1">
                <a:spLocks noChangeArrowheads="1"/>
              </p:cNvSpPr>
              <p:nvPr/>
            </p:nvSpPr>
            <p:spPr bwMode="gray">
              <a:xfrm>
                <a:off x="3534" y="2721"/>
                <a:ext cx="618" cy="346"/>
              </a:xfrm>
              <a:prstGeom prst="rect">
                <a:avLst/>
              </a:prstGeom>
              <a:noFill/>
              <a:ln w="9525" algn="ctr">
                <a:noFill/>
                <a:miter lim="800000"/>
              </a:ln>
            </p:spPr>
            <p:txBody>
              <a:bodyPr wrap="none">
                <a:spAutoFit/>
              </a:bodyPr>
              <a:lstStyle/>
              <a:p>
                <a:pPr algn="ctr" eaLnBrk="0" hangingPunct="0"/>
                <a:r>
                  <a:rPr lang="zh-CN" altLang="en-US" sz="1600" b="1">
                    <a:solidFill>
                      <a:srgbClr val="FFFFFF"/>
                    </a:solidFill>
                    <a:latin typeface="微软雅黑" panose="020B0503020204020204" pitchFamily="34" charset="-122"/>
                    <a:ea typeface="微软雅黑" panose="020B0503020204020204" pitchFamily="34" charset="-122"/>
                  </a:rPr>
                  <a:t>库存</a:t>
                </a:r>
                <a:endParaRPr lang="zh-CN" altLang="en-US" sz="1600" b="1">
                  <a:solidFill>
                    <a:srgbClr val="FFFFFF"/>
                  </a:solidFill>
                  <a:latin typeface="微软雅黑" panose="020B0503020204020204" pitchFamily="34" charset="-122"/>
                  <a:ea typeface="微软雅黑" panose="020B0503020204020204" pitchFamily="34" charset="-122"/>
                </a:endParaRPr>
              </a:p>
            </p:txBody>
          </p:sp>
        </p:grpSp>
        <p:grpSp>
          <p:nvGrpSpPr>
            <p:cNvPr id="15" name="Group 54"/>
            <p:cNvGrpSpPr/>
            <p:nvPr/>
          </p:nvGrpSpPr>
          <p:grpSpPr bwMode="auto">
            <a:xfrm>
              <a:off x="1488" y="2400"/>
              <a:ext cx="1193" cy="959"/>
              <a:chOff x="1488" y="2400"/>
              <a:chExt cx="1193" cy="959"/>
            </a:xfrm>
          </p:grpSpPr>
          <p:grpSp>
            <p:nvGrpSpPr>
              <p:cNvPr id="16" name="Group 55"/>
              <p:cNvGrpSpPr/>
              <p:nvPr/>
            </p:nvGrpSpPr>
            <p:grpSpPr bwMode="auto">
              <a:xfrm>
                <a:off x="1488" y="2400"/>
                <a:ext cx="1193" cy="959"/>
                <a:chOff x="3174" y="2656"/>
                <a:chExt cx="1549" cy="1351"/>
              </a:xfrm>
            </p:grpSpPr>
            <p:sp>
              <p:nvSpPr>
                <p:cNvPr id="32799" name="AutoShape 56"/>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00" name="AutoShape 57"/>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801" name="AutoShape 58"/>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2F5E"/>
                    </a:gs>
                  </a:gsLst>
                  <a:lin ang="5400000" scaled="1"/>
                </a:gradFill>
                <a:ln w="9525">
                  <a:solidFill>
                    <a:schemeClr val="bg1"/>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32798" name="Text Box 59"/>
              <p:cNvSpPr txBox="1">
                <a:spLocks noChangeArrowheads="1"/>
              </p:cNvSpPr>
              <p:nvPr/>
            </p:nvSpPr>
            <p:spPr bwMode="gray">
              <a:xfrm>
                <a:off x="1782" y="2674"/>
                <a:ext cx="618" cy="346"/>
              </a:xfrm>
              <a:prstGeom prst="rect">
                <a:avLst/>
              </a:prstGeom>
              <a:noFill/>
              <a:ln w="9525" algn="ctr">
                <a:noFill/>
                <a:miter lim="800000"/>
              </a:ln>
            </p:spPr>
            <p:txBody>
              <a:bodyPr wrap="none">
                <a:spAutoFit/>
              </a:bodyPr>
              <a:lstStyle/>
              <a:p>
                <a:pPr algn="ctr" eaLnBrk="0" hangingPunct="0"/>
                <a:r>
                  <a:rPr lang="zh-CN" altLang="en-US" sz="1600" b="1">
                    <a:solidFill>
                      <a:srgbClr val="FFFFFF"/>
                    </a:solidFill>
                    <a:latin typeface="微软雅黑" panose="020B0503020204020204" pitchFamily="34" charset="-122"/>
                    <a:ea typeface="微软雅黑" panose="020B0503020204020204" pitchFamily="34" charset="-122"/>
                  </a:rPr>
                  <a:t>商品</a:t>
                </a:r>
                <a:endParaRPr lang="zh-CN" altLang="en-US" sz="1600" b="1">
                  <a:solidFill>
                    <a:srgbClr val="FFFFFF"/>
                  </a:solidFill>
                  <a:latin typeface="微软雅黑" panose="020B0503020204020204" pitchFamily="34" charset="-122"/>
                  <a:ea typeface="微软雅黑" panose="020B0503020204020204" pitchFamily="34" charset="-122"/>
                </a:endParaRPr>
              </a:p>
            </p:txBody>
          </p:sp>
        </p:grpSp>
        <p:grpSp>
          <p:nvGrpSpPr>
            <p:cNvPr id="17" name="Group 60"/>
            <p:cNvGrpSpPr/>
            <p:nvPr/>
          </p:nvGrpSpPr>
          <p:grpSpPr bwMode="auto">
            <a:xfrm>
              <a:off x="2356" y="2881"/>
              <a:ext cx="1192" cy="959"/>
              <a:chOff x="2356" y="2881"/>
              <a:chExt cx="1192" cy="959"/>
            </a:xfrm>
          </p:grpSpPr>
          <p:grpSp>
            <p:nvGrpSpPr>
              <p:cNvPr id="18" name="Group 61"/>
              <p:cNvGrpSpPr/>
              <p:nvPr/>
            </p:nvGrpSpPr>
            <p:grpSpPr bwMode="auto">
              <a:xfrm>
                <a:off x="2356" y="2881"/>
                <a:ext cx="1192" cy="959"/>
                <a:chOff x="3174" y="2656"/>
                <a:chExt cx="1549" cy="1351"/>
              </a:xfrm>
            </p:grpSpPr>
            <p:sp>
              <p:nvSpPr>
                <p:cNvPr id="32794" name="AutoShape 6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795" name="AutoShape 6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796" name="AutoShape 64"/>
                <p:cNvSpPr>
                  <a:spLocks noChangeArrowheads="1"/>
                </p:cNvSpPr>
                <p:nvPr/>
              </p:nvSpPr>
              <p:spPr bwMode="gray">
                <a:xfrm>
                  <a:off x="3264" y="2736"/>
                  <a:ext cx="1350" cy="1168"/>
                </a:xfrm>
                <a:prstGeom prst="hexagon">
                  <a:avLst>
                    <a:gd name="adj" fmla="val 28896"/>
                    <a:gd name="vf" fmla="val 115470"/>
                  </a:avLst>
                </a:prstGeom>
                <a:gradFill rotWithShape="1">
                  <a:gsLst>
                    <a:gs pos="0">
                      <a:srgbClr val="584F25"/>
                    </a:gs>
                    <a:gs pos="100000">
                      <a:srgbClr val="BFAA4F"/>
                    </a:gs>
                  </a:gsLst>
                  <a:lin ang="2700000" scaled="1"/>
                </a:gradFill>
                <a:ln w="9525">
                  <a:solidFill>
                    <a:schemeClr val="bg1"/>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32793" name="Text Box 65"/>
              <p:cNvSpPr txBox="1">
                <a:spLocks noChangeArrowheads="1"/>
              </p:cNvSpPr>
              <p:nvPr/>
            </p:nvSpPr>
            <p:spPr bwMode="gray">
              <a:xfrm>
                <a:off x="2620" y="3142"/>
                <a:ext cx="671" cy="377"/>
              </a:xfrm>
              <a:prstGeom prst="rect">
                <a:avLst/>
              </a:prstGeom>
              <a:noFill/>
              <a:ln w="9525" algn="ctr">
                <a:noFill/>
                <a:miter lim="800000"/>
              </a:ln>
            </p:spPr>
            <p:txBody>
              <a:bodyPr wrap="none">
                <a:spAutoFit/>
              </a:bodyPr>
              <a:lstStyle/>
              <a:p>
                <a:pPr algn="ctr" eaLnBrk="0" hangingPunct="0"/>
                <a:r>
                  <a:rPr lang="zh-CN" altLang="en-US" b="1">
                    <a:solidFill>
                      <a:srgbClr val="FFFFFF"/>
                    </a:solidFill>
                    <a:latin typeface="微软雅黑" panose="020B0503020204020204" pitchFamily="34" charset="-122"/>
                    <a:ea typeface="微软雅黑" panose="020B0503020204020204" pitchFamily="34" charset="-122"/>
                  </a:rPr>
                  <a:t>门店</a:t>
                </a:r>
                <a:endParaRPr lang="zh-CN" altLang="en-US" b="1">
                  <a:solidFill>
                    <a:srgbClr val="FFFFFF"/>
                  </a:solidFill>
                  <a:latin typeface="微软雅黑" panose="020B0503020204020204" pitchFamily="34" charset="-122"/>
                  <a:ea typeface="微软雅黑" panose="020B0503020204020204" pitchFamily="34" charset="-122"/>
                </a:endParaRPr>
              </a:p>
            </p:txBody>
          </p:sp>
        </p:grpSp>
      </p:grpSp>
      <p:sp>
        <p:nvSpPr>
          <p:cNvPr id="32784" name="Text Box 66"/>
          <p:cNvSpPr txBox="1">
            <a:spLocks noChangeArrowheads="1"/>
          </p:cNvSpPr>
          <p:nvPr/>
        </p:nvSpPr>
        <p:spPr bwMode="gray">
          <a:xfrm>
            <a:off x="6400800" y="2525713"/>
            <a:ext cx="1841500" cy="2492990"/>
          </a:xfrm>
          <a:prstGeom prst="rect">
            <a:avLst/>
          </a:prstGeom>
          <a:noFill/>
          <a:ln w="9525">
            <a:noFill/>
            <a:miter lim="800000"/>
          </a:ln>
        </p:spPr>
        <p:txBody>
          <a:bodyPr>
            <a:spAutoFit/>
          </a:bodyPr>
          <a:lstStyle/>
          <a:p>
            <a:pPr marL="120650" indent="-120650">
              <a:spcBef>
                <a:spcPct val="50000"/>
              </a:spcBef>
              <a:buClr>
                <a:srgbClr val="FF0000"/>
              </a:buClr>
              <a:buFont typeface="Wingdings" panose="05000000000000000000" pitchFamily="2" charset="2"/>
              <a:buChar char="§"/>
            </a:pPr>
            <a:r>
              <a:rPr lang="zh-CN" altLang="en-US" sz="1200" b="1" dirty="0">
                <a:solidFill>
                  <a:srgbClr val="1C1C1C"/>
                </a:solidFill>
                <a:latin typeface="微软雅黑" panose="020B0503020204020204" pitchFamily="34" charset="-122"/>
                <a:ea typeface="微软雅黑" panose="020B0503020204020204" pitchFamily="34" charset="-122"/>
              </a:rPr>
              <a:t>回款、欠款分析</a:t>
            </a:r>
            <a:endParaRPr lang="zh-CN" altLang="en-US" sz="1200" b="1" dirty="0">
              <a:solidFill>
                <a:srgbClr val="1C1C1C"/>
              </a:solidFill>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solidFill>
                  <a:srgbClr val="1C1C1C"/>
                </a:solidFill>
                <a:latin typeface="微软雅黑" panose="020B0503020204020204" pitchFamily="34" charset="-122"/>
                <a:ea typeface="微软雅黑" panose="020B0503020204020204" pitchFamily="34" charset="-122"/>
              </a:rPr>
              <a:t>存销比、折扣率分析</a:t>
            </a:r>
            <a:endParaRPr lang="zh-CN" altLang="en-US" sz="1200" b="1" dirty="0">
              <a:solidFill>
                <a:srgbClr val="1C1C1C"/>
              </a:solidFill>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商品类别分析</a:t>
            </a:r>
            <a:endParaRPr lang="zh-CN" altLang="en-US" sz="1200" b="1" dirty="0">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商品大类提升对比</a:t>
            </a:r>
            <a:endParaRPr lang="zh-CN" altLang="en-US" sz="1200" b="1" dirty="0">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商品价格带分析</a:t>
            </a:r>
            <a:endParaRPr lang="zh-CN" altLang="en-US" sz="1200" b="1" dirty="0">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促销分析</a:t>
            </a:r>
            <a:endParaRPr lang="zh-CN" altLang="en-US" sz="1200" b="1" dirty="0">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客流分析</a:t>
            </a:r>
            <a:endParaRPr lang="zh-CN" altLang="en-US" sz="1200" b="1" dirty="0">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库存结构分析</a:t>
            </a:r>
            <a:endParaRPr lang="zh-CN" altLang="en-US" sz="1200" b="1" dirty="0">
              <a:latin typeface="微软雅黑" panose="020B0503020204020204" pitchFamily="34" charset="-122"/>
              <a:ea typeface="微软雅黑" panose="020B0503020204020204" pitchFamily="34" charset="-122"/>
            </a:endParaRPr>
          </a:p>
          <a:p>
            <a:pPr marL="120650" indent="-120650">
              <a:spcBef>
                <a:spcPct val="50000"/>
              </a:spcBef>
              <a:buClr>
                <a:srgbClr val="FF0000"/>
              </a:buClr>
              <a:buFont typeface="Wingdings" panose="05000000000000000000" pitchFamily="2" charset="2"/>
              <a:buChar char="§"/>
            </a:pPr>
            <a:r>
              <a:rPr lang="zh-CN" altLang="en-US" sz="1200" b="1" dirty="0">
                <a:latin typeface="微软雅黑" panose="020B0503020204020204" pitchFamily="34" charset="-122"/>
                <a:ea typeface="微软雅黑" panose="020B0503020204020204" pitchFamily="34" charset="-122"/>
              </a:rPr>
              <a:t>门店、人员绩效分析</a:t>
            </a:r>
            <a:endParaRPr lang="zh-CN" altLang="en-US" sz="1200" b="1" dirty="0">
              <a:latin typeface="微软雅黑" panose="020B0503020204020204" pitchFamily="34" charset="-122"/>
              <a:ea typeface="微软雅黑" panose="020B0503020204020204" pitchFamily="34" charset="-122"/>
            </a:endParaRPr>
          </a:p>
        </p:txBody>
      </p:sp>
      <p:pic>
        <p:nvPicPr>
          <p:cNvPr id="63" name="图片 62"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 y="152400"/>
            <a:ext cx="8939213" cy="659613"/>
          </a:xfrm>
          <a:prstGeom prst="rect">
            <a:avLst/>
          </a:prstGeom>
        </p:spPr>
        <p:txBody>
          <a:bodyPr/>
          <a:lstStyle/>
          <a:p>
            <a:pPr eaLnBrk="0" hangingPunct="0">
              <a:defRPr/>
            </a:pP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     应收</a:t>
            </a:r>
            <a:r>
              <a:rPr lang="zh-CN" altLang="en-US" sz="2800" kern="0" dirty="0">
                <a:solidFill>
                  <a:srgbClr val="FF0000"/>
                </a:solidFill>
                <a:latin typeface="微软雅黑" panose="020B0503020204020204" pitchFamily="34" charset="-122"/>
                <a:ea typeface="微软雅黑" panose="020B0503020204020204" pitchFamily="34" charset="-122"/>
                <a:cs typeface="+mj-cs"/>
              </a:rPr>
              <a:t>管理业务关键特性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sp>
        <p:nvSpPr>
          <p:cNvPr id="4" name="AutoShape 6"/>
          <p:cNvSpPr>
            <a:spLocks noChangeArrowheads="1"/>
          </p:cNvSpPr>
          <p:nvPr/>
        </p:nvSpPr>
        <p:spPr bwMode="ltGray">
          <a:xfrm>
            <a:off x="309565" y="1143001"/>
            <a:ext cx="2052637" cy="711452"/>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应收款管理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AutoShape 7"/>
          <p:cNvSpPr>
            <a:spLocks noChangeArrowheads="1"/>
          </p:cNvSpPr>
          <p:nvPr/>
        </p:nvSpPr>
        <p:spPr bwMode="ltGray">
          <a:xfrm>
            <a:off x="2528888" y="1143001"/>
            <a:ext cx="1979612" cy="71145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应收票据管理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 name="AutoShape 8"/>
          <p:cNvSpPr>
            <a:spLocks noChangeArrowheads="1"/>
          </p:cNvSpPr>
          <p:nvPr/>
        </p:nvSpPr>
        <p:spPr bwMode="ltGray">
          <a:xfrm>
            <a:off x="4662488" y="1143001"/>
            <a:ext cx="1979612" cy="71145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应收款控制</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304800" y="1828801"/>
            <a:ext cx="2066972" cy="4408511"/>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与</a:t>
            </a:r>
            <a:r>
              <a:rPr lang="zh-CN" altLang="en-US" sz="1400" dirty="0">
                <a:latin typeface="微软雅黑" panose="020B0503020204020204" pitchFamily="34" charset="-122"/>
                <a:ea typeface="微软雅黑" panose="020B0503020204020204" pitchFamily="34" charset="-122"/>
              </a:rPr>
              <a:t>合同、销售、出口、服务相关联</a:t>
            </a:r>
            <a:r>
              <a:rPr lang="zh-CN" altLang="en-US" sz="1400" dirty="0" smtClean="0">
                <a:latin typeface="微软雅黑" panose="020B0503020204020204" pitchFamily="34" charset="-122"/>
                <a:ea typeface="微软雅黑" panose="020B0503020204020204" pitchFamily="34" charset="-122"/>
              </a:rPr>
              <a:t>，确立应收账款</a:t>
            </a:r>
            <a:r>
              <a:rPr lang="en-US" altLang="zh-CN"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400" dirty="0" err="1" smtClean="0">
                <a:latin typeface="微软雅黑" panose="020B0503020204020204" pitchFamily="34" charset="-122"/>
                <a:ea typeface="微软雅黑" panose="020B0503020204020204" pitchFamily="34" charset="-122"/>
              </a:rPr>
              <a:t>针对合同</a:t>
            </a:r>
            <a:r>
              <a:rPr lang="en-US" altLang="zh-CN" sz="1400" dirty="0" err="1">
                <a:latin typeface="微软雅黑" panose="020B0503020204020204" pitchFamily="34" charset="-122"/>
                <a:ea typeface="微软雅黑" panose="020B0503020204020204" pitchFamily="34" charset="-122"/>
              </a:rPr>
              <a:t>、订单、</a:t>
            </a:r>
            <a:r>
              <a:rPr lang="en-US" altLang="zh-CN" sz="1400" dirty="0" err="1" smtClean="0">
                <a:latin typeface="微软雅黑" panose="020B0503020204020204" pitchFamily="34" charset="-122"/>
                <a:ea typeface="微软雅黑" panose="020B0503020204020204" pitchFamily="34" charset="-122"/>
              </a:rPr>
              <a:t>发票的收款及核销</a:t>
            </a:r>
            <a:r>
              <a:rPr lang="en-US" altLang="zh-CN"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应收</a:t>
            </a:r>
            <a:r>
              <a:rPr lang="zh-CN" altLang="en-US" sz="1400" dirty="0">
                <a:latin typeface="微软雅黑" panose="020B0503020204020204" pitchFamily="34" charset="-122"/>
                <a:ea typeface="微软雅黑" panose="020B0503020204020204" pitchFamily="34" charset="-122"/>
              </a:rPr>
              <a:t>冲应收、预收冲应收、应收冲应付、红票对</a:t>
            </a:r>
            <a:r>
              <a:rPr lang="zh-CN" altLang="en-US" sz="1400" dirty="0" smtClean="0">
                <a:latin typeface="微软雅黑" panose="020B0503020204020204" pitchFamily="34" charset="-122"/>
                <a:ea typeface="微软雅黑" panose="020B0503020204020204" pitchFamily="34" charset="-122"/>
              </a:rPr>
              <a:t>冲等转账冲销</a:t>
            </a:r>
            <a:r>
              <a:rPr lang="en-US" altLang="zh-CN"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坏账</a:t>
            </a:r>
            <a:r>
              <a:rPr lang="zh-CN" altLang="en-US" sz="1400" dirty="0">
                <a:latin typeface="微软雅黑" panose="020B0503020204020204" pitchFamily="34" charset="-122"/>
                <a:ea typeface="微软雅黑" panose="020B0503020204020204" pitchFamily="34" charset="-122"/>
              </a:rPr>
              <a:t>计提</a:t>
            </a:r>
            <a:r>
              <a:rPr lang="zh-CN" altLang="en-US" sz="1400" dirty="0" smtClean="0">
                <a:latin typeface="微软雅黑" panose="020B0503020204020204" pitchFamily="34" charset="-122"/>
                <a:ea typeface="微软雅黑" panose="020B0503020204020204" pitchFamily="34" charset="-122"/>
              </a:rPr>
              <a:t>、坏账发生、坏账收回处理</a:t>
            </a:r>
            <a:r>
              <a:rPr lang="en-US" altLang="zh-CN"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结汇单收款结汇</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汇兑</a:t>
            </a:r>
            <a:r>
              <a:rPr lang="en-US" altLang="zh-CN" sz="1400" dirty="0" err="1">
                <a:latin typeface="微软雅黑" panose="020B0503020204020204" pitchFamily="34" charset="-122"/>
                <a:ea typeface="微软雅黑" panose="020B0503020204020204" pitchFamily="34" charset="-122"/>
              </a:rPr>
              <a:t>损益处理</a:t>
            </a:r>
            <a:endParaRPr lang="en-US" altLang="zh-CN" sz="1400" dirty="0">
              <a:latin typeface="微软雅黑" panose="020B0503020204020204" pitchFamily="34" charset="-122"/>
              <a:ea typeface="微软雅黑" panose="020B0503020204020204" pitchFamily="34" charset="-122"/>
            </a:endParaRPr>
          </a:p>
        </p:txBody>
      </p:sp>
      <p:sp>
        <p:nvSpPr>
          <p:cNvPr id="8" name="圆角矩形 7"/>
          <p:cNvSpPr/>
          <p:nvPr/>
        </p:nvSpPr>
        <p:spPr>
          <a:xfrm>
            <a:off x="2514602" y="1952297"/>
            <a:ext cx="1993509" cy="4408510"/>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银行承兑票据、商业承兑票据的收票、</a:t>
            </a:r>
            <a:r>
              <a:rPr lang="zh-CN" altLang="en-US" sz="1400" dirty="0">
                <a:latin typeface="微软雅黑" panose="020B0503020204020204" pitchFamily="34" charset="-122"/>
                <a:ea typeface="微软雅黑" panose="020B0503020204020204" pitchFamily="34" charset="-122"/>
              </a:rPr>
              <a:t>兑现、计息、背书、贴现、转出、退票等</a:t>
            </a:r>
            <a:r>
              <a:rPr lang="zh-CN" altLang="en-US" sz="1400" dirty="0" smtClean="0">
                <a:latin typeface="微软雅黑" panose="020B0503020204020204" pitchFamily="34" charset="-122"/>
                <a:ea typeface="微软雅黑" panose="020B0503020204020204" pitchFamily="34" charset="-122"/>
              </a:rPr>
              <a:t>多种业务处理及会计核算；</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票据到期预警提示</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9" name="圆角矩形 8"/>
          <p:cNvSpPr/>
          <p:nvPr/>
        </p:nvSpPr>
        <p:spPr>
          <a:xfrm>
            <a:off x="4648202" y="1952297"/>
            <a:ext cx="1993509" cy="4408511"/>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应收</a:t>
            </a:r>
            <a:r>
              <a:rPr lang="zh-CN" altLang="en-US" sz="1400" dirty="0">
                <a:latin typeface="微软雅黑" panose="020B0503020204020204" pitchFamily="34" charset="-122"/>
                <a:ea typeface="微软雅黑" panose="020B0503020204020204" pitchFamily="34" charset="-122"/>
              </a:rPr>
              <a:t>款账期预警、</a:t>
            </a:r>
            <a:r>
              <a:rPr lang="zh-CN" altLang="en-US" sz="1400" dirty="0" smtClean="0">
                <a:latin typeface="微软雅黑" panose="020B0503020204020204" pitchFamily="34" charset="-122"/>
                <a:ea typeface="微软雅黑" panose="020B0503020204020204" pitchFamily="34" charset="-122"/>
              </a:rPr>
              <a:t>提示；</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针对客户的信用期限控制、信用额度控制等信用控制方式，并针对不同的控制方式提供预警、提示；</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客户</a:t>
            </a:r>
            <a:r>
              <a:rPr lang="zh-CN" altLang="en-US" sz="1400" dirty="0">
                <a:latin typeface="微软雅黑" panose="020B0503020204020204" pitchFamily="34" charset="-122"/>
                <a:ea typeface="微软雅黑" panose="020B0503020204020204" pitchFamily="34" charset="-122"/>
              </a:rPr>
              <a:t>对</a:t>
            </a:r>
            <a:r>
              <a:rPr lang="zh-CN" altLang="en-US" sz="1400" dirty="0" smtClean="0">
                <a:latin typeface="微软雅黑" panose="020B0503020204020204" pitchFamily="34" charset="-122"/>
                <a:ea typeface="微软雅黑" panose="020B0503020204020204" pitchFamily="34" charset="-122"/>
              </a:rPr>
              <a:t>账单，帮助企业进行账款催收；</a:t>
            </a:r>
            <a:endParaRPr lang="en-US" altLang="zh-CN" sz="1400" dirty="0">
              <a:latin typeface="微软雅黑" panose="020B0503020204020204" pitchFamily="34" charset="-122"/>
              <a:ea typeface="微软雅黑" panose="020B0503020204020204" pitchFamily="34" charset="-122"/>
            </a:endParaRPr>
          </a:p>
        </p:txBody>
      </p:sp>
      <p:sp>
        <p:nvSpPr>
          <p:cNvPr id="10" name="AutoShape 6"/>
          <p:cNvSpPr>
            <a:spLocks noChangeArrowheads="1"/>
          </p:cNvSpPr>
          <p:nvPr/>
        </p:nvSpPr>
        <p:spPr bwMode="ltGray">
          <a:xfrm>
            <a:off x="6796088" y="1143001"/>
            <a:ext cx="1987550" cy="711452"/>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应收款分析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6781800" y="1952297"/>
            <a:ext cx="2077862" cy="4408511"/>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应收</a:t>
            </a:r>
            <a:r>
              <a:rPr lang="zh-CN" altLang="en-US" sz="1400" dirty="0">
                <a:latin typeface="微软雅黑" panose="020B0503020204020204" pitchFamily="34" charset="-122"/>
                <a:ea typeface="微软雅黑" panose="020B0503020204020204" pitchFamily="34" charset="-122"/>
              </a:rPr>
              <a:t>款</a:t>
            </a:r>
            <a:r>
              <a:rPr lang="zh-CN" altLang="en-US" sz="1400" dirty="0" smtClean="0">
                <a:latin typeface="微软雅黑" panose="020B0503020204020204" pitchFamily="34" charset="-122"/>
                <a:ea typeface="微软雅黑" panose="020B0503020204020204" pitchFamily="34" charset="-122"/>
              </a:rPr>
              <a:t>账龄分析；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收款预测；</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客户的欠款状况分析；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应收业务总账查询；</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应收业务明细账查询；</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应收业务余额表查询；</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509589" y="1"/>
            <a:ext cx="8939213" cy="585788"/>
          </a:xfrm>
        </p:spPr>
        <p:txBody>
          <a:bodyPr/>
          <a:lstStyle/>
          <a:p>
            <a:pPr algn="l">
              <a:defRPr/>
            </a:pPr>
            <a:r>
              <a:rPr lang="en-US" altLang="zh-CN" kern="1200" dirty="0" err="1" smtClean="0">
                <a:solidFill>
                  <a:srgbClr val="FF0000"/>
                </a:solidFill>
                <a:latin typeface="微软雅黑" panose="020B0503020204020204" pitchFamily="34" charset="-122"/>
                <a:ea typeface="微软雅黑" panose="020B0503020204020204" pitchFamily="34" charset="-122"/>
                <a:cs typeface="+mn-cs"/>
              </a:rPr>
              <a:t>服装行业关键应用价值</a:t>
            </a:r>
            <a:endParaRPr lang="en-US" altLang="zh-CN" kern="1200" dirty="0" smtClean="0">
              <a:solidFill>
                <a:srgbClr val="FF0000"/>
              </a:solidFill>
              <a:latin typeface="微软雅黑" panose="020B0503020204020204" pitchFamily="34" charset="-122"/>
              <a:ea typeface="微软雅黑" panose="020B0503020204020204" pitchFamily="34" charset="-122"/>
              <a:cs typeface="+mn-cs"/>
            </a:endParaRPr>
          </a:p>
        </p:txBody>
      </p:sp>
      <p:sp>
        <p:nvSpPr>
          <p:cNvPr id="4" name="AutoShape 30"/>
          <p:cNvSpPr>
            <a:spLocks noChangeArrowheads="1"/>
          </p:cNvSpPr>
          <p:nvPr/>
        </p:nvSpPr>
        <p:spPr bwMode="gray">
          <a:xfrm>
            <a:off x="1260477" y="1827213"/>
            <a:ext cx="6653213" cy="1144587"/>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5" name="AutoShape 31"/>
          <p:cNvSpPr>
            <a:spLocks noChangeArrowheads="1"/>
          </p:cNvSpPr>
          <p:nvPr/>
        </p:nvSpPr>
        <p:spPr bwMode="gray">
          <a:xfrm>
            <a:off x="1263652" y="3417890"/>
            <a:ext cx="6653213" cy="10191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6" name="AutoShape 32"/>
          <p:cNvSpPr>
            <a:spLocks noChangeArrowheads="1"/>
          </p:cNvSpPr>
          <p:nvPr/>
        </p:nvSpPr>
        <p:spPr bwMode="gray">
          <a:xfrm>
            <a:off x="1271588" y="4933951"/>
            <a:ext cx="6653212" cy="10318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7" name="AutoShape 33"/>
          <p:cNvSpPr>
            <a:spLocks noChangeArrowheads="1"/>
          </p:cNvSpPr>
          <p:nvPr/>
        </p:nvSpPr>
        <p:spPr bwMode="gray">
          <a:xfrm flipV="1">
            <a:off x="1435102" y="3048001"/>
            <a:ext cx="6397625" cy="361951"/>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8" name="AutoShape 34"/>
          <p:cNvSpPr>
            <a:spLocks noChangeArrowheads="1"/>
          </p:cNvSpPr>
          <p:nvPr/>
        </p:nvSpPr>
        <p:spPr bwMode="gray">
          <a:xfrm flipV="1">
            <a:off x="1338263" y="1457325"/>
            <a:ext cx="6502400"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9" name="AutoShape 35"/>
          <p:cNvSpPr>
            <a:spLocks noChangeArrowheads="1"/>
          </p:cNvSpPr>
          <p:nvPr/>
        </p:nvSpPr>
        <p:spPr bwMode="gray">
          <a:xfrm flipV="1">
            <a:off x="1390652" y="4568825"/>
            <a:ext cx="6475413"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pic>
        <p:nvPicPr>
          <p:cNvPr id="33801" name="Picture 36" descr="Picture4"/>
          <p:cNvPicPr>
            <a:picLocks noChangeAspect="1" noChangeArrowheads="1"/>
          </p:cNvPicPr>
          <p:nvPr/>
        </p:nvPicPr>
        <p:blipFill>
          <a:blip r:embed="rId1" cstate="print"/>
          <a:srcRect/>
          <a:stretch>
            <a:fillRect/>
          </a:stretch>
        </p:blipFill>
        <p:spPr bwMode="auto">
          <a:xfrm>
            <a:off x="1317625" y="1870076"/>
            <a:ext cx="674688" cy="574675"/>
          </a:xfrm>
          <a:prstGeom prst="rect">
            <a:avLst/>
          </a:prstGeom>
          <a:noFill/>
          <a:ln w="9525">
            <a:noFill/>
            <a:miter lim="800000"/>
            <a:headEnd/>
            <a:tailEnd/>
          </a:ln>
        </p:spPr>
      </p:pic>
      <p:pic>
        <p:nvPicPr>
          <p:cNvPr id="33802" name="Picture 37" descr="Picture4"/>
          <p:cNvPicPr>
            <a:picLocks noChangeAspect="1" noChangeArrowheads="1"/>
          </p:cNvPicPr>
          <p:nvPr/>
        </p:nvPicPr>
        <p:blipFill>
          <a:blip r:embed="rId1" cstate="print"/>
          <a:srcRect/>
          <a:stretch>
            <a:fillRect/>
          </a:stretch>
        </p:blipFill>
        <p:spPr bwMode="auto">
          <a:xfrm>
            <a:off x="1314452" y="3463925"/>
            <a:ext cx="676275" cy="573088"/>
          </a:xfrm>
          <a:prstGeom prst="rect">
            <a:avLst/>
          </a:prstGeom>
          <a:noFill/>
          <a:ln w="9525">
            <a:noFill/>
            <a:miter lim="800000"/>
            <a:headEnd/>
            <a:tailEnd/>
          </a:ln>
        </p:spPr>
      </p:pic>
      <p:pic>
        <p:nvPicPr>
          <p:cNvPr id="33803" name="Picture 38" descr="Picture4"/>
          <p:cNvPicPr>
            <a:picLocks noChangeAspect="1" noChangeArrowheads="1"/>
          </p:cNvPicPr>
          <p:nvPr/>
        </p:nvPicPr>
        <p:blipFill>
          <a:blip r:embed="rId1" cstate="print"/>
          <a:srcRect/>
          <a:stretch>
            <a:fillRect/>
          </a:stretch>
        </p:blipFill>
        <p:spPr bwMode="auto">
          <a:xfrm>
            <a:off x="1319215" y="4975225"/>
            <a:ext cx="674687" cy="573088"/>
          </a:xfrm>
          <a:prstGeom prst="rect">
            <a:avLst/>
          </a:prstGeom>
          <a:noFill/>
          <a:ln w="9525">
            <a:noFill/>
            <a:miter lim="800000"/>
            <a:headEnd/>
            <a:tailEnd/>
          </a:ln>
        </p:spPr>
      </p:pic>
      <p:sp>
        <p:nvSpPr>
          <p:cNvPr id="33804" name="AutoShape 39"/>
          <p:cNvSpPr>
            <a:spLocks noChangeArrowheads="1"/>
          </p:cNvSpPr>
          <p:nvPr/>
        </p:nvSpPr>
        <p:spPr bwMode="gray">
          <a:xfrm>
            <a:off x="1747838" y="1600200"/>
            <a:ext cx="5791200" cy="457200"/>
          </a:xfrm>
          <a:prstGeom prst="roundRect">
            <a:avLst>
              <a:gd name="adj" fmla="val 16667"/>
            </a:avLst>
          </a:prstGeom>
          <a:solidFill>
            <a:srgbClr val="FEFFFF"/>
          </a:solidFill>
          <a:ln w="28575">
            <a:solidFill>
              <a:schemeClr val="accent2"/>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3805" name="AutoShape 40"/>
          <p:cNvSpPr>
            <a:spLocks noChangeArrowheads="1"/>
          </p:cNvSpPr>
          <p:nvPr/>
        </p:nvSpPr>
        <p:spPr bwMode="gray">
          <a:xfrm>
            <a:off x="1747838" y="3209925"/>
            <a:ext cx="5791200" cy="457200"/>
          </a:xfrm>
          <a:prstGeom prst="roundRect">
            <a:avLst>
              <a:gd name="adj" fmla="val 16667"/>
            </a:avLst>
          </a:prstGeom>
          <a:solidFill>
            <a:srgbClr val="FEFFFF"/>
          </a:solidFill>
          <a:ln w="28575">
            <a:solidFill>
              <a:schemeClr val="folHlink"/>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3806" name="AutoShape 41"/>
          <p:cNvSpPr>
            <a:spLocks noChangeArrowheads="1"/>
          </p:cNvSpPr>
          <p:nvPr/>
        </p:nvSpPr>
        <p:spPr bwMode="gray">
          <a:xfrm>
            <a:off x="1747838" y="4711700"/>
            <a:ext cx="5791200" cy="457200"/>
          </a:xfrm>
          <a:prstGeom prst="roundRect">
            <a:avLst>
              <a:gd name="adj" fmla="val 16667"/>
            </a:avLst>
          </a:prstGeom>
          <a:solidFill>
            <a:srgbClr val="FEFFFF"/>
          </a:solidFill>
          <a:ln w="28575">
            <a:solidFill>
              <a:schemeClr val="hlink"/>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3807" name="Text Box 42"/>
          <p:cNvSpPr txBox="1">
            <a:spLocks noChangeArrowheads="1"/>
          </p:cNvSpPr>
          <p:nvPr/>
        </p:nvSpPr>
        <p:spPr bwMode="gray">
          <a:xfrm>
            <a:off x="1671638" y="2209801"/>
            <a:ext cx="6019800" cy="584775"/>
          </a:xfrm>
          <a:prstGeom prst="rect">
            <a:avLst/>
          </a:prstGeom>
          <a:noFill/>
          <a:ln w="9525" algn="ctr">
            <a:noFill/>
            <a:miter lim="800000"/>
          </a:ln>
        </p:spPr>
        <p:txBody>
          <a:bodyPr>
            <a:spAutoFit/>
          </a:bodyPr>
          <a:lstStyle/>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加强产品研发过程及成果管理，实现企业创新增长</a:t>
            </a:r>
            <a:endParaRPr lang="en-US" altLang="zh-CN" sz="160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感知市场，合理规划供应能力，实现快速响应市场</a:t>
            </a:r>
            <a:endParaRPr lang="en-US" altLang="zh-CN" sz="1600">
              <a:solidFill>
                <a:srgbClr val="FEFFFF"/>
              </a:solidFill>
              <a:latin typeface="微软雅黑" panose="020B0503020204020204" pitchFamily="34" charset="-122"/>
              <a:ea typeface="微软雅黑" panose="020B0503020204020204" pitchFamily="34" charset="-122"/>
            </a:endParaRPr>
          </a:p>
        </p:txBody>
      </p:sp>
      <p:sp>
        <p:nvSpPr>
          <p:cNvPr id="33808" name="Text Box 43"/>
          <p:cNvSpPr txBox="1">
            <a:spLocks noChangeArrowheads="1"/>
          </p:cNvSpPr>
          <p:nvPr/>
        </p:nvSpPr>
        <p:spPr bwMode="gray">
          <a:xfrm>
            <a:off x="1671638" y="3746501"/>
            <a:ext cx="6019800" cy="584775"/>
          </a:xfrm>
          <a:prstGeom prst="rect">
            <a:avLst/>
          </a:prstGeom>
          <a:noFill/>
          <a:ln w="9525" algn="ctr">
            <a:noFill/>
            <a:miter lim="800000"/>
          </a:ln>
        </p:spPr>
        <p:txBody>
          <a:bodyPr>
            <a:spAutoFit/>
          </a:bodyPr>
          <a:lstStyle/>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精细现场管理，责任到人，分工明确，及时统计，提高人员绩效</a:t>
            </a:r>
            <a:r>
              <a:rPr lang="en-US" altLang="zh-CN" sz="1600">
                <a:solidFill>
                  <a:srgbClr val="FEFFFF"/>
                </a:solidFill>
                <a:latin typeface="微软雅黑" panose="020B0503020204020204" pitchFamily="34" charset="-122"/>
                <a:ea typeface="微软雅黑" panose="020B0503020204020204" pitchFamily="34" charset="-122"/>
              </a:rPr>
              <a:t>.</a:t>
            </a:r>
            <a:endParaRPr lang="en-US" altLang="zh-CN" sz="160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a:solidFill>
                  <a:srgbClr val="FEFFFF"/>
                </a:solidFill>
                <a:latin typeface="微软雅黑" panose="020B0503020204020204" pitchFamily="34" charset="-122"/>
                <a:ea typeface="微软雅黑" panose="020B0503020204020204" pitchFamily="34" charset="-122"/>
              </a:rPr>
              <a:t>严格生产用料管理，降低面辅料损耗，控制生产成本</a:t>
            </a:r>
            <a:endParaRPr lang="en-US" altLang="zh-CN" sz="1600">
              <a:solidFill>
                <a:srgbClr val="FEFFFF"/>
              </a:solidFill>
              <a:latin typeface="微软雅黑" panose="020B0503020204020204" pitchFamily="34" charset="-122"/>
              <a:ea typeface="微软雅黑" panose="020B0503020204020204" pitchFamily="34" charset="-122"/>
            </a:endParaRPr>
          </a:p>
        </p:txBody>
      </p:sp>
      <p:sp>
        <p:nvSpPr>
          <p:cNvPr id="33809" name="Text Box 44"/>
          <p:cNvSpPr txBox="1">
            <a:spLocks noChangeArrowheads="1"/>
          </p:cNvSpPr>
          <p:nvPr/>
        </p:nvSpPr>
        <p:spPr bwMode="gray">
          <a:xfrm>
            <a:off x="1671638" y="5224463"/>
            <a:ext cx="6019800" cy="584775"/>
          </a:xfrm>
          <a:prstGeom prst="rect">
            <a:avLst/>
          </a:prstGeom>
          <a:noFill/>
          <a:ln w="9525" algn="ctr">
            <a:noFill/>
            <a:miter lim="800000"/>
          </a:ln>
        </p:spPr>
        <p:txBody>
          <a:bodyPr>
            <a:spAutoFit/>
          </a:bodyPr>
          <a:lstStyle/>
          <a:p>
            <a:pPr eaLnBrk="0" hangingPunct="0"/>
            <a:r>
              <a:rPr lang="en-US" altLang="zh-CN" sz="1600">
                <a:solidFill>
                  <a:srgbClr val="FEFFFF"/>
                </a:solidFill>
                <a:latin typeface="微软雅黑" panose="020B0503020204020204" pitchFamily="34" charset="-122"/>
                <a:ea typeface="微软雅黑" panose="020B0503020204020204" pitchFamily="34" charset="-122"/>
              </a:rPr>
              <a:t>- </a:t>
            </a:r>
            <a:r>
              <a:rPr lang="zh-CN" altLang="en-US" sz="1600">
                <a:solidFill>
                  <a:srgbClr val="FEFFFF"/>
                </a:solidFill>
                <a:latin typeface="微软雅黑" panose="020B0503020204020204" pitchFamily="34" charset="-122"/>
                <a:ea typeface="微软雅黑" panose="020B0503020204020204" pitchFamily="34" charset="-122"/>
              </a:rPr>
              <a:t>条码管理辅助收发业务，提高产品收发准确性，实现大批量的物品快速确认登账，降低劳动强度，大大提高物流运作效率</a:t>
            </a:r>
            <a:r>
              <a:rPr lang="en-US" altLang="zh-CN" sz="1600">
                <a:solidFill>
                  <a:srgbClr val="FEFFFF"/>
                </a:solidFill>
                <a:latin typeface="微软雅黑" panose="020B0503020204020204" pitchFamily="34" charset="-122"/>
                <a:ea typeface="微软雅黑" panose="020B0503020204020204" pitchFamily="34" charset="-122"/>
              </a:rPr>
              <a:t>.</a:t>
            </a:r>
            <a:endParaRPr lang="en-US" altLang="zh-CN" sz="1600">
              <a:solidFill>
                <a:srgbClr val="FEFFFF"/>
              </a:solidFill>
              <a:latin typeface="微软雅黑" panose="020B0503020204020204" pitchFamily="34" charset="-122"/>
              <a:ea typeface="微软雅黑" panose="020B0503020204020204" pitchFamily="34" charset="-122"/>
            </a:endParaRPr>
          </a:p>
        </p:txBody>
      </p:sp>
      <p:sp>
        <p:nvSpPr>
          <p:cNvPr id="33810" name="Rectangle 45"/>
          <p:cNvSpPr>
            <a:spLocks noChangeArrowheads="1"/>
          </p:cNvSpPr>
          <p:nvPr/>
        </p:nvSpPr>
        <p:spPr bwMode="black">
          <a:xfrm>
            <a:off x="2128838" y="1600200"/>
            <a:ext cx="5029200" cy="424732"/>
          </a:xfrm>
          <a:prstGeom prst="rect">
            <a:avLst/>
          </a:prstGeom>
          <a:noFill/>
          <a:ln w="9525">
            <a:noFill/>
            <a:miter lim="800000"/>
          </a:ln>
        </p:spPr>
        <p:txBody>
          <a:bodyPr>
            <a:spAutoFit/>
          </a:bodyPr>
          <a:lstStyle/>
          <a:p>
            <a:pPr algn="ctr">
              <a:lnSpc>
                <a:spcPct val="120000"/>
              </a:lnSpc>
            </a:pPr>
            <a:r>
              <a:rPr lang="zh-CN" altLang="en-US">
                <a:solidFill>
                  <a:schemeClr val="accent2"/>
                </a:solidFill>
                <a:latin typeface="微软雅黑" panose="020B0503020204020204" pitchFamily="34" charset="-122"/>
                <a:ea typeface="微软雅黑" panose="020B0503020204020204" pitchFamily="34" charset="-122"/>
              </a:rPr>
              <a:t>产品研发、生产规划，快速销研产联动</a:t>
            </a:r>
            <a:endParaRPr lang="en-US" altLang="zh-CN">
              <a:solidFill>
                <a:schemeClr val="accent2"/>
              </a:solidFill>
              <a:latin typeface="微软雅黑" panose="020B0503020204020204" pitchFamily="34" charset="-122"/>
              <a:ea typeface="微软雅黑" panose="020B0503020204020204" pitchFamily="34" charset="-122"/>
            </a:endParaRPr>
          </a:p>
        </p:txBody>
      </p:sp>
      <p:sp>
        <p:nvSpPr>
          <p:cNvPr id="33811" name="Rectangle 46"/>
          <p:cNvSpPr>
            <a:spLocks noChangeArrowheads="1"/>
          </p:cNvSpPr>
          <p:nvPr/>
        </p:nvSpPr>
        <p:spPr bwMode="black">
          <a:xfrm>
            <a:off x="2128838" y="3219450"/>
            <a:ext cx="5029200" cy="424732"/>
          </a:xfrm>
          <a:prstGeom prst="rect">
            <a:avLst/>
          </a:prstGeom>
          <a:noFill/>
          <a:ln w="9525">
            <a:noFill/>
            <a:miter lim="800000"/>
          </a:ln>
        </p:spPr>
        <p:txBody>
          <a:bodyPr>
            <a:spAutoFit/>
          </a:bodyPr>
          <a:lstStyle/>
          <a:p>
            <a:pPr algn="ctr">
              <a:lnSpc>
                <a:spcPct val="120000"/>
              </a:lnSpc>
            </a:pPr>
            <a:r>
              <a:rPr lang="zh-CN" altLang="en-US">
                <a:solidFill>
                  <a:schemeClr val="folHlink"/>
                </a:solidFill>
                <a:latin typeface="微软雅黑" panose="020B0503020204020204" pitchFamily="34" charset="-122"/>
                <a:ea typeface="微软雅黑" panose="020B0503020204020204" pitchFamily="34" charset="-122"/>
              </a:rPr>
              <a:t>生产精细管理，加强品控、提升效率</a:t>
            </a:r>
            <a:endParaRPr lang="en-US" altLang="zh-CN">
              <a:solidFill>
                <a:schemeClr val="folHlink"/>
              </a:solidFill>
              <a:latin typeface="微软雅黑" panose="020B0503020204020204" pitchFamily="34" charset="-122"/>
              <a:ea typeface="微软雅黑" panose="020B0503020204020204" pitchFamily="34" charset="-122"/>
            </a:endParaRPr>
          </a:p>
        </p:txBody>
      </p:sp>
      <p:sp>
        <p:nvSpPr>
          <p:cNvPr id="33812" name="Rectangle 47"/>
          <p:cNvSpPr>
            <a:spLocks noChangeArrowheads="1"/>
          </p:cNvSpPr>
          <p:nvPr/>
        </p:nvSpPr>
        <p:spPr bwMode="black">
          <a:xfrm>
            <a:off x="2128838" y="4722812"/>
            <a:ext cx="5029200" cy="424732"/>
          </a:xfrm>
          <a:prstGeom prst="rect">
            <a:avLst/>
          </a:prstGeom>
          <a:noFill/>
          <a:ln w="9525">
            <a:noFill/>
            <a:miter lim="800000"/>
          </a:ln>
        </p:spPr>
        <p:txBody>
          <a:bodyPr>
            <a:spAutoFit/>
          </a:bodyPr>
          <a:lstStyle/>
          <a:p>
            <a:pPr algn="ctr">
              <a:lnSpc>
                <a:spcPct val="120000"/>
              </a:lnSpc>
            </a:pPr>
            <a:r>
              <a:rPr lang="zh-CN" altLang="en-US">
                <a:solidFill>
                  <a:schemeClr val="hlink"/>
                </a:solidFill>
                <a:latin typeface="微软雅黑" panose="020B0503020204020204" pitchFamily="34" charset="-122"/>
                <a:ea typeface="微软雅黑" panose="020B0503020204020204" pitchFamily="34" charset="-122"/>
              </a:rPr>
              <a:t>拣货配货、批量收发，提高物流运作效率</a:t>
            </a:r>
            <a:endParaRPr lang="en-US" altLang="zh-CN">
              <a:solidFill>
                <a:schemeClr val="hlink"/>
              </a:solidFill>
              <a:latin typeface="微软雅黑" panose="020B0503020204020204" pitchFamily="34" charset="-122"/>
              <a:ea typeface="微软雅黑" panose="020B0503020204020204" pitchFamily="34" charset="-122"/>
            </a:endParaRPr>
          </a:p>
        </p:txBody>
      </p:sp>
      <p:pic>
        <p:nvPicPr>
          <p:cNvPr id="21" name="图片 20"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1002" y="1"/>
            <a:ext cx="5832475" cy="620713"/>
          </a:xfrm>
          <a:prstGeom prst="rect">
            <a:avLst/>
          </a:prstGeom>
          <a:noFill/>
          <a:ln w="9525" algn="ctr">
            <a:noFill/>
            <a:miter lim="800000"/>
          </a:ln>
        </p:spPr>
        <p:txBody>
          <a:bodyPr anchor="ctr"/>
          <a:lstStyle/>
          <a:p>
            <a:pPr eaLnBrk="0" hangingPunct="0"/>
            <a:r>
              <a:rPr kumimoji="1" lang="en-US" altLang="zh-CN" sz="2800" dirty="0">
                <a:solidFill>
                  <a:srgbClr val="FF0000"/>
                </a:solidFill>
                <a:latin typeface="微软雅黑" panose="020B0503020204020204" pitchFamily="34" charset="-122"/>
                <a:ea typeface="微软雅黑" panose="020B0503020204020204" pitchFamily="34" charset="-122"/>
              </a:rPr>
              <a:t>U8</a:t>
            </a:r>
            <a:r>
              <a:rPr kumimoji="1" lang="zh-CN" altLang="en-US" sz="2800" dirty="0">
                <a:solidFill>
                  <a:srgbClr val="FF0000"/>
                </a:solidFill>
                <a:latin typeface="微软雅黑" panose="020B0503020204020204" pitchFamily="34" charset="-122"/>
                <a:ea typeface="微软雅黑" panose="020B0503020204020204" pitchFamily="34" charset="-122"/>
              </a:rPr>
              <a:t>化工行业最佳实践</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5363" name="Picture 5"/>
          <p:cNvPicPr>
            <a:picLocks noChangeAspect="1" noChangeArrowheads="1"/>
          </p:cNvPicPr>
          <p:nvPr/>
        </p:nvPicPr>
        <p:blipFill>
          <a:blip r:embed="rId1" cstate="print"/>
          <a:srcRect/>
          <a:stretch>
            <a:fillRect/>
          </a:stretch>
        </p:blipFill>
        <p:spPr bwMode="auto">
          <a:xfrm>
            <a:off x="152400" y="838200"/>
            <a:ext cx="6248400" cy="5638800"/>
          </a:xfrm>
          <a:prstGeom prst="rect">
            <a:avLst/>
          </a:prstGeom>
          <a:noFill/>
          <a:ln w="9525">
            <a:noFill/>
            <a:miter lim="800000"/>
            <a:headEnd/>
            <a:tailEnd/>
          </a:ln>
        </p:spPr>
      </p:pic>
      <p:sp>
        <p:nvSpPr>
          <p:cNvPr id="8" name="矩形 7"/>
          <p:cNvSpPr/>
          <p:nvPr/>
        </p:nvSpPr>
        <p:spPr>
          <a:xfrm>
            <a:off x="6553200" y="838200"/>
            <a:ext cx="2438400" cy="7620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400" b="1" dirty="0">
                <a:latin typeface="微软雅黑" panose="020B0503020204020204" pitchFamily="34" charset="-122"/>
                <a:ea typeface="微软雅黑" panose="020B0503020204020204" pitchFamily="34" charset="-122"/>
              </a:rPr>
              <a:t>化</a:t>
            </a:r>
            <a:r>
              <a:rPr lang="zh-CN" altLang="en-US" sz="2400" b="1" dirty="0" smtClean="0">
                <a:latin typeface="微软雅黑" panose="020B0503020204020204" pitchFamily="34" charset="-122"/>
                <a:ea typeface="微软雅黑" panose="020B0503020204020204" pitchFamily="34" charset="-122"/>
              </a:rPr>
              <a:t>工行业</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6553200" y="1676400"/>
            <a:ext cx="2438400" cy="4800600"/>
          </a:xfrm>
          <a:prstGeom prst="rect">
            <a:avLst/>
          </a:prstGeom>
          <a:solidFill>
            <a:srgbClr val="FBEADA"/>
          </a:solidFill>
        </p:spPr>
        <p:style>
          <a:lnRef idx="1">
            <a:schemeClr val="accent5"/>
          </a:lnRef>
          <a:fillRef idx="2">
            <a:schemeClr val="accent5"/>
          </a:fillRef>
          <a:effectRef idx="1">
            <a:schemeClr val="accent5"/>
          </a:effectRef>
          <a:fontRef idx="minor">
            <a:schemeClr val="dk1"/>
          </a:fontRef>
        </p:style>
        <p:txBody>
          <a:bodyPr anchor="t" anchorCtr="0"/>
          <a:lstStyle/>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计</a:t>
            </a:r>
            <a:r>
              <a:rPr lang="zh-CN" altLang="en-US" sz="1400" b="1" dirty="0">
                <a:latin typeface="微软雅黑" panose="020B0503020204020204" pitchFamily="34" charset="-122"/>
                <a:ea typeface="微软雅黑" panose="020B0503020204020204" pitchFamily="34" charset="-122"/>
              </a:rPr>
              <a:t>量管</a:t>
            </a:r>
            <a:r>
              <a:rPr lang="zh-CN" altLang="en-US" sz="1400" b="1" dirty="0" smtClean="0">
                <a:latin typeface="微软雅黑" panose="020B0503020204020204" pitchFamily="34" charset="-122"/>
                <a:ea typeface="微软雅黑" panose="020B0503020204020204" pitchFamily="34" charset="-122"/>
              </a:rPr>
              <a:t>理</a:t>
            </a:r>
            <a:endParaRPr lang="en-US" altLang="zh-CN" sz="1400" b="1"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按质计价</a:t>
            </a:r>
            <a:endParaRPr lang="zh-CN" altLang="en-US" sz="1400" dirty="0"/>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采</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购询价比</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价</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运</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输管理</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质</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量检验及批次跟踪</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售</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前成本模拟</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研</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发管理</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设</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备全生命周期管理</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备</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品备件管理</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lt"/>
              <a:buAutoNum type="arabicPeriod"/>
              <a:defRPr/>
            </a:pP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rPr>
              <a:t>MES</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有</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限产能排程</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在</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建工程管理</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标题 1"/>
          <p:cNvSpPr>
            <a:spLocks noGrp="1"/>
          </p:cNvSpPr>
          <p:nvPr>
            <p:ph type="title"/>
          </p:nvPr>
        </p:nvSpPr>
        <p:spPr>
          <a:xfrm>
            <a:off x="457202" y="1"/>
            <a:ext cx="8939213" cy="585788"/>
          </a:xfrm>
        </p:spPr>
        <p:txBody>
          <a:bodyPr/>
          <a:lstStyle/>
          <a:p>
            <a:pPr algn="l"/>
            <a:r>
              <a:rPr lang="zh-CN" altLang="en-US" kern="1200" dirty="0" smtClean="0">
                <a:solidFill>
                  <a:srgbClr val="FF0000"/>
                </a:solidFill>
                <a:latin typeface="微软雅黑" panose="020B0503020204020204" pitchFamily="34" charset="-122"/>
                <a:ea typeface="微软雅黑" panose="020B0503020204020204" pitchFamily="34" charset="-122"/>
                <a:cs typeface="+mn-cs"/>
              </a:rPr>
              <a:t>化工行业关键应用价值</a:t>
            </a:r>
            <a:endParaRPr lang="zh-CN" altLang="en-US" kern="1200" dirty="0" smtClean="0">
              <a:solidFill>
                <a:srgbClr val="FF0000"/>
              </a:solidFill>
              <a:latin typeface="微软雅黑" panose="020B0503020204020204" pitchFamily="34" charset="-122"/>
              <a:ea typeface="微软雅黑" panose="020B0503020204020204" pitchFamily="34" charset="-122"/>
              <a:cs typeface="+mn-cs"/>
            </a:endParaRPr>
          </a:p>
        </p:txBody>
      </p:sp>
      <p:sp>
        <p:nvSpPr>
          <p:cNvPr id="4" name="AutoShape 30"/>
          <p:cNvSpPr>
            <a:spLocks noChangeArrowheads="1"/>
          </p:cNvSpPr>
          <p:nvPr/>
        </p:nvSpPr>
        <p:spPr bwMode="gray">
          <a:xfrm>
            <a:off x="960438" y="1598613"/>
            <a:ext cx="7423150" cy="1144587"/>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sz="1600">
              <a:latin typeface="微软雅黑" panose="020B0503020204020204" pitchFamily="34" charset="-122"/>
              <a:ea typeface="微软雅黑" panose="020B0503020204020204" pitchFamily="34" charset="-122"/>
            </a:endParaRPr>
          </a:p>
        </p:txBody>
      </p:sp>
      <p:sp>
        <p:nvSpPr>
          <p:cNvPr id="5" name="AutoShape 31"/>
          <p:cNvSpPr>
            <a:spLocks noChangeArrowheads="1"/>
          </p:cNvSpPr>
          <p:nvPr/>
        </p:nvSpPr>
        <p:spPr bwMode="gray">
          <a:xfrm>
            <a:off x="963613" y="3189290"/>
            <a:ext cx="7423150" cy="10191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sz="1600">
              <a:latin typeface="微软雅黑" panose="020B0503020204020204" pitchFamily="34" charset="-122"/>
              <a:ea typeface="微软雅黑" panose="020B0503020204020204" pitchFamily="34" charset="-122"/>
            </a:endParaRPr>
          </a:p>
        </p:txBody>
      </p:sp>
      <p:sp>
        <p:nvSpPr>
          <p:cNvPr id="6" name="AutoShape 32"/>
          <p:cNvSpPr>
            <a:spLocks noChangeArrowheads="1"/>
          </p:cNvSpPr>
          <p:nvPr/>
        </p:nvSpPr>
        <p:spPr bwMode="gray">
          <a:xfrm>
            <a:off x="971550" y="4705351"/>
            <a:ext cx="7423150" cy="10318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sz="1600">
              <a:latin typeface="微软雅黑" panose="020B0503020204020204" pitchFamily="34" charset="-122"/>
              <a:ea typeface="微软雅黑" panose="020B0503020204020204" pitchFamily="34" charset="-122"/>
            </a:endParaRPr>
          </a:p>
        </p:txBody>
      </p:sp>
      <p:sp>
        <p:nvSpPr>
          <p:cNvPr id="7" name="AutoShape 33"/>
          <p:cNvSpPr>
            <a:spLocks noChangeArrowheads="1"/>
          </p:cNvSpPr>
          <p:nvPr/>
        </p:nvSpPr>
        <p:spPr bwMode="gray">
          <a:xfrm flipV="1">
            <a:off x="1135063" y="2819401"/>
            <a:ext cx="7137400" cy="361951"/>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ln>
          <a:effectLst/>
        </p:spPr>
        <p:txBody>
          <a:bodyPr wrap="none" anchor="ctr"/>
          <a:lstStyle/>
          <a:p>
            <a:pPr>
              <a:defRPr/>
            </a:pPr>
            <a:endParaRPr lang="zh-CN" altLang="en-US" sz="1600">
              <a:latin typeface="微软雅黑" panose="020B0503020204020204" pitchFamily="34" charset="-122"/>
              <a:ea typeface="微软雅黑" panose="020B0503020204020204" pitchFamily="34" charset="-122"/>
            </a:endParaRPr>
          </a:p>
        </p:txBody>
      </p:sp>
      <p:sp>
        <p:nvSpPr>
          <p:cNvPr id="8" name="AutoShape 34"/>
          <p:cNvSpPr>
            <a:spLocks noChangeArrowheads="1"/>
          </p:cNvSpPr>
          <p:nvPr/>
        </p:nvSpPr>
        <p:spPr bwMode="gray">
          <a:xfrm flipV="1">
            <a:off x="1038227" y="1228725"/>
            <a:ext cx="7254875"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pPr>
              <a:defRPr/>
            </a:pPr>
            <a:endParaRPr lang="zh-CN" altLang="en-US" sz="1600">
              <a:latin typeface="微软雅黑" panose="020B0503020204020204" pitchFamily="34" charset="-122"/>
              <a:ea typeface="微软雅黑" panose="020B0503020204020204" pitchFamily="34" charset="-122"/>
            </a:endParaRPr>
          </a:p>
        </p:txBody>
      </p:sp>
      <p:sp>
        <p:nvSpPr>
          <p:cNvPr id="9" name="AutoShape 35"/>
          <p:cNvSpPr>
            <a:spLocks noChangeArrowheads="1"/>
          </p:cNvSpPr>
          <p:nvPr/>
        </p:nvSpPr>
        <p:spPr bwMode="gray">
          <a:xfrm flipV="1">
            <a:off x="1090613" y="4340225"/>
            <a:ext cx="7224712"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ln>
          <a:effectLst/>
        </p:spPr>
        <p:txBody>
          <a:bodyPr wrap="none" anchor="ctr"/>
          <a:lstStyle/>
          <a:p>
            <a:pPr>
              <a:defRPr/>
            </a:pPr>
            <a:endParaRPr lang="zh-CN" altLang="en-US" sz="1600">
              <a:latin typeface="微软雅黑" panose="020B0503020204020204" pitchFamily="34" charset="-122"/>
              <a:ea typeface="微软雅黑" panose="020B0503020204020204" pitchFamily="34" charset="-122"/>
            </a:endParaRPr>
          </a:p>
        </p:txBody>
      </p:sp>
      <p:pic>
        <p:nvPicPr>
          <p:cNvPr id="155657" name="Picture 36" descr="Picture4"/>
          <p:cNvPicPr>
            <a:picLocks noChangeAspect="1" noChangeArrowheads="1"/>
          </p:cNvPicPr>
          <p:nvPr/>
        </p:nvPicPr>
        <p:blipFill>
          <a:blip r:embed="rId1" cstate="print"/>
          <a:srcRect/>
          <a:stretch>
            <a:fillRect/>
          </a:stretch>
        </p:blipFill>
        <p:spPr bwMode="auto">
          <a:xfrm>
            <a:off x="1017590" y="1641476"/>
            <a:ext cx="752475" cy="574675"/>
          </a:xfrm>
          <a:prstGeom prst="rect">
            <a:avLst/>
          </a:prstGeom>
          <a:noFill/>
          <a:ln w="9525">
            <a:noFill/>
            <a:miter lim="800000"/>
            <a:headEnd/>
            <a:tailEnd/>
          </a:ln>
        </p:spPr>
      </p:pic>
      <p:pic>
        <p:nvPicPr>
          <p:cNvPr id="155658" name="Picture 37" descr="Picture4"/>
          <p:cNvPicPr>
            <a:picLocks noChangeAspect="1" noChangeArrowheads="1"/>
          </p:cNvPicPr>
          <p:nvPr/>
        </p:nvPicPr>
        <p:blipFill>
          <a:blip r:embed="rId1" cstate="print"/>
          <a:srcRect/>
          <a:stretch>
            <a:fillRect/>
          </a:stretch>
        </p:blipFill>
        <p:spPr bwMode="auto">
          <a:xfrm>
            <a:off x="1014413" y="3235325"/>
            <a:ext cx="754062" cy="573088"/>
          </a:xfrm>
          <a:prstGeom prst="rect">
            <a:avLst/>
          </a:prstGeom>
          <a:noFill/>
          <a:ln w="9525">
            <a:noFill/>
            <a:miter lim="800000"/>
            <a:headEnd/>
            <a:tailEnd/>
          </a:ln>
        </p:spPr>
      </p:pic>
      <p:pic>
        <p:nvPicPr>
          <p:cNvPr id="155659" name="Picture 38" descr="Picture4"/>
          <p:cNvPicPr>
            <a:picLocks noChangeAspect="1" noChangeArrowheads="1"/>
          </p:cNvPicPr>
          <p:nvPr/>
        </p:nvPicPr>
        <p:blipFill>
          <a:blip r:embed="rId1" cstate="print"/>
          <a:srcRect/>
          <a:stretch>
            <a:fillRect/>
          </a:stretch>
        </p:blipFill>
        <p:spPr bwMode="auto">
          <a:xfrm>
            <a:off x="1019177" y="4746625"/>
            <a:ext cx="752475" cy="573088"/>
          </a:xfrm>
          <a:prstGeom prst="rect">
            <a:avLst/>
          </a:prstGeom>
          <a:noFill/>
          <a:ln w="9525">
            <a:noFill/>
            <a:miter lim="800000"/>
            <a:headEnd/>
            <a:tailEnd/>
          </a:ln>
        </p:spPr>
      </p:pic>
      <p:sp>
        <p:nvSpPr>
          <p:cNvPr id="155660" name="AutoShape 39"/>
          <p:cNvSpPr>
            <a:spLocks noChangeArrowheads="1"/>
          </p:cNvSpPr>
          <p:nvPr/>
        </p:nvSpPr>
        <p:spPr bwMode="gray">
          <a:xfrm>
            <a:off x="1447801" y="1371600"/>
            <a:ext cx="6461125" cy="457200"/>
          </a:xfrm>
          <a:prstGeom prst="roundRect">
            <a:avLst>
              <a:gd name="adj" fmla="val 16667"/>
            </a:avLst>
          </a:prstGeom>
          <a:solidFill>
            <a:srgbClr val="FEFFFF"/>
          </a:solidFill>
          <a:ln w="28575">
            <a:solidFill>
              <a:schemeClr val="accent2"/>
            </a:solidFill>
            <a:round/>
          </a:ln>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55661" name="AutoShape 40"/>
          <p:cNvSpPr>
            <a:spLocks noChangeArrowheads="1"/>
          </p:cNvSpPr>
          <p:nvPr/>
        </p:nvSpPr>
        <p:spPr bwMode="gray">
          <a:xfrm>
            <a:off x="1447801" y="2981325"/>
            <a:ext cx="6461125" cy="457200"/>
          </a:xfrm>
          <a:prstGeom prst="roundRect">
            <a:avLst>
              <a:gd name="adj" fmla="val 16667"/>
            </a:avLst>
          </a:prstGeom>
          <a:solidFill>
            <a:srgbClr val="FEFFFF"/>
          </a:solidFill>
          <a:ln w="28575">
            <a:solidFill>
              <a:schemeClr val="folHlink"/>
            </a:solidFill>
            <a:round/>
          </a:ln>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55662" name="AutoShape 41"/>
          <p:cNvSpPr>
            <a:spLocks noChangeArrowheads="1"/>
          </p:cNvSpPr>
          <p:nvPr/>
        </p:nvSpPr>
        <p:spPr bwMode="gray">
          <a:xfrm>
            <a:off x="1447801" y="4483100"/>
            <a:ext cx="6461125" cy="457200"/>
          </a:xfrm>
          <a:prstGeom prst="roundRect">
            <a:avLst>
              <a:gd name="adj" fmla="val 16667"/>
            </a:avLst>
          </a:prstGeom>
          <a:solidFill>
            <a:srgbClr val="FEFFFF"/>
          </a:solidFill>
          <a:ln w="28575">
            <a:solidFill>
              <a:schemeClr val="hlink"/>
            </a:solidFill>
            <a:round/>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55663" name="Text Box 42"/>
          <p:cNvSpPr txBox="1">
            <a:spLocks noChangeArrowheads="1"/>
          </p:cNvSpPr>
          <p:nvPr/>
        </p:nvSpPr>
        <p:spPr bwMode="gray">
          <a:xfrm>
            <a:off x="1371602" y="1981201"/>
            <a:ext cx="6716713" cy="584775"/>
          </a:xfrm>
          <a:prstGeom prst="rect">
            <a:avLst/>
          </a:prstGeom>
          <a:noFill/>
          <a:ln w="9525" algn="ctr">
            <a:noFill/>
            <a:miter lim="800000"/>
          </a:ln>
        </p:spPr>
        <p:txBody>
          <a:bodyPr>
            <a:spAutoFit/>
          </a:bodyPr>
          <a:lstStyle/>
          <a:p>
            <a:pPr eaLnBrk="0" hangingPunct="0"/>
            <a:r>
              <a:rPr lang="zh-CN" altLang="en-US" sz="1600">
                <a:solidFill>
                  <a:srgbClr val="FEFFFF"/>
                </a:solidFill>
                <a:latin typeface="微软雅黑" panose="020B0503020204020204" pitchFamily="34" charset="-122"/>
                <a:ea typeface="微软雅黑" panose="020B0503020204020204" pitchFamily="34" charset="-122"/>
              </a:rPr>
              <a:t>实现大宗原材料采购严格计量管理、按质计价，堵住管理漏洞；设备及备品备件按计划采购与领用，降低库存占用，全面实现低成本控制。</a:t>
            </a:r>
            <a:endParaRPr lang="en-US" altLang="zh-CN" sz="1600">
              <a:solidFill>
                <a:srgbClr val="FEFFFF"/>
              </a:solidFill>
              <a:latin typeface="微软雅黑" panose="020B0503020204020204" pitchFamily="34" charset="-122"/>
              <a:ea typeface="微软雅黑" panose="020B0503020204020204" pitchFamily="34" charset="-122"/>
            </a:endParaRPr>
          </a:p>
        </p:txBody>
      </p:sp>
      <p:sp>
        <p:nvSpPr>
          <p:cNvPr id="155664" name="Text Box 43"/>
          <p:cNvSpPr txBox="1">
            <a:spLocks noChangeArrowheads="1"/>
          </p:cNvSpPr>
          <p:nvPr/>
        </p:nvSpPr>
        <p:spPr bwMode="gray">
          <a:xfrm>
            <a:off x="1371602" y="3517901"/>
            <a:ext cx="6716713" cy="584775"/>
          </a:xfrm>
          <a:prstGeom prst="rect">
            <a:avLst/>
          </a:prstGeom>
          <a:noFill/>
          <a:ln w="9525" algn="ctr">
            <a:noFill/>
            <a:miter lim="800000"/>
          </a:ln>
        </p:spPr>
        <p:txBody>
          <a:bodyPr>
            <a:spAutoFit/>
          </a:bodyPr>
          <a:lstStyle/>
          <a:p>
            <a:pPr eaLnBrk="0" hangingPunct="0"/>
            <a:r>
              <a:rPr lang="en-US" altLang="zh-CN" sz="1600">
                <a:solidFill>
                  <a:srgbClr val="FEFFFF"/>
                </a:solidFill>
                <a:latin typeface="微软雅黑" panose="020B0503020204020204" pitchFamily="34" charset="-122"/>
                <a:ea typeface="微软雅黑" panose="020B0503020204020204" pitchFamily="34" charset="-122"/>
              </a:rPr>
              <a:t>- </a:t>
            </a:r>
            <a:r>
              <a:rPr lang="zh-CN" altLang="en-US" sz="1600">
                <a:solidFill>
                  <a:srgbClr val="FEFFFF"/>
                </a:solidFill>
                <a:latin typeface="微软雅黑" panose="020B0503020204020204" pitchFamily="34" charset="-122"/>
                <a:ea typeface="微软雅黑" panose="020B0503020204020204" pitchFamily="34" charset="-122"/>
              </a:rPr>
              <a:t>售前成本模拟实现准确报价、严格销售价格管理和客户信用额度控制；高效物流运输管理快速客户响应。</a:t>
            </a:r>
            <a:endParaRPr lang="en-US" altLang="zh-CN" sz="1600">
              <a:solidFill>
                <a:srgbClr val="FEFFFF"/>
              </a:solidFill>
              <a:latin typeface="微软雅黑" panose="020B0503020204020204" pitchFamily="34" charset="-122"/>
              <a:ea typeface="微软雅黑" panose="020B0503020204020204" pitchFamily="34" charset="-122"/>
            </a:endParaRPr>
          </a:p>
        </p:txBody>
      </p:sp>
      <p:sp>
        <p:nvSpPr>
          <p:cNvPr id="155665" name="Text Box 44"/>
          <p:cNvSpPr txBox="1">
            <a:spLocks noChangeArrowheads="1"/>
          </p:cNvSpPr>
          <p:nvPr/>
        </p:nvSpPr>
        <p:spPr bwMode="gray">
          <a:xfrm>
            <a:off x="1371602" y="4995863"/>
            <a:ext cx="6716713" cy="584775"/>
          </a:xfrm>
          <a:prstGeom prst="rect">
            <a:avLst/>
          </a:prstGeom>
          <a:noFill/>
          <a:ln w="9525" algn="ctr">
            <a:noFill/>
            <a:miter lim="800000"/>
          </a:ln>
        </p:spPr>
        <p:txBody>
          <a:bodyPr>
            <a:spAutoFit/>
          </a:bodyPr>
          <a:lstStyle/>
          <a:p>
            <a:pPr algn="just" eaLnBrk="0" hangingPunct="0"/>
            <a:r>
              <a:rPr lang="en-US" altLang="zh-CN" sz="1600">
                <a:solidFill>
                  <a:srgbClr val="FEFFFF"/>
                </a:solidFill>
                <a:latin typeface="微软雅黑" panose="020B0503020204020204" pitchFamily="34" charset="-122"/>
                <a:ea typeface="微软雅黑" panose="020B0503020204020204" pitchFamily="34" charset="-122"/>
              </a:rPr>
              <a:t>- </a:t>
            </a:r>
            <a:r>
              <a:rPr lang="zh-CN" altLang="en-US" sz="1600">
                <a:solidFill>
                  <a:srgbClr val="FEFFFF"/>
                </a:solidFill>
                <a:latin typeface="微软雅黑" panose="020B0503020204020204" pitchFamily="34" charset="-122"/>
                <a:ea typeface="微软雅黑" panose="020B0503020204020204" pitchFamily="34" charset="-122"/>
              </a:rPr>
              <a:t>精细化有限产能生产排程；设备全生命周期管理实现安全生产；全面质量管理保证产品高品质。</a:t>
            </a:r>
            <a:endParaRPr lang="en-US" altLang="zh-CN" sz="1600">
              <a:solidFill>
                <a:srgbClr val="FEFFFF"/>
              </a:solidFill>
              <a:latin typeface="微软雅黑" panose="020B0503020204020204" pitchFamily="34" charset="-122"/>
              <a:ea typeface="微软雅黑" panose="020B0503020204020204" pitchFamily="34" charset="-122"/>
            </a:endParaRPr>
          </a:p>
        </p:txBody>
      </p:sp>
      <p:sp>
        <p:nvSpPr>
          <p:cNvPr id="155666" name="Rectangle 45"/>
          <p:cNvSpPr>
            <a:spLocks noChangeArrowheads="1"/>
          </p:cNvSpPr>
          <p:nvPr/>
        </p:nvSpPr>
        <p:spPr bwMode="black">
          <a:xfrm>
            <a:off x="1828802" y="1371600"/>
            <a:ext cx="5611813" cy="387798"/>
          </a:xfrm>
          <a:prstGeom prst="rect">
            <a:avLst/>
          </a:prstGeom>
          <a:noFill/>
          <a:ln w="9525">
            <a:noFill/>
            <a:miter lim="800000"/>
          </a:ln>
        </p:spPr>
        <p:txBody>
          <a:bodyPr>
            <a:spAutoFit/>
          </a:bodyPr>
          <a:lstStyle/>
          <a:p>
            <a:pPr algn="ctr">
              <a:lnSpc>
                <a:spcPct val="120000"/>
              </a:lnSpc>
            </a:pPr>
            <a:r>
              <a:rPr lang="zh-CN" altLang="en-US" sz="1600" b="1">
                <a:solidFill>
                  <a:schemeClr val="accent2"/>
                </a:solidFill>
                <a:latin typeface="微软雅黑" panose="020B0503020204020204" pitchFamily="34" charset="-122"/>
                <a:ea typeface="微软雅黑" panose="020B0503020204020204" pitchFamily="34" charset="-122"/>
              </a:rPr>
              <a:t>精细化采购管理实现低成本控制</a:t>
            </a:r>
            <a:endParaRPr lang="en-US" altLang="zh-CN" sz="1600" b="1">
              <a:solidFill>
                <a:schemeClr val="accent2"/>
              </a:solidFill>
              <a:latin typeface="微软雅黑" panose="020B0503020204020204" pitchFamily="34" charset="-122"/>
              <a:ea typeface="微软雅黑" panose="020B0503020204020204" pitchFamily="34" charset="-122"/>
            </a:endParaRPr>
          </a:p>
        </p:txBody>
      </p:sp>
      <p:sp>
        <p:nvSpPr>
          <p:cNvPr id="155667" name="Rectangle 46"/>
          <p:cNvSpPr>
            <a:spLocks noChangeArrowheads="1"/>
          </p:cNvSpPr>
          <p:nvPr/>
        </p:nvSpPr>
        <p:spPr bwMode="black">
          <a:xfrm>
            <a:off x="1828802" y="2990849"/>
            <a:ext cx="5611813" cy="387798"/>
          </a:xfrm>
          <a:prstGeom prst="rect">
            <a:avLst/>
          </a:prstGeom>
          <a:noFill/>
          <a:ln w="9525">
            <a:noFill/>
            <a:miter lim="800000"/>
          </a:ln>
        </p:spPr>
        <p:txBody>
          <a:bodyPr>
            <a:spAutoFit/>
          </a:bodyPr>
          <a:lstStyle/>
          <a:p>
            <a:pPr algn="ctr">
              <a:lnSpc>
                <a:spcPct val="120000"/>
              </a:lnSpc>
            </a:pPr>
            <a:r>
              <a:rPr lang="zh-CN" altLang="en-US" sz="1600" b="1">
                <a:solidFill>
                  <a:schemeClr val="folHlink"/>
                </a:solidFill>
                <a:latin typeface="微软雅黑" panose="020B0503020204020204" pitchFamily="34" charset="-122"/>
                <a:ea typeface="微软雅黑" panose="020B0503020204020204" pitchFamily="34" charset="-122"/>
              </a:rPr>
              <a:t>高效物流、敏捷营销、信用额度管理</a:t>
            </a:r>
            <a:endParaRPr lang="en-US" altLang="zh-CN" sz="1600" b="1">
              <a:solidFill>
                <a:schemeClr val="folHlink"/>
              </a:solidFill>
              <a:latin typeface="微软雅黑" panose="020B0503020204020204" pitchFamily="34" charset="-122"/>
              <a:ea typeface="微软雅黑" panose="020B0503020204020204" pitchFamily="34" charset="-122"/>
            </a:endParaRPr>
          </a:p>
        </p:txBody>
      </p:sp>
      <p:sp>
        <p:nvSpPr>
          <p:cNvPr id="155668" name="Rectangle 47"/>
          <p:cNvSpPr>
            <a:spLocks noChangeArrowheads="1"/>
          </p:cNvSpPr>
          <p:nvPr/>
        </p:nvSpPr>
        <p:spPr bwMode="black">
          <a:xfrm>
            <a:off x="1828802" y="4494213"/>
            <a:ext cx="5611813" cy="387798"/>
          </a:xfrm>
          <a:prstGeom prst="rect">
            <a:avLst/>
          </a:prstGeom>
          <a:noFill/>
          <a:ln w="9525">
            <a:noFill/>
            <a:miter lim="800000"/>
          </a:ln>
        </p:spPr>
        <p:txBody>
          <a:bodyPr>
            <a:spAutoFit/>
          </a:bodyPr>
          <a:lstStyle/>
          <a:p>
            <a:pPr algn="ctr">
              <a:lnSpc>
                <a:spcPct val="120000"/>
              </a:lnSpc>
            </a:pPr>
            <a:r>
              <a:rPr lang="zh-CN" altLang="en-US" sz="1600" b="1">
                <a:solidFill>
                  <a:schemeClr val="hlink"/>
                </a:solidFill>
                <a:latin typeface="微软雅黑" panose="020B0503020204020204" pitchFamily="34" charset="-122"/>
                <a:ea typeface="微软雅黑" panose="020B0503020204020204" pitchFamily="34" charset="-122"/>
              </a:rPr>
              <a:t>精益化安全生产、实现全面质量管理</a:t>
            </a:r>
            <a:endParaRPr lang="en-US" altLang="zh-CN" sz="1600" b="1">
              <a:solidFill>
                <a:schemeClr val="hlink"/>
              </a:solidFill>
              <a:latin typeface="微软雅黑" panose="020B0503020204020204" pitchFamily="34" charset="-122"/>
              <a:ea typeface="微软雅黑" panose="020B0503020204020204" pitchFamily="34" charset="-122"/>
            </a:endParaRPr>
          </a:p>
        </p:txBody>
      </p:sp>
      <p:pic>
        <p:nvPicPr>
          <p:cNvPr id="21" name="图片 20"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1002" y="1"/>
            <a:ext cx="5832475" cy="620713"/>
          </a:xfrm>
          <a:prstGeom prst="rect">
            <a:avLst/>
          </a:prstGeom>
          <a:noFill/>
          <a:ln w="9525" algn="ctr">
            <a:noFill/>
            <a:miter lim="800000"/>
          </a:ln>
        </p:spPr>
        <p:txBody>
          <a:bodyPr anchor="ctr"/>
          <a:lstStyle/>
          <a:p>
            <a:pPr eaLnBrk="0" hangingPunct="0"/>
            <a:r>
              <a:rPr kumimoji="1" lang="en-US" altLang="zh-CN" sz="2800" dirty="0" smtClean="0">
                <a:solidFill>
                  <a:srgbClr val="FF0000"/>
                </a:solidFill>
                <a:latin typeface="微软雅黑" panose="020B0503020204020204" pitchFamily="34" charset="-122"/>
                <a:ea typeface="微软雅黑" panose="020B0503020204020204" pitchFamily="34" charset="-122"/>
              </a:rPr>
              <a:t>U8</a:t>
            </a:r>
            <a:r>
              <a:rPr kumimoji="1" lang="zh-CN" altLang="en-US" sz="2800" dirty="0" smtClean="0">
                <a:solidFill>
                  <a:srgbClr val="FF0000"/>
                </a:solidFill>
                <a:latin typeface="微软雅黑" panose="020B0503020204020204" pitchFamily="34" charset="-122"/>
                <a:ea typeface="微软雅黑" panose="020B0503020204020204" pitchFamily="34" charset="-122"/>
              </a:rPr>
              <a:t>医药行业</a:t>
            </a:r>
            <a:r>
              <a:rPr kumimoji="1" lang="zh-CN" altLang="en-US" sz="2800" dirty="0">
                <a:solidFill>
                  <a:srgbClr val="FF0000"/>
                </a:solidFill>
                <a:latin typeface="微软雅黑" panose="020B0503020204020204" pitchFamily="34" charset="-122"/>
                <a:ea typeface="微软雅黑" panose="020B0503020204020204" pitchFamily="34" charset="-122"/>
              </a:rPr>
              <a:t>最佳实践</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8" name="矩形 7"/>
          <p:cNvSpPr/>
          <p:nvPr/>
        </p:nvSpPr>
        <p:spPr>
          <a:xfrm>
            <a:off x="6553200" y="838200"/>
            <a:ext cx="2438400" cy="7620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400" b="1" dirty="0">
                <a:latin typeface="微软雅黑" panose="020B0503020204020204" pitchFamily="34" charset="-122"/>
                <a:ea typeface="微软雅黑" panose="020B0503020204020204" pitchFamily="34" charset="-122"/>
              </a:rPr>
              <a:t>医药</a:t>
            </a:r>
            <a:r>
              <a:rPr lang="zh-CN" altLang="en-US" sz="2400" b="1" dirty="0" smtClean="0">
                <a:latin typeface="微软雅黑" panose="020B0503020204020204" pitchFamily="34" charset="-122"/>
                <a:ea typeface="微软雅黑" panose="020B0503020204020204" pitchFamily="34" charset="-122"/>
              </a:rPr>
              <a:t>行业</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6553200" y="1676400"/>
            <a:ext cx="2438400" cy="4800600"/>
          </a:xfrm>
          <a:prstGeom prst="rect">
            <a:avLst/>
          </a:prstGeom>
          <a:solidFill>
            <a:srgbClr val="FBEADA"/>
          </a:solidFill>
        </p:spPr>
        <p:style>
          <a:lnRef idx="1">
            <a:schemeClr val="accent5"/>
          </a:lnRef>
          <a:fillRef idx="2">
            <a:schemeClr val="accent5"/>
          </a:fillRef>
          <a:effectRef idx="1">
            <a:schemeClr val="accent5"/>
          </a:effectRef>
          <a:fontRef idx="minor">
            <a:schemeClr val="dk1"/>
          </a:fontRef>
        </p:style>
        <p:txBody>
          <a:bodyPr anchor="t" anchorCtr="0"/>
          <a:lstStyle/>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资质管理</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lang="zh-CN" altLang="en-US" sz="1400" b="1" dirty="0" smtClean="0">
                <a:solidFill>
                  <a:schemeClr val="tx1"/>
                </a:solidFill>
                <a:latin typeface="微软雅黑" panose="020B0503020204020204" pitchFamily="34" charset="-122"/>
                <a:ea typeface="微软雅黑" panose="020B0503020204020204" pitchFamily="34" charset="-122"/>
              </a:rPr>
              <a:t>物料</a:t>
            </a:r>
            <a:r>
              <a:rPr lang="zh-CN" altLang="en-US" sz="1400" b="1" dirty="0">
                <a:solidFill>
                  <a:schemeClr val="tx1"/>
                </a:solidFill>
                <a:latin typeface="微软雅黑" panose="020B0503020204020204" pitchFamily="34" charset="-122"/>
                <a:ea typeface="微软雅黑" panose="020B0503020204020204" pitchFamily="34" charset="-122"/>
              </a:rPr>
              <a:t>重</a:t>
            </a:r>
            <a:r>
              <a:rPr lang="zh-CN" altLang="en-US" sz="1400" b="1" dirty="0" smtClean="0">
                <a:solidFill>
                  <a:schemeClr val="tx1"/>
                </a:solidFill>
                <a:latin typeface="微软雅黑" panose="020B0503020204020204" pitchFamily="34" charset="-122"/>
                <a:ea typeface="微软雅黑" panose="020B0503020204020204" pitchFamily="34" charset="-122"/>
              </a:rPr>
              <a:t>计</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rPr>
              <a:t>GMP</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全流程</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管理</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设备</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全生命周期</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管理</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rPr>
              <a:t>GSP</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质量管理</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渠道管理</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结算</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管理（返利、提成</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医药费用管理</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条码管理</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5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019" y="838200"/>
            <a:ext cx="645443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标题 1"/>
          <p:cNvSpPr>
            <a:spLocks noGrp="1"/>
          </p:cNvSpPr>
          <p:nvPr>
            <p:ph type="title"/>
          </p:nvPr>
        </p:nvSpPr>
        <p:spPr>
          <a:xfrm>
            <a:off x="381002" y="1"/>
            <a:ext cx="8939213" cy="585788"/>
          </a:xfrm>
        </p:spPr>
        <p:txBody>
          <a:bodyPr/>
          <a:lstStyle/>
          <a:p>
            <a:pPr algn="l"/>
            <a:r>
              <a:rPr lang="zh-CN" altLang="en-US" kern="1200" dirty="0" smtClean="0">
                <a:solidFill>
                  <a:srgbClr val="FF0000"/>
                </a:solidFill>
                <a:latin typeface="微软雅黑" panose="020B0503020204020204" pitchFamily="34" charset="-122"/>
                <a:ea typeface="微软雅黑" panose="020B0503020204020204" pitchFamily="34" charset="-122"/>
                <a:cs typeface="+mn-cs"/>
              </a:rPr>
              <a:t>医药行业关键应用价值</a:t>
            </a:r>
            <a:endParaRPr lang="zh-CN" altLang="en-US" kern="1200" dirty="0" smtClean="0">
              <a:solidFill>
                <a:srgbClr val="FF0000"/>
              </a:solidFill>
              <a:latin typeface="微软雅黑" panose="020B0503020204020204" pitchFamily="34" charset="-122"/>
              <a:ea typeface="微软雅黑" panose="020B0503020204020204" pitchFamily="34" charset="-122"/>
              <a:cs typeface="+mn-cs"/>
            </a:endParaRPr>
          </a:p>
        </p:txBody>
      </p:sp>
      <p:sp>
        <p:nvSpPr>
          <p:cNvPr id="4" name="AutoShape 30"/>
          <p:cNvSpPr>
            <a:spLocks noChangeArrowheads="1"/>
          </p:cNvSpPr>
          <p:nvPr/>
        </p:nvSpPr>
        <p:spPr bwMode="gray">
          <a:xfrm>
            <a:off x="1260477" y="1589089"/>
            <a:ext cx="6653213" cy="1144587"/>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ea typeface="宋体" panose="02010600030101010101" pitchFamily="2" charset="-122"/>
            </a:endParaRPr>
          </a:p>
        </p:txBody>
      </p:sp>
      <p:sp>
        <p:nvSpPr>
          <p:cNvPr id="5" name="AutoShape 31"/>
          <p:cNvSpPr>
            <a:spLocks noChangeArrowheads="1"/>
          </p:cNvSpPr>
          <p:nvPr/>
        </p:nvSpPr>
        <p:spPr bwMode="gray">
          <a:xfrm>
            <a:off x="1263652" y="3179765"/>
            <a:ext cx="6653213" cy="10191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ea typeface="宋体" panose="02010600030101010101" pitchFamily="2" charset="-122"/>
            </a:endParaRPr>
          </a:p>
        </p:txBody>
      </p:sp>
      <p:sp>
        <p:nvSpPr>
          <p:cNvPr id="6" name="AutoShape 32"/>
          <p:cNvSpPr>
            <a:spLocks noChangeArrowheads="1"/>
          </p:cNvSpPr>
          <p:nvPr/>
        </p:nvSpPr>
        <p:spPr bwMode="gray">
          <a:xfrm>
            <a:off x="1271588" y="4695825"/>
            <a:ext cx="6653212" cy="10318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ea typeface="宋体" panose="02010600030101010101" pitchFamily="2" charset="-122"/>
            </a:endParaRPr>
          </a:p>
        </p:txBody>
      </p:sp>
      <p:sp>
        <p:nvSpPr>
          <p:cNvPr id="7" name="AutoShape 33"/>
          <p:cNvSpPr>
            <a:spLocks noChangeArrowheads="1"/>
          </p:cNvSpPr>
          <p:nvPr/>
        </p:nvSpPr>
        <p:spPr bwMode="gray">
          <a:xfrm flipV="1">
            <a:off x="1435102" y="2809875"/>
            <a:ext cx="6397625" cy="361951"/>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ln>
          <a:effectLst/>
        </p:spPr>
        <p:txBody>
          <a:bodyPr wrap="none" anchor="ctr"/>
          <a:lstStyle/>
          <a:p>
            <a:pPr>
              <a:defRPr/>
            </a:pPr>
            <a:endParaRPr lang="zh-CN" altLang="en-US">
              <a:ea typeface="宋体" panose="02010600030101010101" pitchFamily="2" charset="-122"/>
            </a:endParaRPr>
          </a:p>
        </p:txBody>
      </p:sp>
      <p:sp>
        <p:nvSpPr>
          <p:cNvPr id="8" name="AutoShape 34"/>
          <p:cNvSpPr>
            <a:spLocks noChangeArrowheads="1"/>
          </p:cNvSpPr>
          <p:nvPr/>
        </p:nvSpPr>
        <p:spPr bwMode="gray">
          <a:xfrm flipV="1">
            <a:off x="1338263" y="1219200"/>
            <a:ext cx="6502400"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pPr>
              <a:defRPr/>
            </a:pPr>
            <a:endParaRPr lang="zh-CN" altLang="en-US">
              <a:ea typeface="宋体" panose="02010600030101010101" pitchFamily="2" charset="-122"/>
            </a:endParaRPr>
          </a:p>
        </p:txBody>
      </p:sp>
      <p:sp>
        <p:nvSpPr>
          <p:cNvPr id="9" name="AutoShape 35"/>
          <p:cNvSpPr>
            <a:spLocks noChangeArrowheads="1"/>
          </p:cNvSpPr>
          <p:nvPr/>
        </p:nvSpPr>
        <p:spPr bwMode="gray">
          <a:xfrm flipV="1">
            <a:off x="1390652" y="4330700"/>
            <a:ext cx="6475413"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ln>
          <a:effectLst/>
        </p:spPr>
        <p:txBody>
          <a:bodyPr wrap="none" anchor="ctr"/>
          <a:lstStyle/>
          <a:p>
            <a:pPr>
              <a:defRPr/>
            </a:pPr>
            <a:endParaRPr lang="zh-CN" altLang="en-US">
              <a:ea typeface="宋体" panose="02010600030101010101" pitchFamily="2" charset="-122"/>
            </a:endParaRPr>
          </a:p>
        </p:txBody>
      </p:sp>
      <p:pic>
        <p:nvPicPr>
          <p:cNvPr id="152585" name="Picture 36" descr="Picture4"/>
          <p:cNvPicPr>
            <a:picLocks noChangeAspect="1" noChangeArrowheads="1"/>
          </p:cNvPicPr>
          <p:nvPr/>
        </p:nvPicPr>
        <p:blipFill>
          <a:blip r:embed="rId1" cstate="print"/>
          <a:srcRect/>
          <a:stretch>
            <a:fillRect/>
          </a:stretch>
        </p:blipFill>
        <p:spPr bwMode="auto">
          <a:xfrm>
            <a:off x="1317625" y="1631951"/>
            <a:ext cx="674688" cy="574675"/>
          </a:xfrm>
          <a:prstGeom prst="rect">
            <a:avLst/>
          </a:prstGeom>
          <a:noFill/>
          <a:ln w="9525">
            <a:noFill/>
            <a:miter lim="800000"/>
            <a:headEnd/>
            <a:tailEnd/>
          </a:ln>
        </p:spPr>
      </p:pic>
      <p:pic>
        <p:nvPicPr>
          <p:cNvPr id="152586" name="Picture 37" descr="Picture4"/>
          <p:cNvPicPr>
            <a:picLocks noChangeAspect="1" noChangeArrowheads="1"/>
          </p:cNvPicPr>
          <p:nvPr/>
        </p:nvPicPr>
        <p:blipFill>
          <a:blip r:embed="rId1" cstate="print"/>
          <a:srcRect/>
          <a:stretch>
            <a:fillRect/>
          </a:stretch>
        </p:blipFill>
        <p:spPr bwMode="auto">
          <a:xfrm>
            <a:off x="1314452" y="3225800"/>
            <a:ext cx="676275" cy="573088"/>
          </a:xfrm>
          <a:prstGeom prst="rect">
            <a:avLst/>
          </a:prstGeom>
          <a:noFill/>
          <a:ln w="9525">
            <a:noFill/>
            <a:miter lim="800000"/>
            <a:headEnd/>
            <a:tailEnd/>
          </a:ln>
        </p:spPr>
      </p:pic>
      <p:pic>
        <p:nvPicPr>
          <p:cNvPr id="152587" name="Picture 38" descr="Picture4"/>
          <p:cNvPicPr>
            <a:picLocks noChangeAspect="1" noChangeArrowheads="1"/>
          </p:cNvPicPr>
          <p:nvPr/>
        </p:nvPicPr>
        <p:blipFill>
          <a:blip r:embed="rId1" cstate="print"/>
          <a:srcRect/>
          <a:stretch>
            <a:fillRect/>
          </a:stretch>
        </p:blipFill>
        <p:spPr bwMode="auto">
          <a:xfrm>
            <a:off x="1319215" y="4737100"/>
            <a:ext cx="674687" cy="573088"/>
          </a:xfrm>
          <a:prstGeom prst="rect">
            <a:avLst/>
          </a:prstGeom>
          <a:noFill/>
          <a:ln w="9525">
            <a:noFill/>
            <a:miter lim="800000"/>
            <a:headEnd/>
            <a:tailEnd/>
          </a:ln>
        </p:spPr>
      </p:pic>
      <p:sp>
        <p:nvSpPr>
          <p:cNvPr id="152588" name="AutoShape 39"/>
          <p:cNvSpPr>
            <a:spLocks noChangeArrowheads="1"/>
          </p:cNvSpPr>
          <p:nvPr/>
        </p:nvSpPr>
        <p:spPr bwMode="gray">
          <a:xfrm>
            <a:off x="1747838" y="1362075"/>
            <a:ext cx="5791200" cy="457200"/>
          </a:xfrm>
          <a:prstGeom prst="roundRect">
            <a:avLst>
              <a:gd name="adj" fmla="val 16667"/>
            </a:avLst>
          </a:prstGeom>
          <a:solidFill>
            <a:srgbClr val="FEFFFF"/>
          </a:solidFill>
          <a:ln w="28575">
            <a:solidFill>
              <a:schemeClr val="accent2"/>
            </a:solidFill>
            <a:round/>
          </a:ln>
        </p:spPr>
        <p:txBody>
          <a:bodyPr wrap="none" anchor="ctr"/>
          <a:lstStyle/>
          <a:p>
            <a:endParaRPr lang="zh-CN" altLang="en-US"/>
          </a:p>
        </p:txBody>
      </p:sp>
      <p:sp>
        <p:nvSpPr>
          <p:cNvPr id="152589" name="AutoShape 40"/>
          <p:cNvSpPr>
            <a:spLocks noChangeArrowheads="1"/>
          </p:cNvSpPr>
          <p:nvPr/>
        </p:nvSpPr>
        <p:spPr bwMode="gray">
          <a:xfrm>
            <a:off x="1747838" y="2971800"/>
            <a:ext cx="5791200" cy="457200"/>
          </a:xfrm>
          <a:prstGeom prst="roundRect">
            <a:avLst>
              <a:gd name="adj" fmla="val 16667"/>
            </a:avLst>
          </a:prstGeom>
          <a:solidFill>
            <a:srgbClr val="FEFFFF"/>
          </a:solidFill>
          <a:ln w="28575">
            <a:solidFill>
              <a:schemeClr val="folHlink"/>
            </a:solidFill>
            <a:round/>
          </a:ln>
        </p:spPr>
        <p:txBody>
          <a:bodyPr wrap="none" anchor="ctr"/>
          <a:lstStyle/>
          <a:p>
            <a:endParaRPr lang="zh-CN" altLang="en-US"/>
          </a:p>
        </p:txBody>
      </p:sp>
      <p:sp>
        <p:nvSpPr>
          <p:cNvPr id="152590" name="AutoShape 41"/>
          <p:cNvSpPr>
            <a:spLocks noChangeArrowheads="1"/>
          </p:cNvSpPr>
          <p:nvPr/>
        </p:nvSpPr>
        <p:spPr bwMode="gray">
          <a:xfrm>
            <a:off x="1747838" y="4473575"/>
            <a:ext cx="5791200" cy="457200"/>
          </a:xfrm>
          <a:prstGeom prst="roundRect">
            <a:avLst>
              <a:gd name="adj" fmla="val 16667"/>
            </a:avLst>
          </a:prstGeom>
          <a:solidFill>
            <a:srgbClr val="FEFFFF"/>
          </a:solidFill>
          <a:ln w="28575">
            <a:solidFill>
              <a:schemeClr val="hlink"/>
            </a:solidFill>
            <a:round/>
          </a:ln>
        </p:spPr>
        <p:txBody>
          <a:bodyPr wrap="none" anchor="ctr"/>
          <a:lstStyle/>
          <a:p>
            <a:endParaRPr lang="zh-CN" altLang="en-US"/>
          </a:p>
        </p:txBody>
      </p:sp>
      <p:sp>
        <p:nvSpPr>
          <p:cNvPr id="152591" name="Text Box 42"/>
          <p:cNvSpPr txBox="1">
            <a:spLocks noChangeArrowheads="1"/>
          </p:cNvSpPr>
          <p:nvPr/>
        </p:nvSpPr>
        <p:spPr bwMode="gray">
          <a:xfrm>
            <a:off x="1673225" y="1919290"/>
            <a:ext cx="6019800" cy="738664"/>
          </a:xfrm>
          <a:prstGeom prst="rect">
            <a:avLst/>
          </a:prstGeom>
          <a:noFill/>
          <a:ln w="9525" algn="ctr">
            <a:noFill/>
            <a:miter lim="800000"/>
          </a:ln>
        </p:spPr>
        <p:txBody>
          <a:bodyPr>
            <a:spAutoFit/>
          </a:bodyPr>
          <a:lstStyle/>
          <a:p>
            <a:pPr marL="285750" indent="-285750" eaLnBrk="0" hangingPunct="0">
              <a:buFontTx/>
              <a:buChar char="-"/>
            </a:pPr>
            <a:r>
              <a:rPr lang="zh-CN" altLang="en-US" sz="1400">
                <a:solidFill>
                  <a:srgbClr val="FEFFFF"/>
                </a:solidFill>
                <a:latin typeface="微软雅黑" panose="020B0503020204020204" pitchFamily="34" charset="-122"/>
                <a:ea typeface="微软雅黑" panose="020B0503020204020204" pitchFamily="34" charset="-122"/>
              </a:rPr>
              <a:t>依据</a:t>
            </a:r>
            <a:r>
              <a:rPr lang="en-US" altLang="zh-CN" sz="1400">
                <a:solidFill>
                  <a:srgbClr val="FEFFFF"/>
                </a:solidFill>
                <a:latin typeface="微软雅黑" panose="020B0503020204020204" pitchFamily="34" charset="-122"/>
                <a:ea typeface="微软雅黑" panose="020B0503020204020204" pitchFamily="34" charset="-122"/>
              </a:rPr>
              <a:t>GMP</a:t>
            </a:r>
            <a:r>
              <a:rPr lang="zh-CN" altLang="en-US" sz="1400">
                <a:solidFill>
                  <a:srgbClr val="FEFFFF"/>
                </a:solidFill>
                <a:latin typeface="微软雅黑" panose="020B0503020204020204" pitchFamily="34" charset="-122"/>
                <a:ea typeface="微软雅黑" panose="020B0503020204020204" pitchFamily="34" charset="-122"/>
              </a:rPr>
              <a:t>要求，从原料到生产、成品 、发货全流程进行质量管理和控制</a:t>
            </a:r>
            <a:endParaRPr lang="en-US" altLang="zh-CN" sz="1400">
              <a:solidFill>
                <a:srgbClr val="FEFFFF"/>
              </a:solidFill>
              <a:latin typeface="微软雅黑" panose="020B0503020204020204" pitchFamily="34" charset="-122"/>
              <a:ea typeface="微软雅黑" panose="020B0503020204020204" pitchFamily="34" charset="-122"/>
            </a:endParaRPr>
          </a:p>
          <a:p>
            <a:pPr marL="285750" indent="-285750" eaLnBrk="0" hangingPunct="0">
              <a:buFontTx/>
              <a:buChar char="-"/>
            </a:pPr>
            <a:r>
              <a:rPr lang="zh-CN" altLang="en-US" sz="1400">
                <a:solidFill>
                  <a:srgbClr val="FEFFFF"/>
                </a:solidFill>
                <a:latin typeface="微软雅黑" panose="020B0503020204020204" pitchFamily="34" charset="-122"/>
                <a:ea typeface="微软雅黑" panose="020B0503020204020204" pitchFamily="34" charset="-122"/>
              </a:rPr>
              <a:t>批次、效期管理、批次追溯</a:t>
            </a:r>
            <a:endParaRPr lang="en-US" altLang="zh-CN" sz="1400">
              <a:solidFill>
                <a:srgbClr val="FEFFFF"/>
              </a:solidFill>
              <a:latin typeface="微软雅黑" panose="020B0503020204020204" pitchFamily="34" charset="-122"/>
              <a:ea typeface="微软雅黑" panose="020B0503020204020204" pitchFamily="34" charset="-122"/>
            </a:endParaRPr>
          </a:p>
        </p:txBody>
      </p:sp>
      <p:sp>
        <p:nvSpPr>
          <p:cNvPr id="152592" name="Text Box 43"/>
          <p:cNvSpPr txBox="1">
            <a:spLocks noChangeArrowheads="1"/>
          </p:cNvSpPr>
          <p:nvPr/>
        </p:nvSpPr>
        <p:spPr bwMode="gray">
          <a:xfrm>
            <a:off x="1671638" y="3508375"/>
            <a:ext cx="6019800" cy="738664"/>
          </a:xfrm>
          <a:prstGeom prst="rect">
            <a:avLst/>
          </a:prstGeom>
          <a:noFill/>
          <a:ln w="9525" algn="ctr">
            <a:noFill/>
            <a:miter lim="800000"/>
          </a:ln>
        </p:spPr>
        <p:txBody>
          <a:bodyPr>
            <a:spAutoFit/>
          </a:bodyPr>
          <a:lstStyle/>
          <a:p>
            <a:pPr marL="285750" indent="-285750" eaLnBrk="0" hangingPunct="0">
              <a:buFontTx/>
              <a:buChar char="-"/>
            </a:pPr>
            <a:r>
              <a:rPr lang="zh-CN" altLang="en-US" sz="1400">
                <a:solidFill>
                  <a:srgbClr val="FEFFFF"/>
                </a:solidFill>
                <a:latin typeface="微软雅黑" panose="020B0503020204020204" pitchFamily="34" charset="-122"/>
                <a:ea typeface="微软雅黑" panose="020B0503020204020204" pitchFamily="34" charset="-122"/>
              </a:rPr>
              <a:t>不同时期（淡季、旺季）、不同地区、不同销量规模分别设置不同的价格</a:t>
            </a:r>
            <a:endParaRPr lang="en-US" altLang="zh-CN" sz="1400">
              <a:solidFill>
                <a:srgbClr val="FEFFFF"/>
              </a:solidFill>
              <a:latin typeface="微软雅黑" panose="020B0503020204020204" pitchFamily="34" charset="-122"/>
              <a:ea typeface="微软雅黑" panose="020B0503020204020204" pitchFamily="34" charset="-122"/>
            </a:endParaRPr>
          </a:p>
          <a:p>
            <a:pPr marL="285750" indent="-285750" eaLnBrk="0" hangingPunct="0">
              <a:buFontTx/>
              <a:buChar char="-"/>
            </a:pPr>
            <a:r>
              <a:rPr lang="zh-CN" altLang="en-US" sz="1400">
                <a:solidFill>
                  <a:srgbClr val="FEFFFF"/>
                </a:solidFill>
                <a:latin typeface="微软雅黑" panose="020B0503020204020204" pitchFamily="34" charset="-122"/>
                <a:ea typeface="微软雅黑" panose="020B0503020204020204" pitchFamily="34" charset="-122"/>
              </a:rPr>
              <a:t>客户</a:t>
            </a:r>
            <a:r>
              <a:rPr lang="en-US" altLang="zh-CN" sz="1400">
                <a:solidFill>
                  <a:srgbClr val="FEFFFF"/>
                </a:solidFill>
                <a:latin typeface="微软雅黑" panose="020B0503020204020204" pitchFamily="34" charset="-122"/>
                <a:ea typeface="微软雅黑" panose="020B0503020204020204" pitchFamily="34" charset="-122"/>
              </a:rPr>
              <a:t>+</a:t>
            </a:r>
            <a:r>
              <a:rPr lang="zh-CN" altLang="en-US" sz="1400">
                <a:solidFill>
                  <a:srgbClr val="FEFFFF"/>
                </a:solidFill>
                <a:latin typeface="微软雅黑" panose="020B0503020204020204" pitchFamily="34" charset="-122"/>
                <a:ea typeface="微软雅黑" panose="020B0503020204020204" pitchFamily="34" charset="-122"/>
              </a:rPr>
              <a:t>品种、业务员品种信用管理</a:t>
            </a:r>
            <a:endParaRPr lang="en-US" altLang="zh-CN" sz="1400">
              <a:solidFill>
                <a:srgbClr val="FEFFFF"/>
              </a:solidFill>
              <a:latin typeface="微软雅黑" panose="020B0503020204020204" pitchFamily="34" charset="-122"/>
              <a:ea typeface="微软雅黑" panose="020B0503020204020204" pitchFamily="34" charset="-122"/>
            </a:endParaRPr>
          </a:p>
        </p:txBody>
      </p:sp>
      <p:sp>
        <p:nvSpPr>
          <p:cNvPr id="152593" name="Text Box 44"/>
          <p:cNvSpPr txBox="1">
            <a:spLocks noChangeArrowheads="1"/>
          </p:cNvSpPr>
          <p:nvPr/>
        </p:nvSpPr>
        <p:spPr bwMode="gray">
          <a:xfrm>
            <a:off x="1671638" y="4989514"/>
            <a:ext cx="6019800" cy="738664"/>
          </a:xfrm>
          <a:prstGeom prst="rect">
            <a:avLst/>
          </a:prstGeom>
          <a:noFill/>
          <a:ln w="9525" algn="ctr">
            <a:noFill/>
            <a:miter lim="800000"/>
          </a:ln>
        </p:spPr>
        <p:txBody>
          <a:bodyPr>
            <a:spAutoFit/>
          </a:bodyPr>
          <a:lstStyle/>
          <a:p>
            <a:pPr marL="285750" indent="-285750" eaLnBrk="0" hangingPunct="0">
              <a:buFontTx/>
              <a:buChar char="-"/>
            </a:pPr>
            <a:r>
              <a:rPr lang="zh-CN" altLang="en-US" sz="1400">
                <a:solidFill>
                  <a:srgbClr val="FEFFFF"/>
                </a:solidFill>
                <a:latin typeface="微软雅黑" panose="020B0503020204020204" pitchFamily="34" charset="-122"/>
                <a:ea typeface="微软雅黑" panose="020B0503020204020204" pitchFamily="34" charset="-122"/>
              </a:rPr>
              <a:t>产品渠道窜货管理</a:t>
            </a:r>
            <a:endParaRPr lang="en-US" altLang="zh-CN" sz="1400">
              <a:solidFill>
                <a:srgbClr val="FEFFFF"/>
              </a:solidFill>
              <a:latin typeface="微软雅黑" panose="020B0503020204020204" pitchFamily="34" charset="-122"/>
              <a:ea typeface="微软雅黑" panose="020B0503020204020204" pitchFamily="34" charset="-122"/>
            </a:endParaRPr>
          </a:p>
          <a:p>
            <a:pPr marL="285750" indent="-285750" eaLnBrk="0" hangingPunct="0">
              <a:buFontTx/>
              <a:buChar char="-"/>
            </a:pPr>
            <a:r>
              <a:rPr lang="zh-CN" altLang="en-US" sz="1400">
                <a:solidFill>
                  <a:srgbClr val="FEFFFF"/>
                </a:solidFill>
                <a:latin typeface="微软雅黑" panose="020B0503020204020204" pitchFamily="34" charset="-122"/>
                <a:ea typeface="微软雅黑" panose="020B0503020204020204" pitchFamily="34" charset="-122"/>
              </a:rPr>
              <a:t>渠道返利计算、兑付管理，渠道投入产出分析</a:t>
            </a:r>
            <a:endParaRPr lang="en-US" altLang="zh-CN" sz="1400">
              <a:solidFill>
                <a:srgbClr val="FEFFFF"/>
              </a:solidFill>
              <a:latin typeface="微软雅黑" panose="020B0503020204020204" pitchFamily="34" charset="-122"/>
              <a:ea typeface="微软雅黑" panose="020B0503020204020204" pitchFamily="34" charset="-122"/>
            </a:endParaRPr>
          </a:p>
          <a:p>
            <a:pPr marL="285750" indent="-285750" eaLnBrk="0" hangingPunct="0">
              <a:buFontTx/>
              <a:buChar char="-"/>
            </a:pPr>
            <a:r>
              <a:rPr lang="zh-CN" altLang="en-US" sz="1400">
                <a:solidFill>
                  <a:srgbClr val="FEFFFF"/>
                </a:solidFill>
                <a:latin typeface="微软雅黑" panose="020B0503020204020204" pitchFamily="34" charset="-122"/>
                <a:ea typeface="微软雅黑" panose="020B0503020204020204" pitchFamily="34" charset="-122"/>
              </a:rPr>
              <a:t>业务员活动、费用、报销、提成管理</a:t>
            </a:r>
            <a:endParaRPr lang="en-US" altLang="zh-CN" sz="1400">
              <a:solidFill>
                <a:srgbClr val="FEFFFF"/>
              </a:solidFill>
              <a:latin typeface="微软雅黑" panose="020B0503020204020204" pitchFamily="34" charset="-122"/>
              <a:ea typeface="微软雅黑" panose="020B0503020204020204" pitchFamily="34" charset="-122"/>
            </a:endParaRPr>
          </a:p>
        </p:txBody>
      </p:sp>
      <p:sp>
        <p:nvSpPr>
          <p:cNvPr id="152594" name="Rectangle 45"/>
          <p:cNvSpPr>
            <a:spLocks noChangeArrowheads="1"/>
          </p:cNvSpPr>
          <p:nvPr/>
        </p:nvSpPr>
        <p:spPr bwMode="black">
          <a:xfrm>
            <a:off x="2128838" y="1362076"/>
            <a:ext cx="5029200" cy="424732"/>
          </a:xfrm>
          <a:prstGeom prst="rect">
            <a:avLst/>
          </a:prstGeom>
          <a:noFill/>
          <a:ln w="9525">
            <a:noFill/>
            <a:miter lim="800000"/>
          </a:ln>
        </p:spPr>
        <p:txBody>
          <a:bodyPr>
            <a:spAutoFit/>
          </a:bodyPr>
          <a:lstStyle/>
          <a:p>
            <a:pPr algn="ctr">
              <a:lnSpc>
                <a:spcPct val="120000"/>
              </a:lnSpc>
            </a:pPr>
            <a:r>
              <a:rPr lang="zh-CN" altLang="en-US" b="1">
                <a:solidFill>
                  <a:schemeClr val="accent2"/>
                </a:solidFill>
                <a:latin typeface="微软雅黑" panose="020B0503020204020204" pitchFamily="34" charset="-122"/>
                <a:ea typeface="微软雅黑" panose="020B0503020204020204" pitchFamily="34" charset="-122"/>
              </a:rPr>
              <a:t>全方位、全流程质量管理</a:t>
            </a:r>
            <a:endParaRPr lang="en-US" altLang="zh-CN" b="1">
              <a:solidFill>
                <a:schemeClr val="accent2"/>
              </a:solidFill>
              <a:latin typeface="微软雅黑" panose="020B0503020204020204" pitchFamily="34" charset="-122"/>
              <a:ea typeface="微软雅黑" panose="020B0503020204020204" pitchFamily="34" charset="-122"/>
            </a:endParaRPr>
          </a:p>
        </p:txBody>
      </p:sp>
      <p:sp>
        <p:nvSpPr>
          <p:cNvPr id="152595" name="Rectangle 46"/>
          <p:cNvSpPr>
            <a:spLocks noChangeArrowheads="1"/>
          </p:cNvSpPr>
          <p:nvPr/>
        </p:nvSpPr>
        <p:spPr bwMode="black">
          <a:xfrm>
            <a:off x="2128838" y="2981326"/>
            <a:ext cx="5029200" cy="424732"/>
          </a:xfrm>
          <a:prstGeom prst="rect">
            <a:avLst/>
          </a:prstGeom>
          <a:noFill/>
          <a:ln w="9525">
            <a:noFill/>
            <a:miter lim="800000"/>
          </a:ln>
        </p:spPr>
        <p:txBody>
          <a:bodyPr>
            <a:spAutoFit/>
          </a:bodyPr>
          <a:lstStyle/>
          <a:p>
            <a:pPr algn="ctr">
              <a:lnSpc>
                <a:spcPct val="120000"/>
              </a:lnSpc>
            </a:pPr>
            <a:r>
              <a:rPr lang="zh-CN" altLang="en-US" b="1">
                <a:solidFill>
                  <a:schemeClr val="folHlink"/>
                </a:solidFill>
                <a:latin typeface="微软雅黑" panose="020B0503020204020204" pitchFamily="34" charset="-122"/>
                <a:ea typeface="微软雅黑" panose="020B0503020204020204" pitchFamily="34" charset="-122"/>
              </a:rPr>
              <a:t>及时全面价格、信用管理</a:t>
            </a:r>
            <a:endParaRPr lang="en-US" altLang="zh-CN">
              <a:solidFill>
                <a:schemeClr val="folHlink"/>
              </a:solidFill>
            </a:endParaRPr>
          </a:p>
        </p:txBody>
      </p:sp>
      <p:sp>
        <p:nvSpPr>
          <p:cNvPr id="152596" name="Rectangle 47"/>
          <p:cNvSpPr>
            <a:spLocks noChangeArrowheads="1"/>
          </p:cNvSpPr>
          <p:nvPr/>
        </p:nvSpPr>
        <p:spPr bwMode="black">
          <a:xfrm>
            <a:off x="2128838" y="4484688"/>
            <a:ext cx="5029200" cy="424732"/>
          </a:xfrm>
          <a:prstGeom prst="rect">
            <a:avLst/>
          </a:prstGeom>
          <a:noFill/>
          <a:ln w="9525">
            <a:noFill/>
            <a:miter lim="800000"/>
          </a:ln>
        </p:spPr>
        <p:txBody>
          <a:bodyPr>
            <a:spAutoFit/>
          </a:bodyPr>
          <a:lstStyle/>
          <a:p>
            <a:pPr algn="ctr">
              <a:lnSpc>
                <a:spcPct val="120000"/>
              </a:lnSpc>
            </a:pPr>
            <a:r>
              <a:rPr lang="zh-CN" altLang="en-US" b="1">
                <a:solidFill>
                  <a:schemeClr val="folHlink"/>
                </a:solidFill>
                <a:latin typeface="微软雅黑" panose="020B0503020204020204" pitchFamily="34" charset="-122"/>
                <a:ea typeface="微软雅黑" panose="020B0503020204020204" pitchFamily="34" charset="-122"/>
              </a:rPr>
              <a:t>高效敏捷营销管理</a:t>
            </a:r>
            <a:endParaRPr lang="en-US" altLang="zh-CN">
              <a:solidFill>
                <a:schemeClr val="folHlink"/>
              </a:solidFill>
            </a:endParaRPr>
          </a:p>
        </p:txBody>
      </p:sp>
      <p:pic>
        <p:nvPicPr>
          <p:cNvPr id="21" name="图片 20"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1002" y="1"/>
            <a:ext cx="5832475" cy="620713"/>
          </a:xfrm>
          <a:prstGeom prst="rect">
            <a:avLst/>
          </a:prstGeom>
          <a:noFill/>
          <a:ln w="9525" algn="ctr">
            <a:noFill/>
            <a:miter lim="800000"/>
          </a:ln>
        </p:spPr>
        <p:txBody>
          <a:bodyPr anchor="ctr"/>
          <a:lstStyle/>
          <a:p>
            <a:pPr eaLnBrk="0" hangingPunct="0"/>
            <a:r>
              <a:rPr kumimoji="1" lang="en-US" altLang="zh-CN" sz="2800" dirty="0" smtClean="0">
                <a:solidFill>
                  <a:srgbClr val="FF0000"/>
                </a:solidFill>
                <a:latin typeface="微软雅黑" panose="020B0503020204020204" pitchFamily="34" charset="-122"/>
                <a:ea typeface="微软雅黑" panose="020B0503020204020204" pitchFamily="34" charset="-122"/>
              </a:rPr>
              <a:t>U8</a:t>
            </a:r>
            <a:r>
              <a:rPr kumimoji="1" lang="zh-CN" altLang="en-US" sz="2800" dirty="0" smtClean="0">
                <a:solidFill>
                  <a:srgbClr val="FF0000"/>
                </a:solidFill>
                <a:latin typeface="微软雅黑" panose="020B0503020204020204" pitchFamily="34" charset="-122"/>
                <a:ea typeface="微软雅黑" panose="020B0503020204020204" pitchFamily="34" charset="-122"/>
              </a:rPr>
              <a:t>食品行业</a:t>
            </a:r>
            <a:r>
              <a:rPr kumimoji="1" lang="zh-CN" altLang="en-US" sz="2800" dirty="0">
                <a:solidFill>
                  <a:srgbClr val="FF0000"/>
                </a:solidFill>
                <a:latin typeface="微软雅黑" panose="020B0503020204020204" pitchFamily="34" charset="-122"/>
                <a:ea typeface="微软雅黑" panose="020B0503020204020204" pitchFamily="34" charset="-122"/>
              </a:rPr>
              <a:t>最佳实践</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8" name="矩形 7"/>
          <p:cNvSpPr/>
          <p:nvPr/>
        </p:nvSpPr>
        <p:spPr>
          <a:xfrm>
            <a:off x="6553200" y="838200"/>
            <a:ext cx="2438400" cy="7620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食品行业</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6553200" y="1676400"/>
            <a:ext cx="2438400" cy="4800600"/>
          </a:xfrm>
          <a:prstGeom prst="rect">
            <a:avLst/>
          </a:prstGeom>
          <a:solidFill>
            <a:srgbClr val="FBEADA"/>
          </a:solidFill>
        </p:spPr>
        <p:style>
          <a:lnRef idx="1">
            <a:schemeClr val="accent5"/>
          </a:lnRef>
          <a:fillRef idx="2">
            <a:schemeClr val="accent5"/>
          </a:fillRef>
          <a:effectRef idx="1">
            <a:schemeClr val="accent5"/>
          </a:effectRef>
          <a:fontRef idx="minor">
            <a:schemeClr val="dk1"/>
          </a:fontRef>
        </p:style>
        <p:txBody>
          <a:bodyPr anchor="t" anchorCtr="0"/>
          <a:lstStyle/>
          <a:p>
            <a:pPr lvl="0">
              <a:lnSpc>
                <a:spcPct val="150000"/>
              </a:lnSpc>
            </a:pPr>
            <a:r>
              <a:rPr lang="en-US" altLang="zh-CN" sz="1400" b="1" dirty="0" smtClean="0">
                <a:solidFill>
                  <a:schemeClr val="tx1"/>
                </a:solidFill>
                <a:latin typeface="微软雅黑" panose="020B0503020204020204" pitchFamily="34" charset="-122"/>
                <a:ea typeface="微软雅黑" panose="020B0503020204020204" pitchFamily="34" charset="-122"/>
              </a:rPr>
              <a:t>01</a:t>
            </a:r>
            <a:r>
              <a:rPr lang="zh-CN" altLang="en-US" sz="1400" b="1" dirty="0" smtClean="0">
                <a:solidFill>
                  <a:schemeClr val="tx1"/>
                </a:solidFill>
                <a:latin typeface="微软雅黑" panose="020B0503020204020204" pitchFamily="34" charset="-122"/>
                <a:ea typeface="微软雅黑" panose="020B0503020204020204" pitchFamily="34" charset="-122"/>
              </a:rPr>
              <a:t>：分销零售</a:t>
            </a:r>
            <a:endParaRPr lang="zh-CN" altLang="en-US" sz="1600" b="1" dirty="0" smtClean="0">
              <a:solidFill>
                <a:schemeClr val="tx1"/>
              </a:solidFill>
            </a:endParaRPr>
          </a:p>
          <a:p>
            <a:pPr lvl="0">
              <a:lnSpc>
                <a:spcPct val="150000"/>
              </a:lnSpc>
            </a:pPr>
            <a:r>
              <a:rPr lang="en-US" altLang="zh-CN" sz="1400" b="1" dirty="0" smtClean="0">
                <a:solidFill>
                  <a:schemeClr val="tx1"/>
                </a:solidFill>
                <a:latin typeface="微软雅黑" panose="020B0503020204020204" pitchFamily="34" charset="-122"/>
                <a:ea typeface="微软雅黑" panose="020B0503020204020204" pitchFamily="34" charset="-122"/>
              </a:rPr>
              <a:t>02</a:t>
            </a:r>
            <a:r>
              <a:rPr lang="zh-CN" altLang="en-US" sz="1400" b="1" dirty="0" smtClean="0">
                <a:solidFill>
                  <a:schemeClr val="tx1"/>
                </a:solidFill>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销售返利</a:t>
            </a:r>
            <a:endParaRPr lang="zh-CN" altLang="en-US" sz="1400" b="1" dirty="0" smtClean="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rPr>
              <a:t>03</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：运输管理</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50000"/>
              </a:lnSpc>
            </a:pP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rPr>
              <a:t>04</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：配方管理</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50000"/>
              </a:lnSpc>
            </a:pP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rPr>
              <a:t>05</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：生产共用料分摊</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50000"/>
              </a:lnSpc>
            </a:pP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rPr>
              <a:t>06</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：质量追溯</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50000"/>
              </a:lnSpc>
            </a:pP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rPr>
              <a:t>07</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smtClean="0">
                <a:solidFill>
                  <a:schemeClr val="tx1"/>
                </a:solidFill>
                <a:latin typeface="微软雅黑" panose="020B0503020204020204" pitchFamily="34" charset="-122"/>
                <a:ea typeface="微软雅黑" panose="020B0503020204020204" pitchFamily="34" charset="-122"/>
              </a:rPr>
              <a:t>农户收购</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50000"/>
              </a:lnSpc>
            </a:pP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rPr>
              <a:t>08</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：地磅管理</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50000"/>
              </a:lnSpc>
            </a:pP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rPr>
              <a:t>09</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：包装物管理</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50000"/>
              </a:lnSpc>
            </a:pP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：条码应用</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对象 5"/>
          <p:cNvGraphicFramePr>
            <a:graphicFrameLocks noChangeAspect="1"/>
          </p:cNvGraphicFramePr>
          <p:nvPr/>
        </p:nvGraphicFramePr>
        <p:xfrm>
          <a:off x="228602" y="914400"/>
          <a:ext cx="6095999" cy="5562600"/>
        </p:xfrm>
        <a:graphic>
          <a:graphicData uri="http://schemas.openxmlformats.org/presentationml/2006/ole">
            <mc:AlternateContent xmlns:mc="http://schemas.openxmlformats.org/markup-compatibility/2006">
              <mc:Choice xmlns:v="urn:schemas-microsoft-com:vml" Requires="v">
                <p:oleObj spid="_x0000_s1025" name="Visio" r:id="rId1" imgW="10033000" imgH="8331200" progId="">
                  <p:embed/>
                </p:oleObj>
              </mc:Choice>
              <mc:Fallback>
                <p:oleObj name="Visio" r:id="rId1" imgW="10033000" imgH="8331200" progId="">
                  <p:embed/>
                  <p:pic>
                    <p:nvPicPr>
                      <p:cNvPr id="0" name="图片 1024"/>
                      <p:cNvPicPr>
                        <a:picLocks noChangeAspect="1"/>
                      </p:cNvPicPr>
                      <p:nvPr/>
                    </p:nvPicPr>
                    <p:blipFill>
                      <a:blip r:embed="rId2"/>
                      <a:stretch>
                        <a:fillRect/>
                      </a:stretch>
                    </p:blipFill>
                    <p:spPr>
                      <a:xfrm>
                        <a:off x="228602" y="914400"/>
                        <a:ext cx="6095999" cy="5562600"/>
                      </a:xfrm>
                      <a:prstGeom prst="rect">
                        <a:avLst/>
                      </a:prstGeom>
                      <a:noFill/>
                      <a:ln w="9525">
                        <a:noFill/>
                      </a:ln>
                    </p:spPr>
                  </p:pic>
                </p:oleObj>
              </mc:Fallback>
            </mc:AlternateContent>
          </a:graphicData>
        </a:graphic>
      </p:graphicFrame>
      <p:pic>
        <p:nvPicPr>
          <p:cNvPr id="7" name="图片 6" descr="U8logo.jpg"/>
          <p:cNvPicPr>
            <a:picLocks noChangeAspect="1"/>
          </p:cNvPicPr>
          <p:nvPr/>
        </p:nvPicPr>
        <p:blipFill>
          <a:blip r:embed="rId3" cstate="print"/>
          <a:stretch>
            <a:fillRect/>
          </a:stretch>
        </p:blipFill>
        <p:spPr>
          <a:xfrm>
            <a:off x="7992888" y="0"/>
            <a:ext cx="1115616" cy="729441"/>
          </a:xfrm>
          <a:prstGeom prst="rect">
            <a:avLst/>
          </a:prstGeom>
        </p:spPr>
      </p:pic>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标题 1"/>
          <p:cNvSpPr>
            <a:spLocks noGrp="1"/>
          </p:cNvSpPr>
          <p:nvPr>
            <p:ph type="title"/>
          </p:nvPr>
        </p:nvSpPr>
        <p:spPr>
          <a:xfrm>
            <a:off x="457200" y="82551"/>
            <a:ext cx="8482013" cy="585788"/>
          </a:xfrm>
        </p:spPr>
        <p:txBody>
          <a:bodyPr/>
          <a:lstStyle/>
          <a:p>
            <a:pPr algn="l"/>
            <a:r>
              <a:rPr lang="zh-CN" altLang="en-US" kern="1200" dirty="0" smtClean="0">
                <a:solidFill>
                  <a:srgbClr val="FF0000"/>
                </a:solidFill>
                <a:latin typeface="微软雅黑" panose="020B0503020204020204" pitchFamily="34" charset="-122"/>
                <a:ea typeface="微软雅黑" panose="020B0503020204020204" pitchFamily="34" charset="-122"/>
                <a:cs typeface="+mn-cs"/>
              </a:rPr>
              <a:t>食品行业关键应用价值</a:t>
            </a:r>
            <a:endParaRPr lang="zh-CN" altLang="en-US" kern="1200" dirty="0" smtClean="0">
              <a:solidFill>
                <a:srgbClr val="FF0000"/>
              </a:solidFill>
              <a:latin typeface="微软雅黑" panose="020B0503020204020204" pitchFamily="34" charset="-122"/>
              <a:ea typeface="微软雅黑" panose="020B0503020204020204" pitchFamily="34" charset="-122"/>
              <a:cs typeface="+mn-cs"/>
            </a:endParaRPr>
          </a:p>
        </p:txBody>
      </p:sp>
      <p:sp>
        <p:nvSpPr>
          <p:cNvPr id="4" name="AutoShape 30"/>
          <p:cNvSpPr>
            <a:spLocks noChangeArrowheads="1"/>
          </p:cNvSpPr>
          <p:nvPr/>
        </p:nvSpPr>
        <p:spPr bwMode="gray">
          <a:xfrm>
            <a:off x="1260477" y="1827213"/>
            <a:ext cx="6729413" cy="1289051"/>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ea typeface="宋体" panose="02010600030101010101" pitchFamily="2" charset="-122"/>
            </a:endParaRPr>
          </a:p>
        </p:txBody>
      </p:sp>
      <p:sp>
        <p:nvSpPr>
          <p:cNvPr id="5" name="AutoShape 31"/>
          <p:cNvSpPr>
            <a:spLocks noChangeArrowheads="1"/>
          </p:cNvSpPr>
          <p:nvPr/>
        </p:nvSpPr>
        <p:spPr bwMode="gray">
          <a:xfrm>
            <a:off x="1263652" y="3417888"/>
            <a:ext cx="6729413" cy="1147763"/>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ea typeface="宋体" panose="02010600030101010101" pitchFamily="2" charset="-122"/>
            </a:endParaRPr>
          </a:p>
        </p:txBody>
      </p:sp>
      <p:sp>
        <p:nvSpPr>
          <p:cNvPr id="6" name="AutoShape 32"/>
          <p:cNvSpPr>
            <a:spLocks noChangeArrowheads="1"/>
          </p:cNvSpPr>
          <p:nvPr/>
        </p:nvSpPr>
        <p:spPr bwMode="gray">
          <a:xfrm>
            <a:off x="1271588" y="4933949"/>
            <a:ext cx="6729412" cy="1162051"/>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ea typeface="宋体" panose="02010600030101010101" pitchFamily="2" charset="-122"/>
            </a:endParaRPr>
          </a:p>
        </p:txBody>
      </p:sp>
      <p:sp>
        <p:nvSpPr>
          <p:cNvPr id="7" name="AutoShape 33"/>
          <p:cNvSpPr>
            <a:spLocks noChangeArrowheads="1"/>
          </p:cNvSpPr>
          <p:nvPr/>
        </p:nvSpPr>
        <p:spPr bwMode="gray">
          <a:xfrm flipV="1">
            <a:off x="1435102" y="3048001"/>
            <a:ext cx="6397625" cy="361951"/>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ln>
          <a:effectLst/>
        </p:spPr>
        <p:txBody>
          <a:bodyPr wrap="none" anchor="ctr"/>
          <a:lstStyle/>
          <a:p>
            <a:pPr>
              <a:defRPr/>
            </a:pPr>
            <a:endParaRPr lang="zh-CN" altLang="en-US">
              <a:ea typeface="宋体" panose="02010600030101010101" pitchFamily="2" charset="-122"/>
            </a:endParaRPr>
          </a:p>
        </p:txBody>
      </p:sp>
      <p:sp>
        <p:nvSpPr>
          <p:cNvPr id="8" name="AutoShape 34"/>
          <p:cNvSpPr>
            <a:spLocks noChangeArrowheads="1"/>
          </p:cNvSpPr>
          <p:nvPr/>
        </p:nvSpPr>
        <p:spPr bwMode="gray">
          <a:xfrm flipV="1">
            <a:off x="1338263" y="1457325"/>
            <a:ext cx="6502400"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pPr>
              <a:defRPr/>
            </a:pPr>
            <a:endParaRPr lang="zh-CN" altLang="en-US">
              <a:ea typeface="宋体" panose="02010600030101010101" pitchFamily="2" charset="-122"/>
            </a:endParaRPr>
          </a:p>
        </p:txBody>
      </p:sp>
      <p:sp>
        <p:nvSpPr>
          <p:cNvPr id="9" name="AutoShape 35"/>
          <p:cNvSpPr>
            <a:spLocks noChangeArrowheads="1"/>
          </p:cNvSpPr>
          <p:nvPr/>
        </p:nvSpPr>
        <p:spPr bwMode="gray">
          <a:xfrm flipV="1">
            <a:off x="1390652" y="4568825"/>
            <a:ext cx="6475413"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ln>
          <a:effectLst/>
        </p:spPr>
        <p:txBody>
          <a:bodyPr wrap="none" anchor="ctr"/>
          <a:lstStyle/>
          <a:p>
            <a:pPr>
              <a:defRPr/>
            </a:pPr>
            <a:endParaRPr lang="zh-CN" altLang="en-US">
              <a:ea typeface="宋体" panose="02010600030101010101" pitchFamily="2" charset="-122"/>
            </a:endParaRPr>
          </a:p>
        </p:txBody>
      </p:sp>
      <p:pic>
        <p:nvPicPr>
          <p:cNvPr id="156681" name="Picture 36" descr="Picture4"/>
          <p:cNvPicPr>
            <a:picLocks noChangeAspect="1" noChangeArrowheads="1"/>
          </p:cNvPicPr>
          <p:nvPr/>
        </p:nvPicPr>
        <p:blipFill>
          <a:blip r:embed="rId1" cstate="print"/>
          <a:srcRect/>
          <a:stretch>
            <a:fillRect/>
          </a:stretch>
        </p:blipFill>
        <p:spPr bwMode="auto">
          <a:xfrm>
            <a:off x="1317625" y="1870076"/>
            <a:ext cx="674688" cy="574675"/>
          </a:xfrm>
          <a:prstGeom prst="rect">
            <a:avLst/>
          </a:prstGeom>
          <a:noFill/>
          <a:ln w="9525">
            <a:noFill/>
            <a:miter lim="800000"/>
            <a:headEnd/>
            <a:tailEnd/>
          </a:ln>
        </p:spPr>
      </p:pic>
      <p:pic>
        <p:nvPicPr>
          <p:cNvPr id="156682" name="Picture 37" descr="Picture4"/>
          <p:cNvPicPr>
            <a:picLocks noChangeAspect="1" noChangeArrowheads="1"/>
          </p:cNvPicPr>
          <p:nvPr/>
        </p:nvPicPr>
        <p:blipFill>
          <a:blip r:embed="rId1" cstate="print"/>
          <a:srcRect/>
          <a:stretch>
            <a:fillRect/>
          </a:stretch>
        </p:blipFill>
        <p:spPr bwMode="auto">
          <a:xfrm>
            <a:off x="1314452" y="3463925"/>
            <a:ext cx="676275" cy="573088"/>
          </a:xfrm>
          <a:prstGeom prst="rect">
            <a:avLst/>
          </a:prstGeom>
          <a:noFill/>
          <a:ln w="9525">
            <a:noFill/>
            <a:miter lim="800000"/>
            <a:headEnd/>
            <a:tailEnd/>
          </a:ln>
        </p:spPr>
      </p:pic>
      <p:pic>
        <p:nvPicPr>
          <p:cNvPr id="156683" name="Picture 38" descr="Picture4"/>
          <p:cNvPicPr>
            <a:picLocks noChangeAspect="1" noChangeArrowheads="1"/>
          </p:cNvPicPr>
          <p:nvPr/>
        </p:nvPicPr>
        <p:blipFill>
          <a:blip r:embed="rId1" cstate="print"/>
          <a:srcRect/>
          <a:stretch>
            <a:fillRect/>
          </a:stretch>
        </p:blipFill>
        <p:spPr bwMode="auto">
          <a:xfrm>
            <a:off x="1319215" y="4975225"/>
            <a:ext cx="674687" cy="573088"/>
          </a:xfrm>
          <a:prstGeom prst="rect">
            <a:avLst/>
          </a:prstGeom>
          <a:noFill/>
          <a:ln w="9525">
            <a:noFill/>
            <a:miter lim="800000"/>
            <a:headEnd/>
            <a:tailEnd/>
          </a:ln>
        </p:spPr>
      </p:pic>
      <p:sp>
        <p:nvSpPr>
          <p:cNvPr id="156684" name="AutoShape 39"/>
          <p:cNvSpPr>
            <a:spLocks noChangeArrowheads="1"/>
          </p:cNvSpPr>
          <p:nvPr/>
        </p:nvSpPr>
        <p:spPr bwMode="gray">
          <a:xfrm>
            <a:off x="1747838" y="1600200"/>
            <a:ext cx="5791200" cy="457200"/>
          </a:xfrm>
          <a:prstGeom prst="roundRect">
            <a:avLst>
              <a:gd name="adj" fmla="val 16667"/>
            </a:avLst>
          </a:prstGeom>
          <a:solidFill>
            <a:srgbClr val="FEFFFF"/>
          </a:solidFill>
          <a:ln w="28575">
            <a:solidFill>
              <a:schemeClr val="accent2"/>
            </a:solidFill>
            <a:round/>
          </a:ln>
        </p:spPr>
        <p:txBody>
          <a:bodyPr wrap="none" anchor="ctr"/>
          <a:lstStyle/>
          <a:p>
            <a:pPr algn="ctr">
              <a:lnSpc>
                <a:spcPct val="120000"/>
              </a:lnSpc>
            </a:pPr>
            <a:r>
              <a:rPr lang="zh-CN" altLang="en-US" sz="1600" b="1" dirty="0">
                <a:solidFill>
                  <a:schemeClr val="accent2"/>
                </a:solidFill>
                <a:latin typeface="微软雅黑" panose="020B0503020204020204" pitchFamily="34" charset="-122"/>
                <a:ea typeface="微软雅黑" panose="020B0503020204020204" pitchFamily="34" charset="-122"/>
              </a:rPr>
              <a:t>高效敏捷营销管理</a:t>
            </a:r>
            <a:endParaRPr lang="en-US" altLang="zh-CN" sz="1600" b="1" dirty="0">
              <a:solidFill>
                <a:schemeClr val="accent2"/>
              </a:solidFill>
              <a:latin typeface="微软雅黑" panose="020B0503020204020204" pitchFamily="34" charset="-122"/>
              <a:ea typeface="微软雅黑" panose="020B0503020204020204" pitchFamily="34" charset="-122"/>
            </a:endParaRPr>
          </a:p>
        </p:txBody>
      </p:sp>
      <p:sp>
        <p:nvSpPr>
          <p:cNvPr id="156685" name="AutoShape 40"/>
          <p:cNvSpPr>
            <a:spLocks noChangeArrowheads="1"/>
          </p:cNvSpPr>
          <p:nvPr/>
        </p:nvSpPr>
        <p:spPr bwMode="gray">
          <a:xfrm>
            <a:off x="1747838" y="3209925"/>
            <a:ext cx="5791200" cy="457200"/>
          </a:xfrm>
          <a:prstGeom prst="roundRect">
            <a:avLst>
              <a:gd name="adj" fmla="val 16667"/>
            </a:avLst>
          </a:prstGeom>
          <a:solidFill>
            <a:srgbClr val="FEFFFF"/>
          </a:solidFill>
          <a:ln w="28575">
            <a:solidFill>
              <a:schemeClr val="folHlink"/>
            </a:solidFill>
            <a:round/>
          </a:ln>
        </p:spPr>
        <p:txBody>
          <a:bodyPr wrap="none" anchor="ctr"/>
          <a:lstStyle/>
          <a:p>
            <a:endParaRPr lang="zh-CN" altLang="en-US"/>
          </a:p>
        </p:txBody>
      </p:sp>
      <p:sp>
        <p:nvSpPr>
          <p:cNvPr id="156686" name="AutoShape 41"/>
          <p:cNvSpPr>
            <a:spLocks noChangeArrowheads="1"/>
          </p:cNvSpPr>
          <p:nvPr/>
        </p:nvSpPr>
        <p:spPr bwMode="gray">
          <a:xfrm>
            <a:off x="1747838" y="4711700"/>
            <a:ext cx="5791200" cy="457200"/>
          </a:xfrm>
          <a:prstGeom prst="roundRect">
            <a:avLst>
              <a:gd name="adj" fmla="val 16667"/>
            </a:avLst>
          </a:prstGeom>
          <a:solidFill>
            <a:srgbClr val="FEFFFF"/>
          </a:solidFill>
          <a:ln w="28575">
            <a:solidFill>
              <a:schemeClr val="hlink"/>
            </a:solidFill>
            <a:round/>
          </a:ln>
        </p:spPr>
        <p:txBody>
          <a:bodyPr wrap="none" anchor="ctr"/>
          <a:lstStyle/>
          <a:p>
            <a:pPr algn="ctr"/>
            <a:r>
              <a:rPr lang="zh-CN" altLang="en-US" sz="1600" b="1" dirty="0">
                <a:solidFill>
                  <a:schemeClr val="hlink"/>
                </a:solidFill>
                <a:latin typeface="微软雅黑" panose="020B0503020204020204" pitchFamily="34" charset="-122"/>
                <a:ea typeface="微软雅黑" panose="020B0503020204020204" pitchFamily="34" charset="-122"/>
              </a:rPr>
              <a:t>精细化生产管理</a:t>
            </a:r>
            <a:endParaRPr lang="en-US" altLang="zh-CN" sz="1600" b="1" dirty="0">
              <a:solidFill>
                <a:schemeClr val="hlink"/>
              </a:solidFill>
              <a:latin typeface="微软雅黑" panose="020B0503020204020204" pitchFamily="34" charset="-122"/>
              <a:ea typeface="微软雅黑" panose="020B0503020204020204" pitchFamily="34" charset="-122"/>
            </a:endParaRPr>
          </a:p>
        </p:txBody>
      </p:sp>
      <p:sp>
        <p:nvSpPr>
          <p:cNvPr id="156687" name="Text Box 42"/>
          <p:cNvSpPr txBox="1">
            <a:spLocks noChangeArrowheads="1"/>
          </p:cNvSpPr>
          <p:nvPr/>
        </p:nvSpPr>
        <p:spPr bwMode="gray">
          <a:xfrm>
            <a:off x="1671638" y="2209800"/>
            <a:ext cx="6019800" cy="1077218"/>
          </a:xfrm>
          <a:prstGeom prst="rect">
            <a:avLst/>
          </a:prstGeom>
          <a:noFill/>
          <a:ln w="9525" algn="ctr">
            <a:noFill/>
            <a:miter lim="800000"/>
          </a:ln>
        </p:spPr>
        <p:txBody>
          <a:bodyPr>
            <a:spAutoFit/>
          </a:bodyPr>
          <a:lstStyle/>
          <a:p>
            <a:pPr eaLnBrk="0" hangingPunct="0">
              <a:buFontTx/>
              <a:buChar char="-"/>
            </a:pPr>
            <a:r>
              <a:rPr lang="zh-CN" altLang="en-US" sz="1600" dirty="0">
                <a:solidFill>
                  <a:srgbClr val="FEFFFF"/>
                </a:solidFill>
                <a:latin typeface="微软雅黑" panose="020B0503020204020204" pitchFamily="34" charset="-122"/>
                <a:ea typeface="微软雅黑" panose="020B0503020204020204" pitchFamily="34" charset="-122"/>
              </a:rPr>
              <a:t>增强对分支机构、经销商、终端的控制力度</a:t>
            </a:r>
            <a:endParaRPr lang="en-US" altLang="zh-CN" sz="1600" dirty="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dirty="0">
                <a:solidFill>
                  <a:srgbClr val="FEFFFF"/>
                </a:solidFill>
                <a:latin typeface="微软雅黑" panose="020B0503020204020204" pitchFamily="34" charset="-122"/>
                <a:ea typeface="微软雅黑" panose="020B0503020204020204" pitchFamily="34" charset="-122"/>
              </a:rPr>
              <a:t>通过返利等营销策略制定、执行控制，扩大企业市场容量</a:t>
            </a:r>
            <a:endParaRPr lang="en-US" altLang="zh-CN" sz="1600" dirty="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dirty="0">
                <a:solidFill>
                  <a:srgbClr val="FEFFFF"/>
                </a:solidFill>
                <a:latin typeface="微软雅黑" panose="020B0503020204020204" pitchFamily="34" charset="-122"/>
                <a:ea typeface="微软雅黑" panose="020B0503020204020204" pitchFamily="34" charset="-122"/>
              </a:rPr>
              <a:t>灵活的价格政策制定</a:t>
            </a:r>
            <a:endParaRPr lang="en-US" altLang="zh-CN" sz="1600" dirty="0">
              <a:solidFill>
                <a:srgbClr val="FEFFFF"/>
              </a:solidFill>
              <a:latin typeface="微软雅黑" panose="020B0503020204020204" pitchFamily="34" charset="-122"/>
              <a:ea typeface="微软雅黑" panose="020B0503020204020204" pitchFamily="34" charset="-122"/>
            </a:endParaRPr>
          </a:p>
          <a:p>
            <a:pPr eaLnBrk="0" hangingPunct="0">
              <a:buFontTx/>
              <a:buChar char="-"/>
            </a:pPr>
            <a:endParaRPr lang="en-US" altLang="zh-CN" sz="1600" dirty="0">
              <a:solidFill>
                <a:srgbClr val="FEFFFF"/>
              </a:solidFill>
            </a:endParaRPr>
          </a:p>
        </p:txBody>
      </p:sp>
      <p:sp>
        <p:nvSpPr>
          <p:cNvPr id="156688" name="Text Box 43"/>
          <p:cNvSpPr txBox="1">
            <a:spLocks noChangeArrowheads="1"/>
          </p:cNvSpPr>
          <p:nvPr/>
        </p:nvSpPr>
        <p:spPr bwMode="gray">
          <a:xfrm>
            <a:off x="1671638" y="3746502"/>
            <a:ext cx="6019800" cy="830997"/>
          </a:xfrm>
          <a:prstGeom prst="rect">
            <a:avLst/>
          </a:prstGeom>
          <a:noFill/>
          <a:ln w="9525" algn="ctr">
            <a:noFill/>
            <a:miter lim="800000"/>
          </a:ln>
        </p:spPr>
        <p:txBody>
          <a:bodyPr>
            <a:spAutoFit/>
          </a:bodyPr>
          <a:lstStyle/>
          <a:p>
            <a:pPr eaLnBrk="0" hangingPunct="0">
              <a:buFontTx/>
              <a:buChar char="-"/>
            </a:pPr>
            <a:r>
              <a:rPr lang="zh-CN" altLang="en-US" sz="1600" dirty="0">
                <a:solidFill>
                  <a:srgbClr val="FEFFFF"/>
                </a:solidFill>
                <a:latin typeface="微软雅黑" panose="020B0503020204020204" pitchFamily="34" charset="-122"/>
                <a:ea typeface="微软雅黑" panose="020B0503020204020204" pitchFamily="34" charset="-122"/>
              </a:rPr>
              <a:t>农产品收购按质判价</a:t>
            </a:r>
            <a:endParaRPr lang="en-US" altLang="zh-CN" sz="1600" dirty="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dirty="0">
                <a:solidFill>
                  <a:srgbClr val="FEFFFF"/>
                </a:solidFill>
                <a:latin typeface="微软雅黑" panose="020B0503020204020204" pitchFamily="34" charset="-122"/>
                <a:ea typeface="微软雅黑" panose="020B0503020204020204" pitchFamily="34" charset="-122"/>
              </a:rPr>
              <a:t>生产过程质量监控</a:t>
            </a:r>
            <a:endParaRPr lang="en-US" altLang="zh-CN" sz="1600" dirty="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dirty="0">
                <a:solidFill>
                  <a:srgbClr val="FEFFFF"/>
                </a:solidFill>
                <a:latin typeface="微软雅黑" panose="020B0503020204020204" pitchFamily="34" charset="-122"/>
                <a:ea typeface="微软雅黑" panose="020B0503020204020204" pitchFamily="34" charset="-122"/>
              </a:rPr>
              <a:t>满足企业从全过程的质量跟踪质量追溯</a:t>
            </a:r>
            <a:endParaRPr lang="en-US" altLang="zh-CN" sz="1600" dirty="0">
              <a:solidFill>
                <a:srgbClr val="FEFFFF"/>
              </a:solidFill>
              <a:latin typeface="微软雅黑" panose="020B0503020204020204" pitchFamily="34" charset="-122"/>
              <a:ea typeface="微软雅黑" panose="020B0503020204020204" pitchFamily="34" charset="-122"/>
            </a:endParaRPr>
          </a:p>
        </p:txBody>
      </p:sp>
      <p:sp>
        <p:nvSpPr>
          <p:cNvPr id="156689" name="Text Box 44"/>
          <p:cNvSpPr txBox="1">
            <a:spLocks noChangeArrowheads="1"/>
          </p:cNvSpPr>
          <p:nvPr/>
        </p:nvSpPr>
        <p:spPr bwMode="gray">
          <a:xfrm>
            <a:off x="1671638" y="5224463"/>
            <a:ext cx="6019800" cy="830997"/>
          </a:xfrm>
          <a:prstGeom prst="rect">
            <a:avLst/>
          </a:prstGeom>
          <a:noFill/>
          <a:ln w="9525" algn="ctr">
            <a:noFill/>
            <a:miter lim="800000"/>
          </a:ln>
        </p:spPr>
        <p:txBody>
          <a:bodyPr>
            <a:spAutoFit/>
          </a:bodyPr>
          <a:lstStyle/>
          <a:p>
            <a:pPr eaLnBrk="0" hangingPunct="0">
              <a:buFontTx/>
              <a:buChar char="-"/>
            </a:pPr>
            <a:r>
              <a:rPr lang="en-US" altLang="zh-CN" sz="1600" dirty="0">
                <a:solidFill>
                  <a:srgbClr val="FEFFFF"/>
                </a:solidFill>
                <a:latin typeface="微软雅黑" panose="020B0503020204020204" pitchFamily="34" charset="-122"/>
                <a:ea typeface="微软雅黑" panose="020B0503020204020204" pitchFamily="34" charset="-122"/>
              </a:rPr>
              <a:t>80%</a:t>
            </a:r>
            <a:r>
              <a:rPr lang="zh-CN" altLang="en-US" sz="1600" dirty="0">
                <a:solidFill>
                  <a:srgbClr val="FEFFFF"/>
                </a:solidFill>
                <a:latin typeface="微软雅黑" panose="020B0503020204020204" pitchFamily="34" charset="-122"/>
                <a:ea typeface="微软雅黑" panose="020B0503020204020204" pitchFamily="34" charset="-122"/>
              </a:rPr>
              <a:t>的共用料的用料控制</a:t>
            </a:r>
            <a:r>
              <a:rPr lang="en-US" altLang="zh-CN" sz="1600" dirty="0">
                <a:solidFill>
                  <a:srgbClr val="FEFFFF"/>
                </a:solidFill>
                <a:latin typeface="微软雅黑" panose="020B0503020204020204" pitchFamily="34" charset="-122"/>
                <a:ea typeface="微软雅黑" panose="020B0503020204020204" pitchFamily="34" charset="-122"/>
              </a:rPr>
              <a:t>.</a:t>
            </a:r>
            <a:endParaRPr lang="en-US" altLang="zh-CN" sz="1600" dirty="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dirty="0">
                <a:solidFill>
                  <a:srgbClr val="FEFFFF"/>
                </a:solidFill>
                <a:latin typeface="微软雅黑" panose="020B0503020204020204" pitchFamily="34" charset="-122"/>
                <a:ea typeface="微软雅黑" panose="020B0503020204020204" pitchFamily="34" charset="-122"/>
              </a:rPr>
              <a:t>车间班组间的交接班管理</a:t>
            </a:r>
            <a:endParaRPr lang="en-US" altLang="zh-CN" sz="1600" dirty="0">
              <a:solidFill>
                <a:srgbClr val="FEFFFF"/>
              </a:solidFill>
              <a:latin typeface="微软雅黑" panose="020B0503020204020204" pitchFamily="34" charset="-122"/>
              <a:ea typeface="微软雅黑" panose="020B0503020204020204" pitchFamily="34" charset="-122"/>
            </a:endParaRPr>
          </a:p>
          <a:p>
            <a:pPr eaLnBrk="0" hangingPunct="0">
              <a:buFontTx/>
              <a:buChar char="-"/>
            </a:pPr>
            <a:r>
              <a:rPr lang="zh-CN" altLang="en-US" sz="1600" dirty="0">
                <a:solidFill>
                  <a:srgbClr val="FEFFFF"/>
                </a:solidFill>
                <a:latin typeface="微软雅黑" panose="020B0503020204020204" pitchFamily="34" charset="-122"/>
                <a:ea typeface="微软雅黑" panose="020B0503020204020204" pitchFamily="34" charset="-122"/>
              </a:rPr>
              <a:t>车间班组的投入产出分析</a:t>
            </a:r>
            <a:endParaRPr lang="en-US" altLang="zh-CN" sz="1600" dirty="0">
              <a:solidFill>
                <a:srgbClr val="FEFFFF"/>
              </a:solidFill>
              <a:latin typeface="微软雅黑" panose="020B0503020204020204" pitchFamily="34" charset="-122"/>
              <a:ea typeface="微软雅黑" panose="020B0503020204020204" pitchFamily="34" charset="-122"/>
            </a:endParaRPr>
          </a:p>
        </p:txBody>
      </p:sp>
      <p:sp>
        <p:nvSpPr>
          <p:cNvPr id="156690" name="Rectangle 45"/>
          <p:cNvSpPr>
            <a:spLocks noChangeArrowheads="1"/>
          </p:cNvSpPr>
          <p:nvPr/>
        </p:nvSpPr>
        <p:spPr bwMode="black">
          <a:xfrm>
            <a:off x="2128838" y="1600200"/>
            <a:ext cx="5029200" cy="424732"/>
          </a:xfrm>
          <a:prstGeom prst="rect">
            <a:avLst/>
          </a:prstGeom>
          <a:noFill/>
          <a:ln w="9525">
            <a:noFill/>
            <a:miter lim="800000"/>
          </a:ln>
        </p:spPr>
        <p:txBody>
          <a:bodyPr>
            <a:spAutoFit/>
          </a:bodyPr>
          <a:lstStyle/>
          <a:p>
            <a:pPr algn="ctr">
              <a:lnSpc>
                <a:spcPct val="120000"/>
              </a:lnSpc>
            </a:pPr>
            <a:endParaRPr lang="en-US" altLang="zh-CN">
              <a:solidFill>
                <a:schemeClr val="accent2"/>
              </a:solidFill>
            </a:endParaRPr>
          </a:p>
        </p:txBody>
      </p:sp>
      <p:sp>
        <p:nvSpPr>
          <p:cNvPr id="156691" name="Rectangle 46"/>
          <p:cNvSpPr>
            <a:spLocks noChangeArrowheads="1"/>
          </p:cNvSpPr>
          <p:nvPr/>
        </p:nvSpPr>
        <p:spPr bwMode="black">
          <a:xfrm>
            <a:off x="2128838" y="3219451"/>
            <a:ext cx="5029200" cy="387798"/>
          </a:xfrm>
          <a:prstGeom prst="rect">
            <a:avLst/>
          </a:prstGeom>
          <a:noFill/>
          <a:ln w="9525">
            <a:noFill/>
            <a:miter lim="800000"/>
          </a:ln>
        </p:spPr>
        <p:txBody>
          <a:bodyPr>
            <a:spAutoFit/>
          </a:bodyPr>
          <a:lstStyle/>
          <a:p>
            <a:pPr algn="ctr">
              <a:lnSpc>
                <a:spcPct val="120000"/>
              </a:lnSpc>
            </a:pPr>
            <a:r>
              <a:rPr lang="zh-CN" altLang="en-US" sz="1600" b="1" dirty="0">
                <a:solidFill>
                  <a:schemeClr val="folHlink"/>
                </a:solidFill>
                <a:latin typeface="微软雅黑" panose="020B0503020204020204" pitchFamily="34" charset="-122"/>
                <a:ea typeface="微软雅黑" panose="020B0503020204020204" pitchFamily="34" charset="-122"/>
              </a:rPr>
              <a:t>全面质量跟踪质量追溯</a:t>
            </a:r>
            <a:endParaRPr lang="en-US" altLang="zh-CN" sz="1600" b="1" dirty="0">
              <a:solidFill>
                <a:schemeClr val="folHlink"/>
              </a:solidFill>
              <a:latin typeface="微软雅黑" panose="020B0503020204020204" pitchFamily="34" charset="-122"/>
              <a:ea typeface="微软雅黑" panose="020B0503020204020204" pitchFamily="34" charset="-122"/>
            </a:endParaRPr>
          </a:p>
        </p:txBody>
      </p:sp>
      <p:sp>
        <p:nvSpPr>
          <p:cNvPr id="156692" name="Rectangle 47"/>
          <p:cNvSpPr>
            <a:spLocks noChangeArrowheads="1"/>
          </p:cNvSpPr>
          <p:nvPr/>
        </p:nvSpPr>
        <p:spPr bwMode="black">
          <a:xfrm>
            <a:off x="2128838" y="4722814"/>
            <a:ext cx="5029200" cy="424732"/>
          </a:xfrm>
          <a:prstGeom prst="rect">
            <a:avLst/>
          </a:prstGeom>
          <a:noFill/>
          <a:ln w="9525">
            <a:noFill/>
            <a:miter lim="800000"/>
          </a:ln>
        </p:spPr>
        <p:txBody>
          <a:bodyPr>
            <a:spAutoFit/>
          </a:bodyPr>
          <a:lstStyle/>
          <a:p>
            <a:pPr algn="ctr">
              <a:lnSpc>
                <a:spcPct val="120000"/>
              </a:lnSpc>
            </a:pPr>
            <a:endParaRPr lang="en-US" altLang="zh-CN">
              <a:solidFill>
                <a:schemeClr val="hlink"/>
              </a:solidFill>
            </a:endParaRPr>
          </a:p>
        </p:txBody>
      </p:sp>
      <p:pic>
        <p:nvPicPr>
          <p:cNvPr id="21" name="图片 20"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1002" y="1"/>
            <a:ext cx="5832475" cy="620713"/>
          </a:xfrm>
          <a:prstGeom prst="rect">
            <a:avLst/>
          </a:prstGeom>
          <a:noFill/>
          <a:ln w="9525" algn="ctr">
            <a:noFill/>
            <a:miter lim="800000"/>
          </a:ln>
        </p:spPr>
        <p:txBody>
          <a:bodyPr anchor="ctr"/>
          <a:lstStyle/>
          <a:p>
            <a:pPr eaLnBrk="0" hangingPunct="0"/>
            <a:r>
              <a:rPr kumimoji="1" lang="en-US" altLang="zh-CN" sz="2800" dirty="0" smtClean="0">
                <a:solidFill>
                  <a:srgbClr val="FF0000"/>
                </a:solidFill>
                <a:latin typeface="微软雅黑" panose="020B0503020204020204" pitchFamily="34" charset="-122"/>
                <a:ea typeface="微软雅黑" panose="020B0503020204020204" pitchFamily="34" charset="-122"/>
              </a:rPr>
              <a:t>U8</a:t>
            </a:r>
            <a:r>
              <a:rPr kumimoji="1" lang="zh-CN" altLang="en-US" sz="2800" dirty="0" smtClean="0">
                <a:solidFill>
                  <a:srgbClr val="FF0000"/>
                </a:solidFill>
                <a:latin typeface="微软雅黑" panose="020B0503020204020204" pitchFamily="34" charset="-122"/>
                <a:ea typeface="微软雅黑" panose="020B0503020204020204" pitchFamily="34" charset="-122"/>
              </a:rPr>
              <a:t>流通行业</a:t>
            </a:r>
            <a:r>
              <a:rPr kumimoji="1" lang="zh-CN" altLang="en-US" sz="2800" dirty="0">
                <a:solidFill>
                  <a:srgbClr val="FF0000"/>
                </a:solidFill>
                <a:latin typeface="微软雅黑" panose="020B0503020204020204" pitchFamily="34" charset="-122"/>
                <a:ea typeface="微软雅黑" panose="020B0503020204020204" pitchFamily="34" charset="-122"/>
              </a:rPr>
              <a:t>最佳实践</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8" name="矩形 7"/>
          <p:cNvSpPr/>
          <p:nvPr/>
        </p:nvSpPr>
        <p:spPr>
          <a:xfrm>
            <a:off x="6553200" y="838200"/>
            <a:ext cx="2438400" cy="7620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流通行业</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6553200" y="1676400"/>
            <a:ext cx="2438400" cy="4800600"/>
          </a:xfrm>
          <a:prstGeom prst="rect">
            <a:avLst/>
          </a:prstGeom>
          <a:solidFill>
            <a:srgbClr val="FBEADA"/>
          </a:solidFill>
        </p:spPr>
        <p:style>
          <a:lnRef idx="1">
            <a:schemeClr val="accent5"/>
          </a:lnRef>
          <a:fillRef idx="2">
            <a:schemeClr val="accent5"/>
          </a:fillRef>
          <a:effectRef idx="1">
            <a:schemeClr val="accent5"/>
          </a:effectRef>
          <a:fontRef idx="minor">
            <a:schemeClr val="dk1"/>
          </a:fontRef>
        </p:style>
        <p:txBody>
          <a:bodyPr anchor="t" anchorCtr="0"/>
          <a:lstStyle/>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供应商资质</a:t>
            </a:r>
            <a:endParaRPr lang="en-US" altLang="zh-CN" sz="1400" b="1"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计量管理</a:t>
            </a:r>
            <a:endParaRPr lang="zh-CN" altLang="en-US" sz="1400" dirty="0"/>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业务员管理</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销售返利</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运输管理</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lt"/>
              <a:buAutoNum type="arabicPeriod"/>
              <a:defRP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电子商务集成</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lt"/>
              <a:buAutoNum type="arabicPeriod"/>
              <a:defRPr/>
            </a:pP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50" name="Picture 2"/>
          <p:cNvPicPr>
            <a:picLocks noChangeAspect="1" noChangeArrowheads="1"/>
          </p:cNvPicPr>
          <p:nvPr/>
        </p:nvPicPr>
        <p:blipFill>
          <a:blip r:embed="rId1" cstate="print"/>
          <a:srcRect/>
          <a:stretch>
            <a:fillRect/>
          </a:stretch>
        </p:blipFill>
        <p:spPr bwMode="auto">
          <a:xfrm>
            <a:off x="4495800" y="3352800"/>
            <a:ext cx="152400" cy="15240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152400" y="838200"/>
            <a:ext cx="6248400" cy="5715000"/>
          </a:xfrm>
          <a:prstGeom prst="rect">
            <a:avLst/>
          </a:prstGeom>
          <a:noFill/>
          <a:ln w="9525">
            <a:noFill/>
            <a:miter lim="800000"/>
            <a:headEnd/>
            <a:tailEnd/>
          </a:ln>
        </p:spPr>
      </p:pic>
      <p:pic>
        <p:nvPicPr>
          <p:cNvPr id="10" name="图片 9" descr="U8logo.jpg"/>
          <p:cNvPicPr>
            <a:picLocks noChangeAspect="1"/>
          </p:cNvPicPr>
          <p:nvPr/>
        </p:nvPicPr>
        <p:blipFill>
          <a:blip r:embed="rId3" cstate="print"/>
          <a:stretch>
            <a:fillRect/>
          </a:stretch>
        </p:blipFill>
        <p:spPr>
          <a:xfrm>
            <a:off x="7992888" y="0"/>
            <a:ext cx="1115616" cy="729441"/>
          </a:xfrm>
          <a:prstGeom prst="rect">
            <a:avLst/>
          </a:prstGeom>
        </p:spPr>
      </p:pic>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标题 1"/>
          <p:cNvSpPr>
            <a:spLocks noGrp="1"/>
          </p:cNvSpPr>
          <p:nvPr>
            <p:ph type="title"/>
          </p:nvPr>
        </p:nvSpPr>
        <p:spPr>
          <a:xfrm>
            <a:off x="457202" y="100013"/>
            <a:ext cx="8939213" cy="585788"/>
          </a:xfrm>
        </p:spPr>
        <p:txBody>
          <a:bodyPr/>
          <a:lstStyle/>
          <a:p>
            <a:pPr algn="l"/>
            <a:r>
              <a:rPr lang="zh-CN" altLang="en-US" kern="1200" dirty="0" smtClean="0">
                <a:solidFill>
                  <a:srgbClr val="FF0000"/>
                </a:solidFill>
                <a:latin typeface="微软雅黑" panose="020B0503020204020204" pitchFamily="34" charset="-122"/>
                <a:ea typeface="微软雅黑" panose="020B0503020204020204" pitchFamily="34" charset="-122"/>
                <a:cs typeface="+mn-cs"/>
              </a:rPr>
              <a:t>流通行业关键应用价值</a:t>
            </a:r>
            <a:endParaRPr lang="zh-CN" altLang="en-US" kern="1200" dirty="0" smtClean="0">
              <a:solidFill>
                <a:srgbClr val="FF0000"/>
              </a:solidFill>
              <a:latin typeface="微软雅黑" panose="020B0503020204020204" pitchFamily="34" charset="-122"/>
              <a:ea typeface="微软雅黑" panose="020B0503020204020204" pitchFamily="34" charset="-122"/>
              <a:cs typeface="+mn-cs"/>
            </a:endParaRPr>
          </a:p>
        </p:txBody>
      </p:sp>
      <p:sp>
        <p:nvSpPr>
          <p:cNvPr id="4" name="AutoShape 30"/>
          <p:cNvSpPr>
            <a:spLocks noChangeArrowheads="1"/>
          </p:cNvSpPr>
          <p:nvPr/>
        </p:nvSpPr>
        <p:spPr bwMode="gray">
          <a:xfrm>
            <a:off x="960438" y="1598613"/>
            <a:ext cx="7423150" cy="1144587"/>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sz="1600">
              <a:latin typeface="微软雅黑" panose="020B0503020204020204" pitchFamily="34" charset="-122"/>
              <a:ea typeface="微软雅黑" panose="020B0503020204020204" pitchFamily="34" charset="-122"/>
            </a:endParaRPr>
          </a:p>
        </p:txBody>
      </p:sp>
      <p:sp>
        <p:nvSpPr>
          <p:cNvPr id="5" name="AutoShape 31"/>
          <p:cNvSpPr>
            <a:spLocks noChangeArrowheads="1"/>
          </p:cNvSpPr>
          <p:nvPr/>
        </p:nvSpPr>
        <p:spPr bwMode="gray">
          <a:xfrm>
            <a:off x="963613" y="3189290"/>
            <a:ext cx="7423150" cy="10191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sz="1600">
              <a:latin typeface="微软雅黑" panose="020B0503020204020204" pitchFamily="34" charset="-122"/>
              <a:ea typeface="微软雅黑" panose="020B0503020204020204" pitchFamily="34" charset="-122"/>
            </a:endParaRPr>
          </a:p>
        </p:txBody>
      </p:sp>
      <p:sp>
        <p:nvSpPr>
          <p:cNvPr id="6" name="AutoShape 32"/>
          <p:cNvSpPr>
            <a:spLocks noChangeArrowheads="1"/>
          </p:cNvSpPr>
          <p:nvPr/>
        </p:nvSpPr>
        <p:spPr bwMode="gray">
          <a:xfrm>
            <a:off x="971550" y="4705351"/>
            <a:ext cx="7423150" cy="10318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sz="1600">
              <a:latin typeface="微软雅黑" panose="020B0503020204020204" pitchFamily="34" charset="-122"/>
              <a:ea typeface="微软雅黑" panose="020B0503020204020204" pitchFamily="34" charset="-122"/>
            </a:endParaRPr>
          </a:p>
        </p:txBody>
      </p:sp>
      <p:sp>
        <p:nvSpPr>
          <p:cNvPr id="7" name="AutoShape 33"/>
          <p:cNvSpPr>
            <a:spLocks noChangeArrowheads="1"/>
          </p:cNvSpPr>
          <p:nvPr/>
        </p:nvSpPr>
        <p:spPr bwMode="gray">
          <a:xfrm flipV="1">
            <a:off x="1135063" y="2819401"/>
            <a:ext cx="7137400" cy="361951"/>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ln>
          <a:effectLst/>
        </p:spPr>
        <p:txBody>
          <a:bodyPr wrap="none" anchor="ctr"/>
          <a:lstStyle/>
          <a:p>
            <a:pPr>
              <a:defRPr/>
            </a:pPr>
            <a:endParaRPr lang="zh-CN" altLang="en-US" sz="1600">
              <a:latin typeface="微软雅黑" panose="020B0503020204020204" pitchFamily="34" charset="-122"/>
              <a:ea typeface="微软雅黑" panose="020B0503020204020204" pitchFamily="34" charset="-122"/>
            </a:endParaRPr>
          </a:p>
        </p:txBody>
      </p:sp>
      <p:sp>
        <p:nvSpPr>
          <p:cNvPr id="8" name="AutoShape 34"/>
          <p:cNvSpPr>
            <a:spLocks noChangeArrowheads="1"/>
          </p:cNvSpPr>
          <p:nvPr/>
        </p:nvSpPr>
        <p:spPr bwMode="gray">
          <a:xfrm flipV="1">
            <a:off x="1038227" y="1228725"/>
            <a:ext cx="7254875"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pPr>
              <a:defRPr/>
            </a:pPr>
            <a:endParaRPr lang="zh-CN" altLang="en-US" sz="1600">
              <a:latin typeface="微软雅黑" panose="020B0503020204020204" pitchFamily="34" charset="-122"/>
              <a:ea typeface="微软雅黑" panose="020B0503020204020204" pitchFamily="34" charset="-122"/>
            </a:endParaRPr>
          </a:p>
        </p:txBody>
      </p:sp>
      <p:sp>
        <p:nvSpPr>
          <p:cNvPr id="9" name="AutoShape 35"/>
          <p:cNvSpPr>
            <a:spLocks noChangeArrowheads="1"/>
          </p:cNvSpPr>
          <p:nvPr/>
        </p:nvSpPr>
        <p:spPr bwMode="gray">
          <a:xfrm flipV="1">
            <a:off x="1090613" y="4340225"/>
            <a:ext cx="7224712"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ln>
          <a:effectLst/>
        </p:spPr>
        <p:txBody>
          <a:bodyPr wrap="none" anchor="ctr"/>
          <a:lstStyle/>
          <a:p>
            <a:pPr>
              <a:defRPr/>
            </a:pPr>
            <a:endParaRPr lang="zh-CN" altLang="en-US" sz="1600">
              <a:latin typeface="微软雅黑" panose="020B0503020204020204" pitchFamily="34" charset="-122"/>
              <a:ea typeface="微软雅黑" panose="020B0503020204020204" pitchFamily="34" charset="-122"/>
            </a:endParaRPr>
          </a:p>
        </p:txBody>
      </p:sp>
      <p:pic>
        <p:nvPicPr>
          <p:cNvPr id="155657" name="Picture 36" descr="Picture4"/>
          <p:cNvPicPr>
            <a:picLocks noChangeAspect="1" noChangeArrowheads="1"/>
          </p:cNvPicPr>
          <p:nvPr/>
        </p:nvPicPr>
        <p:blipFill>
          <a:blip r:embed="rId1" cstate="print"/>
          <a:srcRect/>
          <a:stretch>
            <a:fillRect/>
          </a:stretch>
        </p:blipFill>
        <p:spPr bwMode="auto">
          <a:xfrm>
            <a:off x="1017590" y="1641476"/>
            <a:ext cx="752475" cy="574675"/>
          </a:xfrm>
          <a:prstGeom prst="rect">
            <a:avLst/>
          </a:prstGeom>
          <a:noFill/>
          <a:ln w="9525">
            <a:noFill/>
            <a:miter lim="800000"/>
            <a:headEnd/>
            <a:tailEnd/>
          </a:ln>
        </p:spPr>
      </p:pic>
      <p:pic>
        <p:nvPicPr>
          <p:cNvPr id="155658" name="Picture 37" descr="Picture4"/>
          <p:cNvPicPr>
            <a:picLocks noChangeAspect="1" noChangeArrowheads="1"/>
          </p:cNvPicPr>
          <p:nvPr/>
        </p:nvPicPr>
        <p:blipFill>
          <a:blip r:embed="rId1" cstate="print"/>
          <a:srcRect/>
          <a:stretch>
            <a:fillRect/>
          </a:stretch>
        </p:blipFill>
        <p:spPr bwMode="auto">
          <a:xfrm>
            <a:off x="1014413" y="3235325"/>
            <a:ext cx="754062" cy="573088"/>
          </a:xfrm>
          <a:prstGeom prst="rect">
            <a:avLst/>
          </a:prstGeom>
          <a:noFill/>
          <a:ln w="9525">
            <a:noFill/>
            <a:miter lim="800000"/>
            <a:headEnd/>
            <a:tailEnd/>
          </a:ln>
        </p:spPr>
      </p:pic>
      <p:pic>
        <p:nvPicPr>
          <p:cNvPr id="155659" name="Picture 38" descr="Picture4"/>
          <p:cNvPicPr>
            <a:picLocks noChangeAspect="1" noChangeArrowheads="1"/>
          </p:cNvPicPr>
          <p:nvPr/>
        </p:nvPicPr>
        <p:blipFill>
          <a:blip r:embed="rId1" cstate="print"/>
          <a:srcRect/>
          <a:stretch>
            <a:fillRect/>
          </a:stretch>
        </p:blipFill>
        <p:spPr bwMode="auto">
          <a:xfrm>
            <a:off x="1019177" y="4746625"/>
            <a:ext cx="752475" cy="573088"/>
          </a:xfrm>
          <a:prstGeom prst="rect">
            <a:avLst/>
          </a:prstGeom>
          <a:noFill/>
          <a:ln w="9525">
            <a:noFill/>
            <a:miter lim="800000"/>
            <a:headEnd/>
            <a:tailEnd/>
          </a:ln>
        </p:spPr>
      </p:pic>
      <p:sp>
        <p:nvSpPr>
          <p:cNvPr id="155660" name="AutoShape 39"/>
          <p:cNvSpPr>
            <a:spLocks noChangeArrowheads="1"/>
          </p:cNvSpPr>
          <p:nvPr/>
        </p:nvSpPr>
        <p:spPr bwMode="gray">
          <a:xfrm>
            <a:off x="1447801" y="1371600"/>
            <a:ext cx="6461125" cy="457200"/>
          </a:xfrm>
          <a:prstGeom prst="roundRect">
            <a:avLst>
              <a:gd name="adj" fmla="val 16667"/>
            </a:avLst>
          </a:prstGeom>
          <a:solidFill>
            <a:srgbClr val="FEFFFF"/>
          </a:solidFill>
          <a:ln w="28575">
            <a:solidFill>
              <a:schemeClr val="accent2"/>
            </a:solidFill>
            <a:round/>
          </a:ln>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55661" name="AutoShape 40"/>
          <p:cNvSpPr>
            <a:spLocks noChangeArrowheads="1"/>
          </p:cNvSpPr>
          <p:nvPr/>
        </p:nvSpPr>
        <p:spPr bwMode="gray">
          <a:xfrm>
            <a:off x="1447801" y="2981325"/>
            <a:ext cx="6461125" cy="457200"/>
          </a:xfrm>
          <a:prstGeom prst="roundRect">
            <a:avLst>
              <a:gd name="adj" fmla="val 16667"/>
            </a:avLst>
          </a:prstGeom>
          <a:solidFill>
            <a:srgbClr val="FEFFFF"/>
          </a:solidFill>
          <a:ln w="28575">
            <a:solidFill>
              <a:schemeClr val="folHlink"/>
            </a:solidFill>
            <a:round/>
          </a:ln>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55662" name="AutoShape 41"/>
          <p:cNvSpPr>
            <a:spLocks noChangeArrowheads="1"/>
          </p:cNvSpPr>
          <p:nvPr/>
        </p:nvSpPr>
        <p:spPr bwMode="gray">
          <a:xfrm>
            <a:off x="1447801" y="4483100"/>
            <a:ext cx="6461125" cy="457200"/>
          </a:xfrm>
          <a:prstGeom prst="roundRect">
            <a:avLst>
              <a:gd name="adj" fmla="val 16667"/>
            </a:avLst>
          </a:prstGeom>
          <a:solidFill>
            <a:srgbClr val="FEFFFF"/>
          </a:solidFill>
          <a:ln w="28575">
            <a:solidFill>
              <a:schemeClr val="hlink"/>
            </a:solidFill>
            <a:round/>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55663" name="Text Box 42"/>
          <p:cNvSpPr txBox="1">
            <a:spLocks noChangeArrowheads="1"/>
          </p:cNvSpPr>
          <p:nvPr/>
        </p:nvSpPr>
        <p:spPr bwMode="gray">
          <a:xfrm>
            <a:off x="1371602" y="1912205"/>
            <a:ext cx="6716713" cy="830997"/>
          </a:xfrm>
          <a:prstGeom prst="rect">
            <a:avLst/>
          </a:prstGeom>
          <a:noFill/>
          <a:ln w="9525" algn="ctr">
            <a:noFill/>
            <a:miter lim="800000"/>
          </a:ln>
        </p:spPr>
        <p:txBody>
          <a:bodyPr>
            <a:spAutoFit/>
          </a:bodyPr>
          <a:lstStyle/>
          <a:p>
            <a:pPr eaLnBrk="0" hangingPunct="0"/>
            <a:r>
              <a:rPr lang="en-US" altLang="zh-CN" sz="1600" dirty="0" smtClean="0">
                <a:solidFill>
                  <a:srgbClr val="FEFFFF"/>
                </a:solidFill>
                <a:latin typeface="微软雅黑" panose="020B0503020204020204" pitchFamily="34" charset="-122"/>
                <a:ea typeface="微软雅黑" panose="020B0503020204020204" pitchFamily="34" charset="-122"/>
              </a:rPr>
              <a:t>- </a:t>
            </a:r>
            <a:r>
              <a:rPr lang="zh-CN" altLang="en-US" sz="1600" dirty="0" smtClean="0">
                <a:solidFill>
                  <a:srgbClr val="FEFFFF"/>
                </a:solidFill>
                <a:latin typeface="微软雅黑" panose="020B0503020204020204" pitchFamily="34" charset="-122"/>
                <a:ea typeface="微软雅黑" panose="020B0503020204020204" pitchFamily="34" charset="-122"/>
              </a:rPr>
              <a:t>财务会计、供应链管理、质量管理、运输管理，实现从部门级应用到企业全面信息化管理；供应商协同平台、客户协同平台，实现上下游企业之间协同运作</a:t>
            </a:r>
            <a:endParaRPr lang="en-US" altLang="zh-CN" sz="1600" dirty="0">
              <a:solidFill>
                <a:srgbClr val="FEFFFF"/>
              </a:solidFill>
              <a:latin typeface="微软雅黑" panose="020B0503020204020204" pitchFamily="34" charset="-122"/>
              <a:ea typeface="微软雅黑" panose="020B0503020204020204" pitchFamily="34" charset="-122"/>
            </a:endParaRPr>
          </a:p>
        </p:txBody>
      </p:sp>
      <p:sp>
        <p:nvSpPr>
          <p:cNvPr id="155664" name="Text Box 43"/>
          <p:cNvSpPr txBox="1">
            <a:spLocks noChangeArrowheads="1"/>
          </p:cNvSpPr>
          <p:nvPr/>
        </p:nvSpPr>
        <p:spPr bwMode="gray">
          <a:xfrm>
            <a:off x="1371602" y="3505202"/>
            <a:ext cx="6716713" cy="584775"/>
          </a:xfrm>
          <a:prstGeom prst="rect">
            <a:avLst/>
          </a:prstGeom>
          <a:noFill/>
          <a:ln w="9525" algn="ctr">
            <a:noFill/>
            <a:miter lim="800000"/>
          </a:ln>
        </p:spPr>
        <p:txBody>
          <a:bodyPr>
            <a:spAutoFit/>
          </a:bodyPr>
          <a:lstStyle/>
          <a:p>
            <a:pPr eaLnBrk="0" hangingPunct="0"/>
            <a:r>
              <a:rPr lang="en-US" altLang="zh-CN" sz="1600" dirty="0">
                <a:solidFill>
                  <a:srgbClr val="FEFFFF"/>
                </a:solidFill>
                <a:latin typeface="微软雅黑" panose="020B0503020204020204" pitchFamily="34" charset="-122"/>
                <a:ea typeface="微软雅黑" panose="020B0503020204020204" pitchFamily="34" charset="-122"/>
              </a:rPr>
              <a:t>- </a:t>
            </a:r>
            <a:r>
              <a:rPr lang="zh-CN" altLang="en-US" sz="1600" dirty="0" smtClean="0">
                <a:solidFill>
                  <a:srgbClr val="FEFFFF"/>
                </a:solidFill>
                <a:latin typeface="微软雅黑" panose="020B0503020204020204" pitchFamily="34" charset="-122"/>
                <a:ea typeface="微软雅黑" panose="020B0503020204020204" pitchFamily="34" charset="-122"/>
              </a:rPr>
              <a:t>商机管理、市场管理、营销服务一体化的客户关系管理，帮助企业挖掘客户资源；严密的资金筹划，精准的成本费用计算，帮助企业开源节流</a:t>
            </a:r>
            <a:endParaRPr lang="en-US" altLang="zh-CN" sz="1600" dirty="0">
              <a:solidFill>
                <a:srgbClr val="FEFFFF"/>
              </a:solidFill>
              <a:latin typeface="微软雅黑" panose="020B0503020204020204" pitchFamily="34" charset="-122"/>
              <a:ea typeface="微软雅黑" panose="020B0503020204020204" pitchFamily="34" charset="-122"/>
            </a:endParaRPr>
          </a:p>
        </p:txBody>
      </p:sp>
      <p:sp>
        <p:nvSpPr>
          <p:cNvPr id="155665" name="Text Box 44"/>
          <p:cNvSpPr txBox="1">
            <a:spLocks noChangeArrowheads="1"/>
          </p:cNvSpPr>
          <p:nvPr/>
        </p:nvSpPr>
        <p:spPr bwMode="gray">
          <a:xfrm>
            <a:off x="1371602" y="4995865"/>
            <a:ext cx="6716713" cy="584775"/>
          </a:xfrm>
          <a:prstGeom prst="rect">
            <a:avLst/>
          </a:prstGeom>
          <a:noFill/>
          <a:ln w="9525" algn="ctr">
            <a:noFill/>
            <a:miter lim="800000"/>
          </a:ln>
        </p:spPr>
        <p:txBody>
          <a:bodyPr>
            <a:spAutoFit/>
          </a:bodyPr>
          <a:lstStyle/>
          <a:p>
            <a:pPr algn="just" eaLnBrk="0" hangingPunct="0"/>
            <a:r>
              <a:rPr lang="en-US" altLang="zh-CN" sz="1600" dirty="0">
                <a:solidFill>
                  <a:srgbClr val="FEFFFF"/>
                </a:solidFill>
                <a:latin typeface="微软雅黑" panose="020B0503020204020204" pitchFamily="34" charset="-122"/>
                <a:ea typeface="微软雅黑" panose="020B0503020204020204" pitchFamily="34" charset="-122"/>
              </a:rPr>
              <a:t>- </a:t>
            </a:r>
            <a:r>
              <a:rPr lang="zh-CN" altLang="en-US" sz="1600" dirty="0" smtClean="0">
                <a:solidFill>
                  <a:srgbClr val="FEFFFF"/>
                </a:solidFill>
                <a:latin typeface="微软雅黑" panose="020B0503020204020204" pitchFamily="34" charset="-122"/>
                <a:ea typeface="微软雅黑" panose="020B0503020204020204" pitchFamily="34" charset="-122"/>
              </a:rPr>
              <a:t>分销、零售，电子商务集成满足不同流通业态的业务创新、管理升级；商业智能、专家评估，为企业经营决策提供有力依据</a:t>
            </a:r>
            <a:endParaRPr lang="en-US" altLang="zh-CN" sz="1600" dirty="0">
              <a:solidFill>
                <a:srgbClr val="FEFFFF"/>
              </a:solidFill>
              <a:latin typeface="微软雅黑" panose="020B0503020204020204" pitchFamily="34" charset="-122"/>
              <a:ea typeface="微软雅黑" panose="020B0503020204020204" pitchFamily="34" charset="-122"/>
            </a:endParaRPr>
          </a:p>
        </p:txBody>
      </p:sp>
      <p:sp>
        <p:nvSpPr>
          <p:cNvPr id="155666" name="Rectangle 45"/>
          <p:cNvSpPr>
            <a:spLocks noChangeArrowheads="1"/>
          </p:cNvSpPr>
          <p:nvPr/>
        </p:nvSpPr>
        <p:spPr bwMode="black">
          <a:xfrm>
            <a:off x="1828802" y="1371600"/>
            <a:ext cx="5611813" cy="387798"/>
          </a:xfrm>
          <a:prstGeom prst="rect">
            <a:avLst/>
          </a:prstGeom>
          <a:noFill/>
          <a:ln w="9525">
            <a:noFill/>
            <a:miter lim="800000"/>
          </a:ln>
        </p:spPr>
        <p:txBody>
          <a:bodyPr>
            <a:spAutoFit/>
          </a:bodyPr>
          <a:lstStyle/>
          <a:p>
            <a:pPr algn="ctr">
              <a:lnSpc>
                <a:spcPct val="120000"/>
              </a:lnSpc>
            </a:pPr>
            <a:r>
              <a:rPr lang="zh-CN" altLang="en-US" sz="1600" b="1" dirty="0" smtClean="0">
                <a:solidFill>
                  <a:schemeClr val="accent2"/>
                </a:solidFill>
                <a:latin typeface="微软雅黑" panose="020B0503020204020204" pitchFamily="34" charset="-122"/>
                <a:ea typeface="微软雅黑" panose="020B0503020204020204" pitchFamily="34" charset="-122"/>
              </a:rPr>
              <a:t>从局部到整体，帮助流通企业实现全面信息化</a:t>
            </a:r>
            <a:endParaRPr lang="en-US" altLang="zh-CN" sz="1600" b="1" dirty="0">
              <a:solidFill>
                <a:schemeClr val="accent2"/>
              </a:solidFill>
              <a:latin typeface="微软雅黑" panose="020B0503020204020204" pitchFamily="34" charset="-122"/>
              <a:ea typeface="微软雅黑" panose="020B0503020204020204" pitchFamily="34" charset="-122"/>
            </a:endParaRPr>
          </a:p>
        </p:txBody>
      </p:sp>
      <p:sp>
        <p:nvSpPr>
          <p:cNvPr id="155667" name="Rectangle 46"/>
          <p:cNvSpPr>
            <a:spLocks noChangeArrowheads="1"/>
          </p:cNvSpPr>
          <p:nvPr/>
        </p:nvSpPr>
        <p:spPr bwMode="black">
          <a:xfrm>
            <a:off x="1828802" y="2990849"/>
            <a:ext cx="5611813" cy="387798"/>
          </a:xfrm>
          <a:prstGeom prst="rect">
            <a:avLst/>
          </a:prstGeom>
          <a:noFill/>
          <a:ln w="9525">
            <a:noFill/>
            <a:miter lim="800000"/>
          </a:ln>
        </p:spPr>
        <p:txBody>
          <a:bodyPr>
            <a:spAutoFit/>
          </a:bodyPr>
          <a:lstStyle/>
          <a:p>
            <a:pPr algn="ctr">
              <a:lnSpc>
                <a:spcPct val="120000"/>
              </a:lnSpc>
            </a:pPr>
            <a:r>
              <a:rPr lang="zh-CN" altLang="en-US" sz="1600" b="1" dirty="0" smtClean="0">
                <a:solidFill>
                  <a:schemeClr val="folHlink"/>
                </a:solidFill>
                <a:latin typeface="微软雅黑" panose="020B0503020204020204" pitchFamily="34" charset="-122"/>
                <a:ea typeface="微软雅黑" panose="020B0503020204020204" pitchFamily="34" charset="-122"/>
              </a:rPr>
              <a:t>精细核算、</a:t>
            </a:r>
            <a:r>
              <a:rPr lang="zh-CN" altLang="en-US" sz="1600" b="1" dirty="0">
                <a:solidFill>
                  <a:schemeClr val="folHlink"/>
                </a:solidFill>
                <a:latin typeface="微软雅黑" panose="020B0503020204020204" pitchFamily="34" charset="-122"/>
                <a:ea typeface="微软雅黑" panose="020B0503020204020204" pitchFamily="34" charset="-122"/>
              </a:rPr>
              <a:t>敏捷</a:t>
            </a:r>
            <a:r>
              <a:rPr lang="zh-CN" altLang="en-US" sz="1600" b="1" dirty="0" smtClean="0">
                <a:solidFill>
                  <a:schemeClr val="folHlink"/>
                </a:solidFill>
                <a:latin typeface="微软雅黑" panose="020B0503020204020204" pitchFamily="34" charset="-122"/>
                <a:ea typeface="微软雅黑" panose="020B0503020204020204" pitchFamily="34" charset="-122"/>
              </a:rPr>
              <a:t>营销，全面提升流通企业盈利能力</a:t>
            </a:r>
            <a:endParaRPr lang="en-US" altLang="zh-CN" sz="1600" b="1" dirty="0">
              <a:solidFill>
                <a:schemeClr val="folHlink"/>
              </a:solidFill>
              <a:latin typeface="微软雅黑" panose="020B0503020204020204" pitchFamily="34" charset="-122"/>
              <a:ea typeface="微软雅黑" panose="020B0503020204020204" pitchFamily="34" charset="-122"/>
            </a:endParaRPr>
          </a:p>
        </p:txBody>
      </p:sp>
      <p:sp>
        <p:nvSpPr>
          <p:cNvPr id="155668" name="Rectangle 47"/>
          <p:cNvSpPr>
            <a:spLocks noChangeArrowheads="1"/>
          </p:cNvSpPr>
          <p:nvPr/>
        </p:nvSpPr>
        <p:spPr bwMode="black">
          <a:xfrm>
            <a:off x="1828802" y="4494213"/>
            <a:ext cx="5611813" cy="387798"/>
          </a:xfrm>
          <a:prstGeom prst="rect">
            <a:avLst/>
          </a:prstGeom>
          <a:noFill/>
          <a:ln w="9525">
            <a:noFill/>
            <a:miter lim="800000"/>
          </a:ln>
        </p:spPr>
        <p:txBody>
          <a:bodyPr>
            <a:spAutoFit/>
          </a:bodyPr>
          <a:lstStyle/>
          <a:p>
            <a:pPr algn="ctr">
              <a:lnSpc>
                <a:spcPct val="120000"/>
              </a:lnSpc>
            </a:pPr>
            <a:r>
              <a:rPr lang="zh-CN" altLang="en-US" sz="1600" b="1" dirty="0" smtClean="0">
                <a:solidFill>
                  <a:schemeClr val="hlink"/>
                </a:solidFill>
                <a:latin typeface="微软雅黑" panose="020B0503020204020204" pitchFamily="34" charset="-122"/>
                <a:ea typeface="微软雅黑" panose="020B0503020204020204" pitchFamily="34" charset="-122"/>
              </a:rPr>
              <a:t>管理升级、模式创新、助力流通企业扩张发展</a:t>
            </a:r>
            <a:endParaRPr lang="en-US" altLang="zh-CN" sz="1600" b="1" dirty="0">
              <a:solidFill>
                <a:schemeClr val="hlink"/>
              </a:solidFill>
              <a:latin typeface="微软雅黑" panose="020B0503020204020204" pitchFamily="34" charset="-122"/>
              <a:ea typeface="微软雅黑" panose="020B0503020204020204" pitchFamily="34" charset="-122"/>
            </a:endParaRPr>
          </a:p>
        </p:txBody>
      </p:sp>
      <p:pic>
        <p:nvPicPr>
          <p:cNvPr id="21" name="图片 20"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kern="1200" dirty="0" smtClean="0">
                <a:solidFill>
                  <a:srgbClr val="FF0000"/>
                </a:solidFill>
                <a:latin typeface="微软雅黑" panose="020B0503020204020204" pitchFamily="34" charset="-122"/>
                <a:ea typeface="微软雅黑" panose="020B0503020204020204" pitchFamily="34" charset="-122"/>
                <a:cs typeface="+mn-cs"/>
              </a:rPr>
              <a:t>物流行业最佳实践</a:t>
            </a:r>
            <a:endParaRPr lang="zh-CN" altLang="en-US" kern="1200" dirty="0">
              <a:solidFill>
                <a:srgbClr val="FF0000"/>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p:txBody>
          <a:bodyPr/>
          <a:lstStyle/>
          <a:p>
            <a:endParaRPr lang="zh-CN" altLang="en-US" dirty="0"/>
          </a:p>
        </p:txBody>
      </p:sp>
      <p:pic>
        <p:nvPicPr>
          <p:cNvPr id="49154" name="Picture 2"/>
          <p:cNvPicPr>
            <a:picLocks noChangeAspect="1" noChangeArrowheads="1"/>
          </p:cNvPicPr>
          <p:nvPr/>
        </p:nvPicPr>
        <p:blipFill>
          <a:blip r:embed="rId1" cstate="print"/>
          <a:srcRect/>
          <a:stretch>
            <a:fillRect/>
          </a:stretch>
        </p:blipFill>
        <p:spPr bwMode="auto">
          <a:xfrm>
            <a:off x="228600" y="838200"/>
            <a:ext cx="6224392" cy="5867400"/>
          </a:xfrm>
          <a:prstGeom prst="rect">
            <a:avLst/>
          </a:prstGeom>
          <a:noFill/>
          <a:ln w="9525">
            <a:noFill/>
            <a:miter lim="800000"/>
            <a:headEnd/>
            <a:tailEnd/>
          </a:ln>
        </p:spPr>
      </p:pic>
      <p:sp>
        <p:nvSpPr>
          <p:cNvPr id="5" name="矩形 4"/>
          <p:cNvSpPr/>
          <p:nvPr/>
        </p:nvSpPr>
        <p:spPr>
          <a:xfrm>
            <a:off x="6553200" y="838200"/>
            <a:ext cx="2438400" cy="5334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400" b="1" dirty="0" smtClean="0">
                <a:latin typeface="微软雅黑" panose="020B0503020204020204" pitchFamily="34" charset="-122"/>
                <a:ea typeface="微软雅黑" panose="020B0503020204020204" pitchFamily="34" charset="-122"/>
              </a:rPr>
              <a:t>物流行业</a:t>
            </a:r>
            <a:endParaRPr lang="zh-CN" altLang="en-US" sz="2400" b="1" dirty="0">
              <a:latin typeface="微软雅黑" panose="020B0503020204020204" pitchFamily="34" charset="-122"/>
              <a:ea typeface="微软雅黑" panose="020B0503020204020204" pitchFamily="34" charset="-122"/>
            </a:endParaRPr>
          </a:p>
        </p:txBody>
      </p:sp>
      <p:sp>
        <p:nvSpPr>
          <p:cNvPr id="6" name="矩形 5"/>
          <p:cNvSpPr/>
          <p:nvPr/>
        </p:nvSpPr>
        <p:spPr>
          <a:xfrm>
            <a:off x="6553200" y="1447800"/>
            <a:ext cx="2438400" cy="5181600"/>
          </a:xfrm>
          <a:prstGeom prst="rect">
            <a:avLst/>
          </a:prstGeom>
          <a:solidFill>
            <a:srgbClr val="FBEADA"/>
          </a:solidFill>
        </p:spPr>
        <p:style>
          <a:lnRef idx="1">
            <a:schemeClr val="accent5"/>
          </a:lnRef>
          <a:fillRef idx="2">
            <a:schemeClr val="accent5"/>
          </a:fillRef>
          <a:effectRef idx="1">
            <a:schemeClr val="accent5"/>
          </a:effectRef>
          <a:fontRef idx="minor">
            <a:schemeClr val="dk1"/>
          </a:fontRef>
        </p:style>
        <p:txBody>
          <a:bodyPr anchor="t" anchorCtr="0"/>
          <a:lstStyle/>
          <a:p>
            <a:pPr marL="342900" indent="-342900">
              <a:defRPr/>
            </a:pPr>
            <a:r>
              <a:rPr lang="zh-CN" altLang="en-US" sz="1400" b="1" dirty="0" smtClean="0">
                <a:latin typeface="微软雅黑" panose="020B0503020204020204" pitchFamily="34" charset="-122"/>
                <a:ea typeface="微软雅黑" panose="020B0503020204020204" pitchFamily="34" charset="-122"/>
              </a:rPr>
              <a:t>物流商务管理</a:t>
            </a:r>
            <a:endParaRPr lang="en-US" altLang="zh-CN"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物流订单管理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物流合同管理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物流计费管理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物流结算管理</a:t>
            </a:r>
            <a:endParaRPr lang="zh-CN" altLang="en-US" sz="1400" b="1" dirty="0" smtClean="0">
              <a:latin typeface="微软雅黑" panose="020B0503020204020204" pitchFamily="34" charset="-122"/>
              <a:ea typeface="微软雅黑" panose="020B0503020204020204" pitchFamily="34" charset="-122"/>
            </a:endParaRPr>
          </a:p>
          <a:p>
            <a:pPr marL="342900" indent="-342900">
              <a:defRPr/>
            </a:pPr>
            <a:endParaRPr lang="en-US" altLang="zh-CN" sz="1400" b="1" dirty="0" smtClean="0">
              <a:latin typeface="微软雅黑" panose="020B0503020204020204" pitchFamily="34" charset="-122"/>
              <a:ea typeface="微软雅黑" panose="020B0503020204020204" pitchFamily="34" charset="-122"/>
            </a:endParaRPr>
          </a:p>
          <a:p>
            <a:pPr marL="342900" indent="-342900">
              <a:defRPr/>
            </a:pPr>
            <a:r>
              <a:rPr lang="zh-CN" altLang="en-US" sz="1400" b="1" dirty="0" smtClean="0">
                <a:latin typeface="微软雅黑" panose="020B0503020204020204" pitchFamily="34" charset="-122"/>
                <a:ea typeface="微软雅黑" panose="020B0503020204020204" pitchFamily="34" charset="-122"/>
              </a:rPr>
              <a:t>运输管理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运输调度管理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取货管理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送货管理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干线运输管理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物流监控（</a:t>
            </a:r>
            <a:r>
              <a:rPr lang="en-US" altLang="zh-CN" sz="1400" b="1" dirty="0" smtClean="0">
                <a:latin typeface="微软雅黑" panose="020B0503020204020204" pitchFamily="34" charset="-122"/>
                <a:ea typeface="微软雅黑" panose="020B0503020204020204" pitchFamily="34" charset="-122"/>
              </a:rPr>
              <a:t>GPS)</a:t>
            </a:r>
            <a:endParaRPr lang="en-US" altLang="zh-CN"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endParaRPr lang="en-US" altLang="zh-CN" sz="1400" b="1" dirty="0" smtClean="0">
              <a:latin typeface="微软雅黑" panose="020B0503020204020204" pitchFamily="34" charset="-122"/>
              <a:ea typeface="微软雅黑" panose="020B0503020204020204" pitchFamily="34" charset="-122"/>
            </a:endParaRPr>
          </a:p>
          <a:p>
            <a:pPr marL="342900" indent="-342900">
              <a:defRPr/>
            </a:pPr>
            <a:r>
              <a:rPr lang="zh-CN" altLang="en-US" sz="1400" b="1" dirty="0" smtClean="0">
                <a:latin typeface="微软雅黑" panose="020B0503020204020204" pitchFamily="34" charset="-122"/>
                <a:ea typeface="微软雅黑" panose="020B0503020204020204" pitchFamily="34" charset="-122"/>
              </a:rPr>
              <a:t>仓储管理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仓储收货管理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仓储发货管理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仓内管理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条码管理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endParaRPr lang="zh-CN" altLang="en-US" sz="1400" b="1" dirty="0" smtClean="0">
              <a:latin typeface="微软雅黑" panose="020B0503020204020204" pitchFamily="34" charset="-122"/>
              <a:ea typeface="微软雅黑" panose="020B0503020204020204" pitchFamily="34" charset="-122"/>
            </a:endParaRPr>
          </a:p>
          <a:p>
            <a:pPr marL="342900" indent="-342900">
              <a:defRPr/>
            </a:pPr>
            <a:r>
              <a:rPr lang="zh-CN" altLang="en-US" sz="1400" b="1" dirty="0" smtClean="0">
                <a:latin typeface="微软雅黑" panose="020B0503020204020204" pitchFamily="34" charset="-122"/>
                <a:ea typeface="微软雅黑" panose="020B0503020204020204" pitchFamily="34" charset="-122"/>
              </a:rPr>
              <a:t>货代管理</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海运操作平台</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空运操作平台</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船代模块</a:t>
            </a:r>
            <a:endParaRPr lang="zh-CN" altLang="en-US" sz="1400" b="1" dirty="0" smtClean="0">
              <a:latin typeface="微软雅黑" panose="020B0503020204020204" pitchFamily="34" charset="-122"/>
              <a:ea typeface="微软雅黑" panose="020B0503020204020204" pitchFamily="34" charset="-122"/>
            </a:endParaRPr>
          </a:p>
          <a:p>
            <a:pPr marL="342900" indent="-342900">
              <a:buFont typeface="+mj-lt"/>
              <a:buAutoNum type="arabicPeriod"/>
              <a:defRPr/>
            </a:pPr>
            <a:r>
              <a:rPr lang="zh-CN" altLang="en-US" sz="1400" b="1" dirty="0" smtClean="0">
                <a:latin typeface="微软雅黑" panose="020B0503020204020204" pitchFamily="34" charset="-122"/>
                <a:ea typeface="微软雅黑" panose="020B0503020204020204" pitchFamily="34" charset="-122"/>
              </a:rPr>
              <a:t>箱管</a:t>
            </a:r>
            <a:endParaRPr lang="zh-CN" altLang="en-US" sz="1400" b="1" dirty="0" smtClean="0">
              <a:latin typeface="微软雅黑" panose="020B0503020204020204" pitchFamily="34" charset="-122"/>
              <a:ea typeface="微软雅黑" panose="020B0503020204020204" pitchFamily="34" charset="-122"/>
            </a:endParaRPr>
          </a:p>
        </p:txBody>
      </p:sp>
      <p:pic>
        <p:nvPicPr>
          <p:cNvPr id="7" name="图片 6"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4"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5"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p>
        </p:txBody>
      </p:sp>
      <p:grpSp>
        <p:nvGrpSpPr>
          <p:cNvPr id="6" name="Group 29"/>
          <p:cNvGrpSpPr/>
          <p:nvPr/>
        </p:nvGrpSpPr>
        <p:grpSpPr bwMode="auto">
          <a:xfrm rot="5400000">
            <a:off x="1838326" y="1819276"/>
            <a:ext cx="495300" cy="666750"/>
            <a:chOff x="778" y="1762"/>
            <a:chExt cx="312" cy="420"/>
          </a:xfrm>
        </p:grpSpPr>
        <p:grpSp>
          <p:nvGrpSpPr>
            <p:cNvPr id="7" name="Group 30"/>
            <p:cNvGrpSpPr/>
            <p:nvPr/>
          </p:nvGrpSpPr>
          <p:grpSpPr bwMode="auto">
            <a:xfrm>
              <a:off x="960" y="1764"/>
              <a:ext cx="130" cy="418"/>
              <a:chOff x="960" y="1764"/>
              <a:chExt cx="130" cy="418"/>
            </a:xfrm>
          </p:grpSpPr>
          <p:sp>
            <p:nvSpPr>
              <p:cNvPr id="12"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4"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34"/>
            <p:cNvGrpSpPr/>
            <p:nvPr/>
          </p:nvGrpSpPr>
          <p:grpSpPr bwMode="auto">
            <a:xfrm>
              <a:off x="778" y="1762"/>
              <a:ext cx="130" cy="418"/>
              <a:chOff x="960" y="1764"/>
              <a:chExt cx="130" cy="418"/>
            </a:xfrm>
          </p:grpSpPr>
          <p:sp>
            <p:nvSpPr>
              <p:cNvPr id="9"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15" name="Group 65"/>
          <p:cNvGrpSpPr/>
          <p:nvPr/>
        </p:nvGrpSpPr>
        <p:grpSpPr bwMode="auto">
          <a:xfrm rot="5400000">
            <a:off x="1838326" y="4943476"/>
            <a:ext cx="495300" cy="666750"/>
            <a:chOff x="778" y="1762"/>
            <a:chExt cx="312" cy="420"/>
          </a:xfrm>
        </p:grpSpPr>
        <p:grpSp>
          <p:nvGrpSpPr>
            <p:cNvPr id="16" name="Group 66"/>
            <p:cNvGrpSpPr/>
            <p:nvPr/>
          </p:nvGrpSpPr>
          <p:grpSpPr bwMode="auto">
            <a:xfrm>
              <a:off x="960" y="1764"/>
              <a:ext cx="130" cy="418"/>
              <a:chOff x="960" y="1764"/>
              <a:chExt cx="130" cy="418"/>
            </a:xfrm>
          </p:grpSpPr>
          <p:sp>
            <p:nvSpPr>
              <p:cNvPr id="2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17" name="Group 70"/>
            <p:cNvGrpSpPr/>
            <p:nvPr/>
          </p:nvGrpSpPr>
          <p:grpSpPr bwMode="auto">
            <a:xfrm>
              <a:off x="778" y="1762"/>
              <a:ext cx="130" cy="418"/>
              <a:chOff x="960" y="1764"/>
              <a:chExt cx="130" cy="418"/>
            </a:xfrm>
          </p:grpSpPr>
          <p:sp>
            <p:nvSpPr>
              <p:cNvPr id="1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24"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 Box 75"/>
          <p:cNvSpPr txBox="1">
            <a:spLocks noChangeArrowheads="1"/>
          </p:cNvSpPr>
          <p:nvPr/>
        </p:nvSpPr>
        <p:spPr bwMode="auto">
          <a:xfrm>
            <a:off x="3124200" y="2667000"/>
            <a:ext cx="5029200" cy="2751522"/>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应付款管理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支持应付款记录、付款申请控制</a:t>
            </a:r>
            <a:r>
              <a:rPr lang="zh-CN" altLang="en-US" dirty="0" smtClean="0">
                <a:latin typeface="微软雅黑" panose="020B0503020204020204" pitchFamily="34" charset="-122"/>
                <a:ea typeface="微软雅黑" panose="020B0503020204020204" pitchFamily="34" charset="-122"/>
              </a:rPr>
              <a:t>、往来转账、付款</a:t>
            </a:r>
            <a:r>
              <a:rPr lang="zh-CN" altLang="en-US" dirty="0">
                <a:latin typeface="微软雅黑" panose="020B0503020204020204" pitchFamily="34" charset="-122"/>
                <a:ea typeface="微软雅黑" panose="020B0503020204020204" pitchFamily="34" charset="-122"/>
              </a:rPr>
              <a:t>及核销，信用证付汇处理等</a:t>
            </a:r>
            <a:r>
              <a:rPr lang="zh-CN" altLang="en-US" dirty="0" smtClean="0">
                <a:latin typeface="微软雅黑" panose="020B0503020204020204" pitchFamily="34" charset="-122"/>
                <a:ea typeface="微软雅黑" panose="020B0503020204020204" pitchFamily="34" charset="-122"/>
              </a:rPr>
              <a:t>业务；</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应付票据管理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应付票据</a:t>
            </a:r>
            <a:r>
              <a:rPr lang="zh-CN" altLang="en-US" dirty="0" smtClean="0">
                <a:latin typeface="微软雅黑" panose="020B0503020204020204" pitchFamily="34" charset="-122"/>
                <a:ea typeface="微软雅黑" panose="020B0503020204020204" pitchFamily="34" charset="-122"/>
              </a:rPr>
              <a:t>的开票登记、票据结算</a:t>
            </a:r>
            <a:r>
              <a:rPr lang="zh-CN" altLang="en-US" dirty="0">
                <a:latin typeface="微软雅黑" panose="020B0503020204020204" pitchFamily="34" charset="-122"/>
                <a:ea typeface="微软雅黑" panose="020B0503020204020204" pitchFamily="34" charset="-122"/>
              </a:rPr>
              <a:t>、转出、</a:t>
            </a:r>
            <a:r>
              <a:rPr lang="zh-CN" altLang="en-US" dirty="0" smtClean="0">
                <a:latin typeface="微软雅黑" panose="020B0503020204020204" pitchFamily="34" charset="-122"/>
                <a:ea typeface="微软雅黑" panose="020B0503020204020204" pitchFamily="34" charset="-122"/>
              </a:rPr>
              <a:t>支付等业务处理，并提供票据到期付款的预警提示；</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应付款账期预警；</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应付款账龄分析</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26" name="Line 77"/>
          <p:cNvSpPr>
            <a:spLocks noChangeShapeType="1"/>
          </p:cNvSpPr>
          <p:nvPr/>
        </p:nvSpPr>
        <p:spPr bwMode="auto">
          <a:xfrm>
            <a:off x="2667000" y="2514600"/>
            <a:ext cx="5867400" cy="0"/>
          </a:xfrm>
          <a:prstGeom prst="line">
            <a:avLst/>
          </a:prstGeom>
          <a:noFill/>
          <a:ln w="9525">
            <a:solidFill>
              <a:schemeClr val="tx1"/>
            </a:solidFill>
            <a:prstDash val="lgDash"/>
            <a:round/>
          </a:ln>
        </p:spPr>
        <p:txBody>
          <a:bodyPr/>
          <a:lstStyle/>
          <a:p>
            <a:endParaRPr lang="zh-CN" altLang="en-US"/>
          </a:p>
        </p:txBody>
      </p:sp>
      <p:sp>
        <p:nvSpPr>
          <p:cNvPr id="27"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应付管理</a:t>
            </a:r>
            <a:endParaRPr lang="en-US" altLang="zh-CN" sz="2400">
              <a:latin typeface="微软雅黑" panose="020B0503020204020204" pitchFamily="34" charset="-122"/>
              <a:ea typeface="微软雅黑" panose="020B0503020204020204" pitchFamily="34" charset="-122"/>
            </a:endParaRPr>
          </a:p>
        </p:txBody>
      </p:sp>
      <p:sp>
        <p:nvSpPr>
          <p:cNvPr id="28" name="标题 1"/>
          <p:cNvSpPr txBox="1"/>
          <p:nvPr/>
        </p:nvSpPr>
        <p:spPr>
          <a:xfrm>
            <a:off x="304800" y="131762"/>
            <a:ext cx="8229600" cy="706439"/>
          </a:xfrm>
          <a:prstGeom prst="rect">
            <a:avLst/>
          </a:prstGeom>
        </p:spPr>
        <p:txBody>
          <a:bodyPr/>
          <a:lstStyle/>
          <a:p>
            <a:pPr eaLnBrk="0" hangingPunct="0">
              <a:defRPr/>
            </a:pPr>
            <a:r>
              <a:rPr lang="zh-CN" altLang="en-US" sz="3200" b="1" kern="0" dirty="0" smtClean="0">
                <a:solidFill>
                  <a:srgbClr val="FF0000"/>
                </a:solidFill>
                <a:latin typeface="微软雅黑" panose="020B0503020204020204" pitchFamily="34" charset="-122"/>
                <a:ea typeface="微软雅黑" panose="020B0503020204020204" pitchFamily="34" charset="-122"/>
                <a:cs typeface="+mj-cs"/>
              </a:rPr>
              <a:t>  </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产品概述 </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 </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应付管理</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标题 1"/>
          <p:cNvSpPr>
            <a:spLocks noGrp="1"/>
          </p:cNvSpPr>
          <p:nvPr>
            <p:ph type="title"/>
          </p:nvPr>
        </p:nvSpPr>
        <p:spPr>
          <a:xfrm>
            <a:off x="585789" y="1"/>
            <a:ext cx="8939213" cy="585788"/>
          </a:xfrm>
        </p:spPr>
        <p:txBody>
          <a:bodyPr/>
          <a:lstStyle/>
          <a:p>
            <a:pPr algn="l"/>
            <a:r>
              <a:rPr lang="zh-CN" altLang="en-US" kern="1200" dirty="0" smtClean="0">
                <a:solidFill>
                  <a:srgbClr val="FF0000"/>
                </a:solidFill>
                <a:latin typeface="微软雅黑" panose="020B0503020204020204" pitchFamily="34" charset="-122"/>
                <a:ea typeface="微软雅黑" panose="020B0503020204020204" pitchFamily="34" charset="-122"/>
                <a:cs typeface="+mn-cs"/>
              </a:rPr>
              <a:t>物流行业关键应用价值</a:t>
            </a:r>
            <a:endParaRPr lang="zh-CN" altLang="en-US" kern="1200" dirty="0" smtClean="0">
              <a:solidFill>
                <a:srgbClr val="FF0000"/>
              </a:solidFill>
              <a:latin typeface="微软雅黑" panose="020B0503020204020204" pitchFamily="34" charset="-122"/>
              <a:ea typeface="微软雅黑" panose="020B0503020204020204" pitchFamily="34" charset="-122"/>
              <a:cs typeface="+mn-cs"/>
            </a:endParaRPr>
          </a:p>
        </p:txBody>
      </p:sp>
      <p:sp>
        <p:nvSpPr>
          <p:cNvPr id="4" name="AutoShape 30"/>
          <p:cNvSpPr>
            <a:spLocks noChangeArrowheads="1"/>
          </p:cNvSpPr>
          <p:nvPr/>
        </p:nvSpPr>
        <p:spPr bwMode="gray">
          <a:xfrm>
            <a:off x="1260477" y="1055689"/>
            <a:ext cx="6653213" cy="1525587"/>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5" name="AutoShape 31"/>
          <p:cNvSpPr>
            <a:spLocks noChangeArrowheads="1"/>
          </p:cNvSpPr>
          <p:nvPr/>
        </p:nvSpPr>
        <p:spPr bwMode="gray">
          <a:xfrm>
            <a:off x="1263652" y="2951163"/>
            <a:ext cx="6653213" cy="1697037"/>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6" name="AutoShape 32"/>
          <p:cNvSpPr>
            <a:spLocks noChangeArrowheads="1"/>
          </p:cNvSpPr>
          <p:nvPr/>
        </p:nvSpPr>
        <p:spPr bwMode="gray">
          <a:xfrm>
            <a:off x="1271588" y="4987925"/>
            <a:ext cx="6653212" cy="15652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7" name="AutoShape 33"/>
          <p:cNvSpPr>
            <a:spLocks noChangeArrowheads="1"/>
          </p:cNvSpPr>
          <p:nvPr/>
        </p:nvSpPr>
        <p:spPr bwMode="gray">
          <a:xfrm flipV="1">
            <a:off x="1435102" y="2581275"/>
            <a:ext cx="6397625" cy="361951"/>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8" name="AutoShape 34"/>
          <p:cNvSpPr>
            <a:spLocks noChangeArrowheads="1"/>
          </p:cNvSpPr>
          <p:nvPr/>
        </p:nvSpPr>
        <p:spPr bwMode="gray">
          <a:xfrm flipV="1">
            <a:off x="1338263" y="685800"/>
            <a:ext cx="6502400"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9" name="AutoShape 35"/>
          <p:cNvSpPr>
            <a:spLocks noChangeArrowheads="1"/>
          </p:cNvSpPr>
          <p:nvPr/>
        </p:nvSpPr>
        <p:spPr bwMode="gray">
          <a:xfrm flipV="1">
            <a:off x="1390652" y="4622800"/>
            <a:ext cx="6475413" cy="36353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pic>
        <p:nvPicPr>
          <p:cNvPr id="144393" name="Picture 36" descr="Picture4"/>
          <p:cNvPicPr>
            <a:picLocks noChangeAspect="1" noChangeArrowheads="1"/>
          </p:cNvPicPr>
          <p:nvPr/>
        </p:nvPicPr>
        <p:blipFill>
          <a:blip r:embed="rId1" cstate="print"/>
          <a:srcRect/>
          <a:stretch>
            <a:fillRect/>
          </a:stretch>
        </p:blipFill>
        <p:spPr bwMode="auto">
          <a:xfrm>
            <a:off x="1317625" y="1098551"/>
            <a:ext cx="674688" cy="574675"/>
          </a:xfrm>
          <a:prstGeom prst="rect">
            <a:avLst/>
          </a:prstGeom>
          <a:noFill/>
          <a:ln w="9525">
            <a:noFill/>
            <a:miter lim="800000"/>
            <a:headEnd/>
            <a:tailEnd/>
          </a:ln>
        </p:spPr>
      </p:pic>
      <p:pic>
        <p:nvPicPr>
          <p:cNvPr id="144394" name="Picture 37" descr="Picture4"/>
          <p:cNvPicPr>
            <a:picLocks noChangeAspect="1" noChangeArrowheads="1"/>
          </p:cNvPicPr>
          <p:nvPr/>
        </p:nvPicPr>
        <p:blipFill>
          <a:blip r:embed="rId1" cstate="print"/>
          <a:srcRect/>
          <a:stretch>
            <a:fillRect/>
          </a:stretch>
        </p:blipFill>
        <p:spPr bwMode="auto">
          <a:xfrm>
            <a:off x="1314452" y="2997200"/>
            <a:ext cx="676275" cy="573088"/>
          </a:xfrm>
          <a:prstGeom prst="rect">
            <a:avLst/>
          </a:prstGeom>
          <a:noFill/>
          <a:ln w="9525">
            <a:noFill/>
            <a:miter lim="800000"/>
            <a:headEnd/>
            <a:tailEnd/>
          </a:ln>
        </p:spPr>
      </p:pic>
      <p:pic>
        <p:nvPicPr>
          <p:cNvPr id="144395" name="Picture 38" descr="Picture4"/>
          <p:cNvPicPr>
            <a:picLocks noChangeAspect="1" noChangeArrowheads="1"/>
          </p:cNvPicPr>
          <p:nvPr/>
        </p:nvPicPr>
        <p:blipFill>
          <a:blip r:embed="rId1" cstate="print"/>
          <a:srcRect/>
          <a:stretch>
            <a:fillRect/>
          </a:stretch>
        </p:blipFill>
        <p:spPr bwMode="auto">
          <a:xfrm>
            <a:off x="1319215" y="5029200"/>
            <a:ext cx="674687" cy="573088"/>
          </a:xfrm>
          <a:prstGeom prst="rect">
            <a:avLst/>
          </a:prstGeom>
          <a:noFill/>
          <a:ln w="9525">
            <a:noFill/>
            <a:miter lim="800000"/>
            <a:headEnd/>
            <a:tailEnd/>
          </a:ln>
        </p:spPr>
      </p:pic>
      <p:sp>
        <p:nvSpPr>
          <p:cNvPr id="144396" name="AutoShape 39"/>
          <p:cNvSpPr>
            <a:spLocks noChangeArrowheads="1"/>
          </p:cNvSpPr>
          <p:nvPr/>
        </p:nvSpPr>
        <p:spPr bwMode="gray">
          <a:xfrm>
            <a:off x="1747838" y="828675"/>
            <a:ext cx="5791200" cy="457200"/>
          </a:xfrm>
          <a:prstGeom prst="roundRect">
            <a:avLst>
              <a:gd name="adj" fmla="val 16667"/>
            </a:avLst>
          </a:prstGeom>
          <a:solidFill>
            <a:srgbClr val="FEFFFF"/>
          </a:solidFill>
          <a:ln w="28575">
            <a:solidFill>
              <a:schemeClr val="accent2"/>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4397" name="AutoShape 40"/>
          <p:cNvSpPr>
            <a:spLocks noChangeArrowheads="1"/>
          </p:cNvSpPr>
          <p:nvPr/>
        </p:nvSpPr>
        <p:spPr bwMode="gray">
          <a:xfrm>
            <a:off x="1747838" y="2743200"/>
            <a:ext cx="5791200" cy="457200"/>
          </a:xfrm>
          <a:prstGeom prst="roundRect">
            <a:avLst>
              <a:gd name="adj" fmla="val 16667"/>
            </a:avLst>
          </a:prstGeom>
          <a:solidFill>
            <a:srgbClr val="FEFFFF"/>
          </a:solidFill>
          <a:ln w="28575">
            <a:solidFill>
              <a:schemeClr val="folHlink"/>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4398" name="AutoShape 41"/>
          <p:cNvSpPr>
            <a:spLocks noChangeArrowheads="1"/>
          </p:cNvSpPr>
          <p:nvPr/>
        </p:nvSpPr>
        <p:spPr bwMode="gray">
          <a:xfrm>
            <a:off x="1747838" y="4765675"/>
            <a:ext cx="5791200" cy="457200"/>
          </a:xfrm>
          <a:prstGeom prst="roundRect">
            <a:avLst>
              <a:gd name="adj" fmla="val 16667"/>
            </a:avLst>
          </a:prstGeom>
          <a:solidFill>
            <a:srgbClr val="FEFFFF"/>
          </a:solidFill>
          <a:ln w="28575">
            <a:solidFill>
              <a:schemeClr val="hlink"/>
            </a:solidFill>
            <a:rou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4399" name="Text Box 42"/>
          <p:cNvSpPr txBox="1">
            <a:spLocks noChangeArrowheads="1"/>
          </p:cNvSpPr>
          <p:nvPr/>
        </p:nvSpPr>
        <p:spPr bwMode="gray">
          <a:xfrm>
            <a:off x="1676400" y="1311938"/>
            <a:ext cx="6019800" cy="1126462"/>
          </a:xfrm>
          <a:prstGeom prst="rect">
            <a:avLst/>
          </a:prstGeom>
          <a:noFill/>
          <a:ln w="9525" algn="ctr">
            <a:noFill/>
            <a:miter lim="800000"/>
          </a:ln>
        </p:spPr>
        <p:txBody>
          <a:bodyPr>
            <a:spAutoFit/>
          </a:bodyPr>
          <a:lstStyle/>
          <a:p>
            <a:pPr marL="173355" lvl="2" indent="-173355">
              <a:spcBef>
                <a:spcPct val="20000"/>
              </a:spcBef>
              <a:buSzPct val="50000"/>
              <a:buFont typeface="Wingdings" panose="05000000000000000000" pitchFamily="2" charset="2"/>
              <a:buChar char="l"/>
            </a:pPr>
            <a:r>
              <a:rPr lang="zh-CN" altLang="en-US" sz="1600" dirty="0" smtClean="0">
                <a:solidFill>
                  <a:srgbClr val="FEFFFF"/>
                </a:solidFill>
                <a:latin typeface="微软雅黑" panose="020B0503020204020204" pitchFamily="34" charset="-122"/>
                <a:ea typeface="微软雅黑" panose="020B0503020204020204" pitchFamily="34" charset="-122"/>
              </a:rPr>
              <a:t>全面覆盖物流企业的市场营销、运营、财务、人力资源、资产管理等核心管理职能，战略提升和变革企业管理和优化运营流程；</a:t>
            </a:r>
            <a:endParaRPr lang="zh-CN" altLang="en-US" sz="1600" dirty="0" smtClean="0">
              <a:solidFill>
                <a:srgbClr val="FEFFFF"/>
              </a:solidFill>
              <a:latin typeface="微软雅黑" panose="020B0503020204020204" pitchFamily="34" charset="-122"/>
              <a:ea typeface="微软雅黑" panose="020B0503020204020204" pitchFamily="34" charset="-122"/>
            </a:endParaRPr>
          </a:p>
          <a:p>
            <a:pPr marL="173355" lvl="2" indent="-173355">
              <a:spcBef>
                <a:spcPct val="20000"/>
              </a:spcBef>
              <a:buSzPct val="50000"/>
              <a:buFont typeface="Wingdings" panose="05000000000000000000" pitchFamily="2" charset="2"/>
              <a:buChar char="l"/>
            </a:pPr>
            <a:r>
              <a:rPr lang="zh-CN" altLang="en-US" sz="1600" dirty="0" smtClean="0">
                <a:solidFill>
                  <a:srgbClr val="FEFFFF"/>
                </a:solidFill>
                <a:latin typeface="微软雅黑" panose="020B0503020204020204" pitchFamily="34" charset="-122"/>
                <a:ea typeface="微软雅黑" panose="020B0503020204020204" pitchFamily="34" charset="-122"/>
              </a:rPr>
              <a:t>提高业务的操作效率，规范企业的服务形象。</a:t>
            </a:r>
            <a:endParaRPr lang="zh-CN" altLang="en-US" sz="1600" dirty="0" smtClean="0">
              <a:solidFill>
                <a:srgbClr val="FEFFFF"/>
              </a:solidFill>
              <a:latin typeface="微软雅黑" panose="020B0503020204020204" pitchFamily="34" charset="-122"/>
              <a:ea typeface="微软雅黑" panose="020B0503020204020204" pitchFamily="34" charset="-122"/>
            </a:endParaRPr>
          </a:p>
        </p:txBody>
      </p:sp>
      <p:sp>
        <p:nvSpPr>
          <p:cNvPr id="144400" name="Text Box 43"/>
          <p:cNvSpPr txBox="1">
            <a:spLocks noChangeArrowheads="1"/>
          </p:cNvSpPr>
          <p:nvPr/>
        </p:nvSpPr>
        <p:spPr bwMode="gray">
          <a:xfrm>
            <a:off x="1600200" y="3352800"/>
            <a:ext cx="6019800" cy="1126462"/>
          </a:xfrm>
          <a:prstGeom prst="rect">
            <a:avLst/>
          </a:prstGeom>
          <a:noFill/>
          <a:ln w="9525" algn="ctr">
            <a:noFill/>
            <a:miter lim="800000"/>
          </a:ln>
        </p:spPr>
        <p:txBody>
          <a:bodyPr wrap="square">
            <a:spAutoFit/>
          </a:bodyPr>
          <a:lstStyle/>
          <a:p>
            <a:pPr marL="173355" lvl="2" indent="-173355">
              <a:spcBef>
                <a:spcPct val="20000"/>
              </a:spcBef>
              <a:buSzPct val="50000"/>
              <a:buFont typeface="Wingdings" panose="05000000000000000000" pitchFamily="2" charset="2"/>
              <a:buChar char="l"/>
            </a:pPr>
            <a:r>
              <a:rPr lang="zh-CN" altLang="en-US" sz="1600" dirty="0" smtClean="0">
                <a:solidFill>
                  <a:srgbClr val="FEFFFF"/>
                </a:solidFill>
                <a:latin typeface="微软雅黑" panose="020B0503020204020204" pitchFamily="34" charset="-122"/>
                <a:ea typeface="微软雅黑" panose="020B0503020204020204" pitchFamily="34" charset="-122"/>
              </a:rPr>
              <a:t>支持物流网络的规模化的协同运作，提升供应链物流运作柔性，适应满足物流产业复合性特点，提高物流网络运作的实时性和整体效益；</a:t>
            </a:r>
            <a:endParaRPr lang="zh-CN" altLang="en-US" sz="1600" dirty="0" smtClean="0">
              <a:solidFill>
                <a:srgbClr val="FEFFFF"/>
              </a:solidFill>
              <a:latin typeface="微软雅黑" panose="020B0503020204020204" pitchFamily="34" charset="-122"/>
              <a:ea typeface="微软雅黑" panose="020B0503020204020204" pitchFamily="34" charset="-122"/>
            </a:endParaRPr>
          </a:p>
          <a:p>
            <a:pPr marL="173355" lvl="2" indent="-173355">
              <a:spcBef>
                <a:spcPct val="20000"/>
              </a:spcBef>
              <a:buSzPct val="50000"/>
              <a:buFont typeface="Wingdings" panose="05000000000000000000" pitchFamily="2" charset="2"/>
              <a:buChar char="l"/>
            </a:pPr>
            <a:r>
              <a:rPr lang="zh-CN" altLang="en-US" sz="1600" dirty="0" smtClean="0">
                <a:solidFill>
                  <a:srgbClr val="FEFFFF"/>
                </a:solidFill>
                <a:latin typeface="微软雅黑" panose="020B0503020204020204" pitchFamily="34" charset="-122"/>
                <a:ea typeface="微软雅黑" panose="020B0503020204020204" pitchFamily="34" charset="-122"/>
              </a:rPr>
              <a:t>加强供应链的整合力度，提升客户的依附能力。</a:t>
            </a:r>
            <a:endParaRPr lang="en-US" altLang="zh-CN" sz="1600" dirty="0">
              <a:solidFill>
                <a:srgbClr val="FEFFFF"/>
              </a:solidFill>
              <a:latin typeface="微软雅黑" panose="020B0503020204020204" pitchFamily="34" charset="-122"/>
              <a:ea typeface="微软雅黑" panose="020B0503020204020204" pitchFamily="34" charset="-122"/>
            </a:endParaRPr>
          </a:p>
        </p:txBody>
      </p:sp>
      <p:sp>
        <p:nvSpPr>
          <p:cNvPr id="144401" name="Text Box 44"/>
          <p:cNvSpPr txBox="1">
            <a:spLocks noChangeArrowheads="1"/>
          </p:cNvSpPr>
          <p:nvPr/>
        </p:nvSpPr>
        <p:spPr bwMode="gray">
          <a:xfrm>
            <a:off x="1671638" y="5278438"/>
            <a:ext cx="6019800" cy="1126462"/>
          </a:xfrm>
          <a:prstGeom prst="rect">
            <a:avLst/>
          </a:prstGeom>
          <a:noFill/>
          <a:ln w="9525" algn="ctr">
            <a:noFill/>
            <a:miter lim="800000"/>
          </a:ln>
        </p:spPr>
        <p:txBody>
          <a:bodyPr>
            <a:spAutoFit/>
          </a:bodyPr>
          <a:lstStyle/>
          <a:p>
            <a:pPr marL="173355" lvl="2" indent="-173355">
              <a:spcBef>
                <a:spcPct val="20000"/>
              </a:spcBef>
              <a:buSzPct val="50000"/>
              <a:buFont typeface="Wingdings" panose="05000000000000000000" pitchFamily="2" charset="2"/>
              <a:buChar char="l"/>
            </a:pPr>
            <a:r>
              <a:rPr lang="zh-CN" altLang="en-US" sz="1600" dirty="0" smtClean="0">
                <a:solidFill>
                  <a:srgbClr val="FEFFFF"/>
                </a:solidFill>
                <a:latin typeface="微软雅黑" panose="020B0503020204020204" pitchFamily="34" charset="-122"/>
                <a:ea typeface="微软雅黑" panose="020B0503020204020204" pitchFamily="34" charset="-122"/>
              </a:rPr>
              <a:t>业务财务一体化，缩短回款周期，加速现金周转，提高企业现金流安全性；</a:t>
            </a:r>
            <a:endParaRPr lang="en-US" altLang="zh-CN" sz="1600" dirty="0" smtClean="0">
              <a:solidFill>
                <a:srgbClr val="FEFFFF"/>
              </a:solidFill>
              <a:latin typeface="微软雅黑" panose="020B0503020204020204" pitchFamily="34" charset="-122"/>
              <a:ea typeface="微软雅黑" panose="020B0503020204020204" pitchFamily="34" charset="-122"/>
            </a:endParaRPr>
          </a:p>
          <a:p>
            <a:pPr marL="173355" lvl="2" indent="-173355">
              <a:spcBef>
                <a:spcPct val="20000"/>
              </a:spcBef>
              <a:buSzPct val="50000"/>
              <a:buFont typeface="Wingdings" panose="05000000000000000000" pitchFamily="2" charset="2"/>
              <a:buChar char="l"/>
              <a:defRPr/>
            </a:pPr>
            <a:r>
              <a:rPr lang="zh-CN" altLang="en-US" sz="1600" dirty="0" smtClean="0">
                <a:solidFill>
                  <a:srgbClr val="FEFFFF"/>
                </a:solidFill>
                <a:latin typeface="微软雅黑" panose="020B0503020204020204" pitchFamily="34" charset="-122"/>
                <a:ea typeface="微软雅黑" panose="020B0503020204020204" pitchFamily="34" charset="-122"/>
              </a:rPr>
              <a:t>支撑多产业物流、多项目物流运作模式，灵活财务核算参数，满足多客户物流费用分摊，精确核算客户毛利贡献、单票毛利。</a:t>
            </a:r>
            <a:endParaRPr lang="en-US" altLang="zh-CN" sz="1600" dirty="0" smtClean="0">
              <a:solidFill>
                <a:srgbClr val="FEFFFF"/>
              </a:solidFill>
              <a:latin typeface="微软雅黑" panose="020B0503020204020204" pitchFamily="34" charset="-122"/>
              <a:ea typeface="微软雅黑" panose="020B0503020204020204" pitchFamily="34" charset="-122"/>
            </a:endParaRPr>
          </a:p>
        </p:txBody>
      </p:sp>
      <p:sp>
        <p:nvSpPr>
          <p:cNvPr id="144402" name="Rectangle 45"/>
          <p:cNvSpPr>
            <a:spLocks noChangeArrowheads="1"/>
          </p:cNvSpPr>
          <p:nvPr/>
        </p:nvSpPr>
        <p:spPr bwMode="black">
          <a:xfrm>
            <a:off x="2128838" y="828676"/>
            <a:ext cx="5029200" cy="424732"/>
          </a:xfrm>
          <a:prstGeom prst="rect">
            <a:avLst/>
          </a:prstGeom>
          <a:noFill/>
          <a:ln w="9525">
            <a:noFill/>
            <a:miter lim="800000"/>
          </a:ln>
        </p:spPr>
        <p:txBody>
          <a:bodyPr>
            <a:spAutoFit/>
          </a:bodyPr>
          <a:lstStyle/>
          <a:p>
            <a:pPr algn="ctr">
              <a:lnSpc>
                <a:spcPct val="120000"/>
              </a:lnSpc>
            </a:pPr>
            <a:r>
              <a:rPr lang="zh-CN" altLang="en-US" dirty="0" smtClean="0">
                <a:solidFill>
                  <a:schemeClr val="accent2"/>
                </a:solidFill>
                <a:latin typeface="微软雅黑" panose="020B0503020204020204" pitchFamily="34" charset="-122"/>
                <a:ea typeface="微软雅黑" panose="020B0503020204020204" pitchFamily="34" charset="-122"/>
              </a:rPr>
              <a:t>优化流程，提升效率</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144403" name="Rectangle 46"/>
          <p:cNvSpPr>
            <a:spLocks noChangeArrowheads="1"/>
          </p:cNvSpPr>
          <p:nvPr/>
        </p:nvSpPr>
        <p:spPr bwMode="black">
          <a:xfrm>
            <a:off x="2128838" y="2752726"/>
            <a:ext cx="5029200" cy="424732"/>
          </a:xfrm>
          <a:prstGeom prst="rect">
            <a:avLst/>
          </a:prstGeom>
          <a:noFill/>
          <a:ln w="9525">
            <a:noFill/>
            <a:miter lim="800000"/>
          </a:ln>
        </p:spPr>
        <p:txBody>
          <a:bodyPr>
            <a:spAutoFit/>
          </a:bodyPr>
          <a:lstStyle/>
          <a:p>
            <a:pPr algn="ctr">
              <a:lnSpc>
                <a:spcPct val="120000"/>
              </a:lnSpc>
            </a:pPr>
            <a:r>
              <a:rPr lang="zh-CN" altLang="en-US" dirty="0" smtClean="0">
                <a:solidFill>
                  <a:schemeClr val="folHlink"/>
                </a:solidFill>
                <a:latin typeface="微软雅黑" panose="020B0503020204020204" pitchFamily="34" charset="-122"/>
                <a:ea typeface="微软雅黑" panose="020B0503020204020204" pitchFamily="34" charset="-122"/>
              </a:rPr>
              <a:t>网络化、规模化，加强供应链整力</a:t>
            </a:r>
            <a:endParaRPr lang="en-US" altLang="zh-CN" dirty="0">
              <a:solidFill>
                <a:schemeClr val="folHlink"/>
              </a:solidFill>
              <a:latin typeface="微软雅黑" panose="020B0503020204020204" pitchFamily="34" charset="-122"/>
              <a:ea typeface="微软雅黑" panose="020B0503020204020204" pitchFamily="34" charset="-122"/>
            </a:endParaRPr>
          </a:p>
        </p:txBody>
      </p:sp>
      <p:sp>
        <p:nvSpPr>
          <p:cNvPr id="144404" name="Rectangle 47"/>
          <p:cNvSpPr>
            <a:spLocks noChangeArrowheads="1"/>
          </p:cNvSpPr>
          <p:nvPr/>
        </p:nvSpPr>
        <p:spPr bwMode="black">
          <a:xfrm>
            <a:off x="2128838" y="4776788"/>
            <a:ext cx="5029200" cy="424732"/>
          </a:xfrm>
          <a:prstGeom prst="rect">
            <a:avLst/>
          </a:prstGeom>
          <a:noFill/>
          <a:ln w="9525">
            <a:noFill/>
            <a:miter lim="800000"/>
          </a:ln>
        </p:spPr>
        <p:txBody>
          <a:bodyPr>
            <a:spAutoFit/>
          </a:bodyPr>
          <a:lstStyle/>
          <a:p>
            <a:pPr algn="ctr">
              <a:lnSpc>
                <a:spcPct val="120000"/>
              </a:lnSpc>
            </a:pPr>
            <a:r>
              <a:rPr lang="zh-CN" altLang="en-US" dirty="0" smtClean="0">
                <a:solidFill>
                  <a:schemeClr val="hlink"/>
                </a:solidFill>
                <a:latin typeface="微软雅黑" panose="020B0503020204020204" pitchFamily="34" charset="-122"/>
                <a:ea typeface="微软雅黑" panose="020B0503020204020204" pitchFamily="34" charset="-122"/>
              </a:rPr>
              <a:t>精准自动计费，资金有效管控</a:t>
            </a:r>
            <a:endParaRPr lang="en-US" altLang="zh-CN" dirty="0">
              <a:solidFill>
                <a:schemeClr val="hlink"/>
              </a:solidFill>
              <a:latin typeface="微软雅黑" panose="020B0503020204020204" pitchFamily="34" charset="-122"/>
              <a:ea typeface="微软雅黑" panose="020B0503020204020204" pitchFamily="34" charset="-122"/>
            </a:endParaRPr>
          </a:p>
        </p:txBody>
      </p:sp>
      <p:pic>
        <p:nvPicPr>
          <p:cNvPr id="21" name="图片 20"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415927" y="-11112"/>
            <a:ext cx="5832475" cy="620712"/>
          </a:xfrm>
          <a:prstGeom prst="rect">
            <a:avLst/>
          </a:prstGeom>
          <a:noFill/>
          <a:ln w="9525" algn="ctr">
            <a:noFill/>
            <a:miter lim="800000"/>
          </a:ln>
        </p:spPr>
        <p:txBody>
          <a:bodyPr anchor="ctr"/>
          <a:lstStyle/>
          <a:p>
            <a:r>
              <a:rPr lang="en-US" altLang="zh-CN" sz="2800" dirty="0">
                <a:solidFill>
                  <a:srgbClr val="FF0000"/>
                </a:solidFill>
                <a:latin typeface="微软雅黑" panose="020B0503020204020204" pitchFamily="34" charset="-122"/>
                <a:ea typeface="微软雅黑" panose="020B0503020204020204" pitchFamily="34" charset="-122"/>
              </a:rPr>
              <a:t>U8IT</a:t>
            </a:r>
            <a:r>
              <a:rPr lang="zh-CN" altLang="en-US" sz="2800" dirty="0">
                <a:solidFill>
                  <a:srgbClr val="FF0000"/>
                </a:solidFill>
                <a:latin typeface="微软雅黑" panose="020B0503020204020204" pitchFamily="34" charset="-122"/>
                <a:ea typeface="微软雅黑" panose="020B0503020204020204" pitchFamily="34" charset="-122"/>
              </a:rPr>
              <a:t>服务行业最佳实践</a:t>
            </a:r>
            <a:endParaRPr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5" name="Picture 3"/>
          <p:cNvPicPr>
            <a:picLocks noChangeAspect="1" noChangeArrowheads="1"/>
          </p:cNvPicPr>
          <p:nvPr/>
        </p:nvPicPr>
        <p:blipFill>
          <a:blip r:embed="rId1" cstate="print"/>
          <a:srcRect/>
          <a:stretch>
            <a:fillRect/>
          </a:stretch>
        </p:blipFill>
        <p:spPr bwMode="auto">
          <a:xfrm>
            <a:off x="228600" y="914400"/>
            <a:ext cx="8458200" cy="5405611"/>
          </a:xfrm>
          <a:prstGeom prst="rect">
            <a:avLst/>
          </a:prstGeom>
          <a:noFill/>
          <a:ln w="9525">
            <a:noFill/>
            <a:miter lim="800000"/>
            <a:headEnd/>
            <a:tailEnd/>
          </a:ln>
        </p:spPr>
      </p:pic>
      <p:sp>
        <p:nvSpPr>
          <p:cNvPr id="4" name="矩形 3"/>
          <p:cNvSpPr/>
          <p:nvPr/>
        </p:nvSpPr>
        <p:spPr>
          <a:xfrm>
            <a:off x="990600" y="1600200"/>
            <a:ext cx="7086600" cy="1752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 name="图片 5"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标题 1"/>
          <p:cNvSpPr>
            <a:spLocks noGrp="1"/>
          </p:cNvSpPr>
          <p:nvPr>
            <p:ph type="title"/>
          </p:nvPr>
        </p:nvSpPr>
        <p:spPr>
          <a:xfrm>
            <a:off x="357189" y="1"/>
            <a:ext cx="8939213" cy="585788"/>
          </a:xfrm>
          <a:noFill/>
          <a:ln w="9525" algn="ctr">
            <a:noFill/>
            <a:miter lim="800000"/>
          </a:ln>
        </p:spPr>
        <p:txBody>
          <a:bodyPr anchor="ctr"/>
          <a:lstStyle/>
          <a:p>
            <a:pPr algn="l"/>
            <a:r>
              <a:rPr lang="en-US" altLang="zh-CN" kern="1200" dirty="0" smtClean="0">
                <a:solidFill>
                  <a:srgbClr val="FF0000"/>
                </a:solidFill>
                <a:latin typeface="微软雅黑" panose="020B0503020204020204" pitchFamily="34" charset="-122"/>
                <a:ea typeface="微软雅黑" panose="020B0503020204020204" pitchFamily="34" charset="-122"/>
                <a:cs typeface="+mn-cs"/>
              </a:rPr>
              <a:t>IT</a:t>
            </a:r>
            <a:r>
              <a:rPr lang="zh-CN" altLang="en-US" kern="1200" dirty="0" smtClean="0">
                <a:solidFill>
                  <a:srgbClr val="FF0000"/>
                </a:solidFill>
                <a:latin typeface="微软雅黑" panose="020B0503020204020204" pitchFamily="34" charset="-122"/>
                <a:ea typeface="微软雅黑" panose="020B0503020204020204" pitchFamily="34" charset="-122"/>
                <a:cs typeface="+mn-cs"/>
              </a:rPr>
              <a:t>服务行业关键应用价值</a:t>
            </a:r>
            <a:endParaRPr lang="zh-CN" altLang="en-US" kern="1200" dirty="0" smtClean="0">
              <a:solidFill>
                <a:srgbClr val="FF0000"/>
              </a:solidFill>
              <a:latin typeface="微软雅黑" panose="020B0503020204020204" pitchFamily="34" charset="-122"/>
              <a:ea typeface="微软雅黑" panose="020B0503020204020204" pitchFamily="34" charset="-122"/>
              <a:cs typeface="+mn-cs"/>
            </a:endParaRPr>
          </a:p>
        </p:txBody>
      </p:sp>
      <p:sp>
        <p:nvSpPr>
          <p:cNvPr id="4" name="AutoShape 30"/>
          <p:cNvSpPr>
            <a:spLocks noChangeArrowheads="1"/>
          </p:cNvSpPr>
          <p:nvPr/>
        </p:nvSpPr>
        <p:spPr bwMode="gray">
          <a:xfrm>
            <a:off x="1260477" y="1354137"/>
            <a:ext cx="6653213" cy="690563"/>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sz="1600">
              <a:ea typeface="宋体" panose="02010600030101010101" pitchFamily="2" charset="-122"/>
            </a:endParaRPr>
          </a:p>
        </p:txBody>
      </p:sp>
      <p:sp>
        <p:nvSpPr>
          <p:cNvPr id="5" name="AutoShape 31"/>
          <p:cNvSpPr>
            <a:spLocks noChangeArrowheads="1"/>
          </p:cNvSpPr>
          <p:nvPr/>
        </p:nvSpPr>
        <p:spPr bwMode="gray">
          <a:xfrm>
            <a:off x="1263652" y="2343149"/>
            <a:ext cx="6653213" cy="704851"/>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sz="1600">
              <a:ea typeface="宋体" panose="02010600030101010101" pitchFamily="2" charset="-122"/>
            </a:endParaRPr>
          </a:p>
        </p:txBody>
      </p:sp>
      <p:sp>
        <p:nvSpPr>
          <p:cNvPr id="6" name="AutoShape 32"/>
          <p:cNvSpPr>
            <a:spLocks noChangeArrowheads="1"/>
          </p:cNvSpPr>
          <p:nvPr/>
        </p:nvSpPr>
        <p:spPr bwMode="gray">
          <a:xfrm>
            <a:off x="1271588" y="3481388"/>
            <a:ext cx="6653212" cy="69532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sz="1600">
              <a:ea typeface="宋体" panose="02010600030101010101" pitchFamily="2" charset="-122"/>
            </a:endParaRPr>
          </a:p>
        </p:txBody>
      </p:sp>
      <p:sp>
        <p:nvSpPr>
          <p:cNvPr id="7" name="AutoShape 33"/>
          <p:cNvSpPr>
            <a:spLocks noChangeArrowheads="1"/>
          </p:cNvSpPr>
          <p:nvPr/>
        </p:nvSpPr>
        <p:spPr bwMode="gray">
          <a:xfrm flipV="1">
            <a:off x="1435102" y="1973264"/>
            <a:ext cx="6397625" cy="295275"/>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ln>
          <a:effectLst/>
        </p:spPr>
        <p:txBody>
          <a:bodyPr wrap="none" anchor="ctr"/>
          <a:lstStyle/>
          <a:p>
            <a:pPr>
              <a:defRPr/>
            </a:pPr>
            <a:endParaRPr lang="zh-CN" altLang="en-US" sz="1600">
              <a:ea typeface="宋体" panose="02010600030101010101" pitchFamily="2" charset="-122"/>
            </a:endParaRPr>
          </a:p>
        </p:txBody>
      </p:sp>
      <p:sp>
        <p:nvSpPr>
          <p:cNvPr id="8" name="AutoShape 34"/>
          <p:cNvSpPr>
            <a:spLocks noChangeArrowheads="1"/>
          </p:cNvSpPr>
          <p:nvPr/>
        </p:nvSpPr>
        <p:spPr bwMode="gray">
          <a:xfrm flipV="1">
            <a:off x="1338263" y="982663"/>
            <a:ext cx="6502400" cy="296863"/>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pPr>
              <a:defRPr/>
            </a:pPr>
            <a:endParaRPr lang="zh-CN" altLang="en-US" sz="1600">
              <a:ea typeface="宋体" panose="02010600030101010101" pitchFamily="2" charset="-122"/>
            </a:endParaRPr>
          </a:p>
        </p:txBody>
      </p:sp>
      <p:sp>
        <p:nvSpPr>
          <p:cNvPr id="9" name="AutoShape 35"/>
          <p:cNvSpPr>
            <a:spLocks noChangeArrowheads="1"/>
          </p:cNvSpPr>
          <p:nvPr/>
        </p:nvSpPr>
        <p:spPr bwMode="gray">
          <a:xfrm flipV="1">
            <a:off x="1390652" y="3116263"/>
            <a:ext cx="6475413" cy="296863"/>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ln>
          <a:effectLst/>
        </p:spPr>
        <p:txBody>
          <a:bodyPr wrap="none" anchor="ctr"/>
          <a:lstStyle/>
          <a:p>
            <a:pPr>
              <a:defRPr/>
            </a:pPr>
            <a:endParaRPr lang="zh-CN" altLang="en-US" sz="1600">
              <a:ea typeface="宋体" panose="02010600030101010101" pitchFamily="2" charset="-122"/>
            </a:endParaRPr>
          </a:p>
        </p:txBody>
      </p:sp>
      <p:pic>
        <p:nvPicPr>
          <p:cNvPr id="160777" name="Picture 36" descr="Picture4"/>
          <p:cNvPicPr>
            <a:picLocks noChangeAspect="1" noChangeArrowheads="1"/>
          </p:cNvPicPr>
          <p:nvPr/>
        </p:nvPicPr>
        <p:blipFill>
          <a:blip r:embed="rId1" cstate="print"/>
          <a:srcRect/>
          <a:stretch>
            <a:fillRect/>
          </a:stretch>
        </p:blipFill>
        <p:spPr bwMode="auto">
          <a:xfrm>
            <a:off x="1317625" y="1395413"/>
            <a:ext cx="674688" cy="468312"/>
          </a:xfrm>
          <a:prstGeom prst="rect">
            <a:avLst/>
          </a:prstGeom>
          <a:noFill/>
          <a:ln w="9525">
            <a:noFill/>
            <a:miter lim="800000"/>
            <a:headEnd/>
            <a:tailEnd/>
          </a:ln>
        </p:spPr>
      </p:pic>
      <p:pic>
        <p:nvPicPr>
          <p:cNvPr id="160778" name="Picture 37" descr="Picture4"/>
          <p:cNvPicPr>
            <a:picLocks noChangeAspect="1" noChangeArrowheads="1"/>
          </p:cNvPicPr>
          <p:nvPr/>
        </p:nvPicPr>
        <p:blipFill>
          <a:blip r:embed="rId1" cstate="print"/>
          <a:srcRect/>
          <a:stretch>
            <a:fillRect/>
          </a:stretch>
        </p:blipFill>
        <p:spPr bwMode="auto">
          <a:xfrm>
            <a:off x="1314452" y="2389188"/>
            <a:ext cx="676275" cy="466725"/>
          </a:xfrm>
          <a:prstGeom prst="rect">
            <a:avLst/>
          </a:prstGeom>
          <a:noFill/>
          <a:ln w="9525">
            <a:noFill/>
            <a:miter lim="800000"/>
            <a:headEnd/>
            <a:tailEnd/>
          </a:ln>
        </p:spPr>
      </p:pic>
      <p:pic>
        <p:nvPicPr>
          <p:cNvPr id="160779" name="Picture 38" descr="Picture4"/>
          <p:cNvPicPr>
            <a:picLocks noChangeAspect="1" noChangeArrowheads="1"/>
          </p:cNvPicPr>
          <p:nvPr/>
        </p:nvPicPr>
        <p:blipFill>
          <a:blip r:embed="rId1" cstate="print"/>
          <a:srcRect/>
          <a:stretch>
            <a:fillRect/>
          </a:stretch>
        </p:blipFill>
        <p:spPr bwMode="auto">
          <a:xfrm>
            <a:off x="1319215" y="3522664"/>
            <a:ext cx="674687" cy="466725"/>
          </a:xfrm>
          <a:prstGeom prst="rect">
            <a:avLst/>
          </a:prstGeom>
          <a:noFill/>
          <a:ln w="9525">
            <a:noFill/>
            <a:miter lim="800000"/>
            <a:headEnd/>
            <a:tailEnd/>
          </a:ln>
        </p:spPr>
      </p:pic>
      <p:sp>
        <p:nvSpPr>
          <p:cNvPr id="160780" name="AutoShape 39"/>
          <p:cNvSpPr>
            <a:spLocks noChangeArrowheads="1"/>
          </p:cNvSpPr>
          <p:nvPr/>
        </p:nvSpPr>
        <p:spPr bwMode="gray">
          <a:xfrm>
            <a:off x="1747838" y="1125538"/>
            <a:ext cx="5791200" cy="373063"/>
          </a:xfrm>
          <a:prstGeom prst="roundRect">
            <a:avLst>
              <a:gd name="adj" fmla="val 16667"/>
            </a:avLst>
          </a:prstGeom>
          <a:solidFill>
            <a:srgbClr val="FEFFFF"/>
          </a:solidFill>
          <a:ln w="28575">
            <a:solidFill>
              <a:schemeClr val="accent2"/>
            </a:solidFill>
            <a:round/>
          </a:ln>
        </p:spPr>
        <p:txBody>
          <a:bodyPr wrap="none" anchor="ctr"/>
          <a:lstStyle/>
          <a:p>
            <a:endParaRPr lang="zh-CN" altLang="en-US" sz="1600"/>
          </a:p>
        </p:txBody>
      </p:sp>
      <p:sp>
        <p:nvSpPr>
          <p:cNvPr id="160781" name="AutoShape 40"/>
          <p:cNvSpPr>
            <a:spLocks noChangeArrowheads="1"/>
          </p:cNvSpPr>
          <p:nvPr/>
        </p:nvSpPr>
        <p:spPr bwMode="gray">
          <a:xfrm>
            <a:off x="1747838" y="2068514"/>
            <a:ext cx="5791200" cy="373063"/>
          </a:xfrm>
          <a:prstGeom prst="roundRect">
            <a:avLst>
              <a:gd name="adj" fmla="val 16667"/>
            </a:avLst>
          </a:prstGeom>
          <a:solidFill>
            <a:srgbClr val="FEFFFF"/>
          </a:solidFill>
          <a:ln w="28575">
            <a:solidFill>
              <a:schemeClr val="folHlink"/>
            </a:solidFill>
            <a:round/>
          </a:ln>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60782" name="AutoShape 41"/>
          <p:cNvSpPr>
            <a:spLocks noChangeArrowheads="1"/>
          </p:cNvSpPr>
          <p:nvPr/>
        </p:nvSpPr>
        <p:spPr bwMode="gray">
          <a:xfrm>
            <a:off x="1752600" y="3195638"/>
            <a:ext cx="5791200" cy="373063"/>
          </a:xfrm>
          <a:prstGeom prst="roundRect">
            <a:avLst>
              <a:gd name="adj" fmla="val 16667"/>
            </a:avLst>
          </a:prstGeom>
          <a:solidFill>
            <a:srgbClr val="FEFFFF"/>
          </a:solidFill>
          <a:ln w="28575">
            <a:solidFill>
              <a:schemeClr val="hlink"/>
            </a:solidFill>
            <a:round/>
          </a:ln>
        </p:spPr>
        <p:txBody>
          <a:bodyPr wrap="none" anchor="ctr"/>
          <a:lstStyle/>
          <a:p>
            <a:endParaRPr lang="zh-CN" altLang="en-US" sz="1600"/>
          </a:p>
        </p:txBody>
      </p:sp>
      <p:sp>
        <p:nvSpPr>
          <p:cNvPr id="160783" name="Text Box 42"/>
          <p:cNvSpPr txBox="1">
            <a:spLocks noChangeArrowheads="1"/>
          </p:cNvSpPr>
          <p:nvPr/>
        </p:nvSpPr>
        <p:spPr bwMode="gray">
          <a:xfrm>
            <a:off x="1671638" y="1516064"/>
            <a:ext cx="6019800" cy="523220"/>
          </a:xfrm>
          <a:prstGeom prst="rect">
            <a:avLst/>
          </a:prstGeom>
          <a:noFill/>
          <a:ln w="9525" algn="ctr">
            <a:noFill/>
            <a:miter lim="800000"/>
          </a:ln>
        </p:spPr>
        <p:txBody>
          <a:bodyPr>
            <a:spAutoFit/>
          </a:bodyPr>
          <a:lstStyle/>
          <a:p>
            <a:pPr marL="55880"/>
            <a:r>
              <a:rPr lang="zh-CN" altLang="en-US" sz="1400">
                <a:solidFill>
                  <a:schemeClr val="bg1"/>
                </a:solidFill>
                <a:latin typeface="微软雅黑" panose="020B0503020204020204" pitchFamily="34" charset="-122"/>
                <a:ea typeface="微软雅黑" panose="020B0503020204020204" pitchFamily="34" charset="-122"/>
              </a:rPr>
              <a:t>绩效指示灯直观展现；企业中的项目可以划分层次进行管理；用户可自行扩展项目信息的数据域</a:t>
            </a:r>
            <a:r>
              <a:rPr lang="zh-CN" altLang="en-US" sz="140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4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0784" name="Text Box 43"/>
          <p:cNvSpPr txBox="1">
            <a:spLocks noChangeArrowheads="1"/>
          </p:cNvSpPr>
          <p:nvPr/>
        </p:nvSpPr>
        <p:spPr bwMode="gray">
          <a:xfrm>
            <a:off x="1671638" y="2522539"/>
            <a:ext cx="6019800" cy="523220"/>
          </a:xfrm>
          <a:prstGeom prst="rect">
            <a:avLst/>
          </a:prstGeom>
          <a:noFill/>
          <a:ln w="9525" algn="ctr">
            <a:noFill/>
            <a:miter lim="800000"/>
          </a:ln>
        </p:spPr>
        <p:txBody>
          <a:bodyPr>
            <a:spAutoFit/>
          </a:bodyPr>
          <a:lstStyle/>
          <a:p>
            <a:pPr eaLnBrk="0" hangingPunct="0"/>
            <a:r>
              <a:rPr lang="zh-CN" altLang="en-US" sz="1400">
                <a:solidFill>
                  <a:schemeClr val="bg1"/>
                </a:solidFill>
                <a:latin typeface="微软雅黑" panose="020B0503020204020204" pitchFamily="34" charset="-122"/>
                <a:ea typeface="微软雅黑" panose="020B0503020204020204" pitchFamily="34" charset="-122"/>
              </a:rPr>
              <a:t>管理角色可以灵活定义；管理过程（生命周期）可自定义；工作流程可自定义。</a:t>
            </a:r>
            <a:endParaRPr lang="zh-CN" altLang="en-US" sz="14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0785" name="Text Box 44"/>
          <p:cNvSpPr txBox="1">
            <a:spLocks noChangeArrowheads="1"/>
          </p:cNvSpPr>
          <p:nvPr/>
        </p:nvSpPr>
        <p:spPr bwMode="gray">
          <a:xfrm>
            <a:off x="1671638" y="3573464"/>
            <a:ext cx="6019800" cy="523220"/>
          </a:xfrm>
          <a:prstGeom prst="rect">
            <a:avLst/>
          </a:prstGeom>
          <a:noFill/>
          <a:ln w="9525" algn="ctr">
            <a:noFill/>
            <a:miter lim="800000"/>
          </a:ln>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rPr>
              <a:t>可提供跟踪甘特图、比较甘特图直观展现项目进展；可提供基于项目任务完成情况的统计分析</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60786" name="Rectangle 45"/>
          <p:cNvSpPr>
            <a:spLocks noChangeArrowheads="1"/>
          </p:cNvSpPr>
          <p:nvPr/>
        </p:nvSpPr>
        <p:spPr bwMode="black">
          <a:xfrm>
            <a:off x="2128838" y="1135064"/>
            <a:ext cx="5029200" cy="338554"/>
          </a:xfrm>
          <a:prstGeom prst="rect">
            <a:avLst/>
          </a:prstGeom>
          <a:noFill/>
          <a:ln w="9525">
            <a:noFill/>
            <a:miter lim="800000"/>
          </a:ln>
        </p:spPr>
        <p:txBody>
          <a:bodyPr>
            <a:spAutoFit/>
          </a:bodyPr>
          <a:lstStyle/>
          <a:p>
            <a:r>
              <a:rPr lang="zh-CN" altLang="en-US" sz="1600" b="1">
                <a:latin typeface="微软雅黑" panose="020B0503020204020204" pitchFamily="34" charset="-122"/>
                <a:ea typeface="微软雅黑" panose="020B0503020204020204" pitchFamily="34" charset="-122"/>
              </a:rPr>
              <a:t>建立统一的项目管理平台</a:t>
            </a:r>
            <a:endParaRPr lang="zh-CN" altLang="en-US" sz="1600" b="1" u="sng">
              <a:latin typeface="微软雅黑" panose="020B0503020204020204" pitchFamily="34" charset="-122"/>
              <a:ea typeface="微软雅黑" panose="020B0503020204020204" pitchFamily="34" charset="-122"/>
            </a:endParaRPr>
          </a:p>
        </p:txBody>
      </p:sp>
      <p:sp>
        <p:nvSpPr>
          <p:cNvPr id="160787" name="Rectangle 46"/>
          <p:cNvSpPr>
            <a:spLocks noChangeArrowheads="1"/>
          </p:cNvSpPr>
          <p:nvPr/>
        </p:nvSpPr>
        <p:spPr bwMode="black">
          <a:xfrm>
            <a:off x="2133600" y="2092326"/>
            <a:ext cx="5029200" cy="338554"/>
          </a:xfrm>
          <a:prstGeom prst="rect">
            <a:avLst/>
          </a:prstGeom>
          <a:noFill/>
          <a:ln w="9525">
            <a:noFill/>
            <a:miter lim="800000"/>
          </a:ln>
        </p:spPr>
        <p:txBody>
          <a:bodyPr>
            <a:spAutoFit/>
          </a:bodyPr>
          <a:lstStyle/>
          <a:p>
            <a:r>
              <a:rPr lang="zh-CN" altLang="en-US" sz="1600" b="1">
                <a:latin typeface="微软雅黑" panose="020B0503020204020204" pitchFamily="34" charset="-122"/>
                <a:ea typeface="微软雅黑" panose="020B0503020204020204" pitchFamily="34" charset="-122"/>
              </a:rPr>
              <a:t>固化和自动化项目全生命周期管理</a:t>
            </a:r>
            <a:endParaRPr lang="zh-CN" altLang="en-US" sz="1600" b="1" u="sng">
              <a:latin typeface="微软雅黑" panose="020B0503020204020204" pitchFamily="34" charset="-122"/>
              <a:ea typeface="微软雅黑" panose="020B0503020204020204" pitchFamily="34" charset="-122"/>
            </a:endParaRPr>
          </a:p>
        </p:txBody>
      </p:sp>
      <p:sp>
        <p:nvSpPr>
          <p:cNvPr id="160788" name="Rectangle 47"/>
          <p:cNvSpPr>
            <a:spLocks noChangeArrowheads="1"/>
          </p:cNvSpPr>
          <p:nvPr/>
        </p:nvSpPr>
        <p:spPr bwMode="black">
          <a:xfrm>
            <a:off x="2128838" y="3192464"/>
            <a:ext cx="5029200" cy="338554"/>
          </a:xfrm>
          <a:prstGeom prst="rect">
            <a:avLst/>
          </a:prstGeom>
          <a:noFill/>
          <a:ln w="9525">
            <a:noFill/>
            <a:miter lim="800000"/>
          </a:ln>
        </p:spPr>
        <p:txBody>
          <a:bodyPr>
            <a:spAutoFit/>
          </a:bodyPr>
          <a:lstStyle/>
          <a:p>
            <a:r>
              <a:rPr lang="zh-CN" altLang="en-US" sz="1600" b="1">
                <a:latin typeface="微软雅黑" panose="020B0503020204020204" pitchFamily="34" charset="-122"/>
                <a:ea typeface="微软雅黑" panose="020B0503020204020204" pitchFamily="34" charset="-122"/>
              </a:rPr>
              <a:t>以项目计划与跟踪统筹协调项目进展</a:t>
            </a:r>
            <a:endParaRPr lang="zh-CN" altLang="en-US" sz="1600" b="1" u="sng">
              <a:latin typeface="微软雅黑" panose="020B0503020204020204" pitchFamily="34" charset="-122"/>
              <a:ea typeface="微软雅黑" panose="020B0503020204020204" pitchFamily="34" charset="-122"/>
            </a:endParaRPr>
          </a:p>
        </p:txBody>
      </p:sp>
      <p:sp>
        <p:nvSpPr>
          <p:cNvPr id="21" name="AutoShape 30"/>
          <p:cNvSpPr>
            <a:spLocks noChangeArrowheads="1"/>
          </p:cNvSpPr>
          <p:nvPr/>
        </p:nvSpPr>
        <p:spPr bwMode="gray">
          <a:xfrm>
            <a:off x="1271588" y="4554537"/>
            <a:ext cx="6653212" cy="792163"/>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sz="1600">
              <a:ea typeface="宋体" panose="02010600030101010101" pitchFamily="2" charset="-122"/>
            </a:endParaRPr>
          </a:p>
        </p:txBody>
      </p:sp>
      <p:sp>
        <p:nvSpPr>
          <p:cNvPr id="23" name="AutoShape 34"/>
          <p:cNvSpPr>
            <a:spLocks noChangeArrowheads="1"/>
          </p:cNvSpPr>
          <p:nvPr/>
        </p:nvSpPr>
        <p:spPr bwMode="gray">
          <a:xfrm flipV="1">
            <a:off x="1349375" y="4183063"/>
            <a:ext cx="6502400" cy="296863"/>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pPr>
              <a:defRPr/>
            </a:pPr>
            <a:endParaRPr lang="zh-CN" altLang="en-US" sz="1600">
              <a:ea typeface="宋体" panose="02010600030101010101" pitchFamily="2" charset="-122"/>
            </a:endParaRPr>
          </a:p>
        </p:txBody>
      </p:sp>
      <p:pic>
        <p:nvPicPr>
          <p:cNvPr id="160791" name="Picture 36" descr="Picture4"/>
          <p:cNvPicPr>
            <a:picLocks noChangeAspect="1" noChangeArrowheads="1"/>
          </p:cNvPicPr>
          <p:nvPr/>
        </p:nvPicPr>
        <p:blipFill>
          <a:blip r:embed="rId1" cstate="print"/>
          <a:srcRect/>
          <a:stretch>
            <a:fillRect/>
          </a:stretch>
        </p:blipFill>
        <p:spPr bwMode="auto">
          <a:xfrm>
            <a:off x="1328740" y="4595813"/>
            <a:ext cx="674687" cy="468312"/>
          </a:xfrm>
          <a:prstGeom prst="rect">
            <a:avLst/>
          </a:prstGeom>
          <a:noFill/>
          <a:ln w="9525">
            <a:noFill/>
            <a:miter lim="800000"/>
            <a:headEnd/>
            <a:tailEnd/>
          </a:ln>
        </p:spPr>
      </p:pic>
      <p:sp>
        <p:nvSpPr>
          <p:cNvPr id="160792" name="AutoShape 39"/>
          <p:cNvSpPr>
            <a:spLocks noChangeArrowheads="1"/>
          </p:cNvSpPr>
          <p:nvPr/>
        </p:nvSpPr>
        <p:spPr bwMode="gray">
          <a:xfrm>
            <a:off x="1758950" y="4325938"/>
            <a:ext cx="5791200" cy="373063"/>
          </a:xfrm>
          <a:prstGeom prst="roundRect">
            <a:avLst>
              <a:gd name="adj" fmla="val 16667"/>
            </a:avLst>
          </a:prstGeom>
          <a:solidFill>
            <a:srgbClr val="FEFFFF"/>
          </a:solidFill>
          <a:ln w="28575">
            <a:solidFill>
              <a:schemeClr val="accent2"/>
            </a:solidFill>
            <a:round/>
          </a:ln>
        </p:spPr>
        <p:txBody>
          <a:bodyPr wrap="none" anchor="ctr"/>
          <a:lstStyle/>
          <a:p>
            <a:endParaRPr lang="zh-CN" altLang="en-US" sz="1600"/>
          </a:p>
        </p:txBody>
      </p:sp>
      <p:sp>
        <p:nvSpPr>
          <p:cNvPr id="160793" name="Text Box 42"/>
          <p:cNvSpPr txBox="1">
            <a:spLocks noChangeArrowheads="1"/>
          </p:cNvSpPr>
          <p:nvPr/>
        </p:nvSpPr>
        <p:spPr bwMode="gray">
          <a:xfrm>
            <a:off x="1682750" y="4783139"/>
            <a:ext cx="6019800" cy="523220"/>
          </a:xfrm>
          <a:prstGeom prst="rect">
            <a:avLst/>
          </a:prstGeom>
          <a:noFill/>
          <a:ln w="9525" algn="ctr">
            <a:noFill/>
            <a:miter lim="800000"/>
          </a:ln>
        </p:spPr>
        <p:txBody>
          <a:bodyPr>
            <a:spAutoFit/>
          </a:bodyPr>
          <a:lstStyle/>
          <a:p>
            <a:pPr marL="55880"/>
            <a:r>
              <a:rPr lang="zh-CN" altLang="en-US" sz="1400">
                <a:solidFill>
                  <a:schemeClr val="bg1"/>
                </a:solidFill>
                <a:latin typeface="微软雅黑" panose="020B0503020204020204" pitchFamily="34" charset="-122"/>
                <a:ea typeface="微软雅黑" panose="020B0503020204020204" pitchFamily="34" charset="-122"/>
              </a:rPr>
              <a:t>成本科目树可自定义和扩展；实际成本可以与财务系统同步；预算的偏差分析； “预算－成本”偏差阈值控制。</a:t>
            </a:r>
            <a:endParaRPr lang="en-US" altLang="zh-CN" sz="14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0794" name="Rectangle 45"/>
          <p:cNvSpPr>
            <a:spLocks noChangeArrowheads="1"/>
          </p:cNvSpPr>
          <p:nvPr/>
        </p:nvSpPr>
        <p:spPr bwMode="black">
          <a:xfrm>
            <a:off x="2139950" y="4335463"/>
            <a:ext cx="5029200" cy="338554"/>
          </a:xfrm>
          <a:prstGeom prst="rect">
            <a:avLst/>
          </a:prstGeom>
          <a:noFill/>
          <a:ln w="9525">
            <a:noFill/>
            <a:miter lim="800000"/>
          </a:ln>
        </p:spPr>
        <p:txBody>
          <a:bodyPr>
            <a:spAutoFit/>
          </a:bodyPr>
          <a:lstStyle/>
          <a:p>
            <a:r>
              <a:rPr lang="zh-CN" altLang="en-US" sz="1600" b="1">
                <a:latin typeface="微软雅黑" panose="020B0503020204020204" pitchFamily="34" charset="-122"/>
                <a:ea typeface="微软雅黑" panose="020B0503020204020204" pitchFamily="34" charset="-122"/>
              </a:rPr>
              <a:t>实现项目三算（估算－预算－核算）</a:t>
            </a:r>
            <a:endParaRPr lang="zh-CN" altLang="en-US" sz="1600" b="1" u="sng">
              <a:latin typeface="微软雅黑" panose="020B0503020204020204" pitchFamily="34" charset="-122"/>
              <a:ea typeface="微软雅黑" panose="020B0503020204020204" pitchFamily="34" charset="-122"/>
            </a:endParaRPr>
          </a:p>
        </p:txBody>
      </p:sp>
      <p:sp>
        <p:nvSpPr>
          <p:cNvPr id="33" name="AutoShape 31"/>
          <p:cNvSpPr>
            <a:spLocks noChangeArrowheads="1"/>
          </p:cNvSpPr>
          <p:nvPr/>
        </p:nvSpPr>
        <p:spPr bwMode="gray">
          <a:xfrm>
            <a:off x="1295402" y="5695949"/>
            <a:ext cx="6653213" cy="704851"/>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sz="1600">
              <a:ea typeface="宋体" panose="02010600030101010101" pitchFamily="2" charset="-122"/>
            </a:endParaRPr>
          </a:p>
        </p:txBody>
      </p:sp>
      <p:sp>
        <p:nvSpPr>
          <p:cNvPr id="34" name="AutoShape 33"/>
          <p:cNvSpPr>
            <a:spLocks noChangeArrowheads="1"/>
          </p:cNvSpPr>
          <p:nvPr/>
        </p:nvSpPr>
        <p:spPr bwMode="gray">
          <a:xfrm flipV="1">
            <a:off x="1466852" y="5326064"/>
            <a:ext cx="6397625" cy="295275"/>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ln>
          <a:effectLst/>
        </p:spPr>
        <p:txBody>
          <a:bodyPr wrap="none" anchor="ctr"/>
          <a:lstStyle/>
          <a:p>
            <a:pPr>
              <a:defRPr/>
            </a:pPr>
            <a:endParaRPr lang="zh-CN" altLang="en-US" sz="1600">
              <a:ea typeface="宋体" panose="02010600030101010101" pitchFamily="2" charset="-122"/>
            </a:endParaRPr>
          </a:p>
        </p:txBody>
      </p:sp>
      <p:pic>
        <p:nvPicPr>
          <p:cNvPr id="160797" name="Picture 37" descr="Picture4"/>
          <p:cNvPicPr>
            <a:picLocks noChangeAspect="1" noChangeArrowheads="1"/>
          </p:cNvPicPr>
          <p:nvPr/>
        </p:nvPicPr>
        <p:blipFill>
          <a:blip r:embed="rId1" cstate="print"/>
          <a:srcRect/>
          <a:stretch>
            <a:fillRect/>
          </a:stretch>
        </p:blipFill>
        <p:spPr bwMode="auto">
          <a:xfrm>
            <a:off x="1346202" y="5741988"/>
            <a:ext cx="676275" cy="466725"/>
          </a:xfrm>
          <a:prstGeom prst="rect">
            <a:avLst/>
          </a:prstGeom>
          <a:noFill/>
          <a:ln w="9525">
            <a:noFill/>
            <a:miter lim="800000"/>
            <a:headEnd/>
            <a:tailEnd/>
          </a:ln>
        </p:spPr>
      </p:pic>
      <p:sp>
        <p:nvSpPr>
          <p:cNvPr id="160798" name="AutoShape 40"/>
          <p:cNvSpPr>
            <a:spLocks noChangeArrowheads="1"/>
          </p:cNvSpPr>
          <p:nvPr/>
        </p:nvSpPr>
        <p:spPr bwMode="gray">
          <a:xfrm>
            <a:off x="1779588" y="5487989"/>
            <a:ext cx="5791200" cy="373063"/>
          </a:xfrm>
          <a:prstGeom prst="roundRect">
            <a:avLst>
              <a:gd name="adj" fmla="val 16667"/>
            </a:avLst>
          </a:prstGeom>
          <a:solidFill>
            <a:srgbClr val="FEFFFF"/>
          </a:solidFill>
          <a:ln w="28575">
            <a:solidFill>
              <a:schemeClr val="folHlink"/>
            </a:solidFill>
            <a:round/>
          </a:ln>
        </p:spPr>
        <p:txBody>
          <a:bodyPr wrap="none" anchor="ctr"/>
          <a:lstStyle/>
          <a:p>
            <a:endParaRPr lang="zh-CN" altLang="en-US" sz="1600"/>
          </a:p>
        </p:txBody>
      </p:sp>
      <p:sp>
        <p:nvSpPr>
          <p:cNvPr id="160799" name="Text Box 43"/>
          <p:cNvSpPr txBox="1">
            <a:spLocks noChangeArrowheads="1"/>
          </p:cNvSpPr>
          <p:nvPr/>
        </p:nvSpPr>
        <p:spPr bwMode="gray">
          <a:xfrm>
            <a:off x="1779588" y="5859465"/>
            <a:ext cx="6019800" cy="769441"/>
          </a:xfrm>
          <a:prstGeom prst="rect">
            <a:avLst/>
          </a:prstGeom>
          <a:noFill/>
          <a:ln w="9525" algn="ctr">
            <a:noFill/>
            <a:miter lim="800000"/>
          </a:ln>
        </p:spPr>
        <p:txBody>
          <a:bodyPr>
            <a:spAutoFit/>
          </a:bodyPr>
          <a:lstStyle/>
          <a:p>
            <a:pPr eaLnBrk="0" hangingPunct="0"/>
            <a:r>
              <a:rPr lang="zh-CN" altLang="en-US" sz="1400" dirty="0">
                <a:solidFill>
                  <a:schemeClr val="bg1"/>
                </a:solidFill>
                <a:latin typeface="微软雅黑" panose="020B0503020204020204" pitchFamily="34" charset="-122"/>
                <a:ea typeface="微软雅黑" panose="020B0503020204020204" pitchFamily="34" charset="-122"/>
              </a:rPr>
              <a:t>迅速而准确的把握项目的绩效状况，是管理者判断形势、安排项目的后续工作的基础</a:t>
            </a: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eaLnBrk="0" hangingPunct="0"/>
            <a:endParaRPr lang="zh-CN" altLang="en-US" sz="16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0800" name="Rectangle 46"/>
          <p:cNvSpPr>
            <a:spLocks noChangeArrowheads="1"/>
          </p:cNvSpPr>
          <p:nvPr/>
        </p:nvSpPr>
        <p:spPr bwMode="black">
          <a:xfrm>
            <a:off x="2165350" y="5487988"/>
            <a:ext cx="5029200" cy="338554"/>
          </a:xfrm>
          <a:prstGeom prst="rect">
            <a:avLst/>
          </a:prstGeom>
          <a:noFill/>
          <a:ln w="9525">
            <a:noFill/>
            <a:miter lim="800000"/>
          </a:ln>
        </p:spPr>
        <p:txBody>
          <a:bodyPr>
            <a:spAutoFit/>
          </a:bodyPr>
          <a:lstStyle/>
          <a:p>
            <a:r>
              <a:rPr lang="zh-CN" altLang="en-US" sz="1600" b="1">
                <a:latin typeface="微软雅黑" panose="020B0503020204020204" pitchFamily="34" charset="-122"/>
                <a:ea typeface="微软雅黑" panose="020B0503020204020204" pitchFamily="34" charset="-122"/>
              </a:rPr>
              <a:t>实时进行项目监控与分析</a:t>
            </a:r>
            <a:endParaRPr lang="zh-CN" altLang="en-US" sz="1600" b="1" u="sng">
              <a:latin typeface="微软雅黑" panose="020B0503020204020204" pitchFamily="34" charset="-122"/>
              <a:ea typeface="微软雅黑" panose="020B0503020204020204" pitchFamily="34" charset="-122"/>
            </a:endParaRPr>
          </a:p>
        </p:txBody>
      </p:sp>
      <p:pic>
        <p:nvPicPr>
          <p:cNvPr id="35" name="图片 34"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marL="0"/>
            <a:r>
              <a:rPr lang="en-US" altLang="zh-CN" b="1" dirty="0">
                <a:solidFill>
                  <a:srgbClr val="C00000"/>
                </a:solidFill>
              </a:rPr>
              <a:t>U8V11.0  </a:t>
            </a:r>
            <a:r>
              <a:rPr lang="zh-CN" altLang="en-US" b="1" dirty="0">
                <a:solidFill>
                  <a:srgbClr val="C00000"/>
                </a:solidFill>
              </a:rPr>
              <a:t>助力成长型企业成为信息化企业</a:t>
            </a:r>
            <a:endParaRPr lang="zh-CN" altLang="en-US" b="1" dirty="0">
              <a:solidFill>
                <a:srgbClr val="C00000"/>
              </a:solidFill>
            </a:endParaRPr>
          </a:p>
        </p:txBody>
      </p:sp>
      <p:pic>
        <p:nvPicPr>
          <p:cNvPr id="13" name="Picture 2" descr="E:\yinfeifei\2012年工作项目\UFIDA用友 2012\用友 U8\2021008 PPT设计 U8\png\1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540" y="1491805"/>
            <a:ext cx="8538615" cy="44574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组合 13"/>
          <p:cNvGrpSpPr/>
          <p:nvPr/>
        </p:nvGrpSpPr>
        <p:grpSpPr>
          <a:xfrm>
            <a:off x="3643754" y="2643934"/>
            <a:ext cx="1898187" cy="1503527"/>
            <a:chOff x="3635896" y="2749244"/>
            <a:chExt cx="1898187" cy="1503527"/>
          </a:xfrm>
        </p:grpSpPr>
        <p:sp>
          <p:nvSpPr>
            <p:cNvPr id="15" name="六边形 14"/>
            <p:cNvSpPr/>
            <p:nvPr/>
          </p:nvSpPr>
          <p:spPr>
            <a:xfrm rot="5400000">
              <a:off x="3532204" y="2852936"/>
              <a:ext cx="1503527" cy="1296144"/>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rot="5400000">
              <a:off x="4134247" y="2852936"/>
              <a:ext cx="1503527" cy="1296144"/>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rot="5400000">
              <a:off x="3833226" y="2852936"/>
              <a:ext cx="1503527" cy="1296144"/>
            </a:xfrm>
            <a:prstGeom prst="hexagon">
              <a:avLst/>
            </a:prstGeom>
            <a:solidFill>
              <a:srgbClr val="E600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8" name="组合 17"/>
          <p:cNvGrpSpPr/>
          <p:nvPr/>
        </p:nvGrpSpPr>
        <p:grpSpPr>
          <a:xfrm>
            <a:off x="3987541" y="2965832"/>
            <a:ext cx="1210588" cy="859717"/>
            <a:chOff x="3979695" y="3112828"/>
            <a:chExt cx="1210588" cy="859717"/>
          </a:xfrm>
        </p:grpSpPr>
        <p:pic>
          <p:nvPicPr>
            <p:cNvPr id="19" name="Picture 3" descr="E:\yinfeifei\2012年工作项目\UFIDA用友 2012\用友 U8\2021008 PPT设计 U8\png\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2566" y="3112828"/>
              <a:ext cx="984846" cy="24371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979695" y="3356992"/>
              <a:ext cx="1210588" cy="615553"/>
            </a:xfrm>
            <a:prstGeom prst="rect">
              <a:avLst/>
            </a:prstGeom>
            <a:noFill/>
          </p:spPr>
          <p:txBody>
            <a:bodyPr wrap="none" rtlCol="0">
              <a:spAutoFit/>
            </a:bodyPr>
            <a:lstStyle/>
            <a:p>
              <a:r>
                <a:rPr lang="en-US" altLang="zh-CN" dirty="0" smtClean="0">
                  <a:solidFill>
                    <a:schemeClr val="bg1"/>
                  </a:solidFill>
                  <a:latin typeface="Arial Black" panose="020B0A04020102020204" pitchFamily="34" charset="0"/>
                  <a:ea typeface="微软雅黑" panose="020B0503020204020204" pitchFamily="34" charset="-122"/>
                </a:rPr>
                <a:t>60</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多万</a:t>
              </a:r>
              <a:r>
                <a:rPr lang="zh-CN" altLang="en-US" sz="1600" dirty="0">
                  <a:solidFill>
                    <a:schemeClr val="bg1"/>
                  </a:solidFill>
                  <a:latin typeface="微软雅黑" panose="020B0503020204020204" pitchFamily="34" charset="-122"/>
                  <a:ea typeface="微软雅黑" panose="020B0503020204020204" pitchFamily="34" charset="-122"/>
                </a:rPr>
                <a:t>家</a:t>
              </a:r>
              <a:endParaRPr lang="zh-CN" altLang="en-US"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成长型客户</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006600" y="1042670"/>
            <a:ext cx="1646555" cy="586105"/>
          </a:xfrm>
          <a:prstGeom prst="rect">
            <a:avLst/>
          </a:prstGeom>
        </p:spPr>
        <p:txBody>
          <a:bodyPr>
            <a:noAutofit/>
          </a:bodyPr>
          <a:lstStyle/>
          <a:p>
            <a:pPr marL="1905" marR="0" lvl="0" indent="0" algn="l"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rPr>
              <a:t>传杰简介</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endParaRPr>
          </a:p>
        </p:txBody>
      </p:sp>
      <p:pic>
        <p:nvPicPr>
          <p:cNvPr id="2051" name="Picture 3" descr="E:\yinfeifei\2012年工作项目\UFIDA用友 2012\用友 U8\2021008 PPT设计 U8\png\1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59832" y="1149974"/>
            <a:ext cx="5616624" cy="30711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6"/>
          <p:cNvSpPr txBox="1"/>
          <p:nvPr/>
        </p:nvSpPr>
        <p:spPr>
          <a:xfrm>
            <a:off x="642620" y="1718310"/>
            <a:ext cx="4875530" cy="147637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a:lnSpc>
                <a:spcPct val="150000"/>
              </a:lnSpc>
            </a:pPr>
            <a:r>
              <a:rPr lang="en-US" sz="1200" dirty="0">
                <a:solidFill>
                  <a:schemeClr val="tx1"/>
                </a:solidFill>
                <a:cs typeface="微软雅黑" panose="020B0503020204020204" pitchFamily="34" charset="-122"/>
              </a:rPr>
              <a:t>       </a:t>
            </a:r>
            <a:r>
              <a:rPr sz="1200" dirty="0">
                <a:solidFill>
                  <a:schemeClr val="tx1"/>
                </a:solidFill>
                <a:cs typeface="微软雅黑" panose="020B0503020204020204" pitchFamily="34" charset="-122"/>
              </a:rPr>
              <a:t>福州传杰信息技术有限公司，</a:t>
            </a:r>
            <a:r>
              <a:rPr sz="1200" dirty="0">
                <a:solidFill>
                  <a:srgbClr val="C00000"/>
                </a:solidFill>
                <a:cs typeface="微软雅黑" panose="020B0503020204020204" pitchFamily="34" charset="-122"/>
              </a:rPr>
              <a:t>是用友网络科技股份有限公司、畅捷通信息技术股份有限公司、北京致远互联软件股份有限公司</a:t>
            </a:r>
            <a:r>
              <a:rPr sz="1200" dirty="0">
                <a:solidFill>
                  <a:schemeClr val="tx1"/>
                </a:solidFill>
                <a:cs typeface="微软雅黑" panose="020B0503020204020204" pitchFamily="34" charset="-122"/>
              </a:rPr>
              <a:t>在福建地区的营销服务中心，</a:t>
            </a:r>
            <a:r>
              <a:rPr sz="1200" dirty="0">
                <a:solidFill>
                  <a:srgbClr val="C00000"/>
                </a:solidFill>
                <a:cs typeface="微软雅黑" panose="020B0503020204020204" pitchFamily="34" charset="-122"/>
              </a:rPr>
              <a:t>福州地区</a:t>
            </a:r>
            <a:r>
              <a:rPr lang="zh-CN" sz="1200" dirty="0">
                <a:solidFill>
                  <a:srgbClr val="C00000"/>
                </a:solidFill>
                <a:cs typeface="微软雅黑" panose="020B0503020204020204" pitchFamily="34" charset="-122"/>
              </a:rPr>
              <a:t>唯一的</a:t>
            </a:r>
            <a:r>
              <a:rPr sz="1200" dirty="0">
                <a:solidFill>
                  <a:srgbClr val="C00000"/>
                </a:solidFill>
                <a:cs typeface="微软雅黑" panose="020B0503020204020204" pitchFamily="34" charset="-122"/>
              </a:rPr>
              <a:t>3S服务联盟</a:t>
            </a:r>
            <a:r>
              <a:rPr lang="zh-CN" sz="1200" dirty="0">
                <a:solidFill>
                  <a:srgbClr val="C00000"/>
                </a:solidFill>
                <a:cs typeface="微软雅黑" panose="020B0503020204020204" pitchFamily="34" charset="-122"/>
              </a:rPr>
              <a:t>。</a:t>
            </a:r>
            <a:r>
              <a:rPr sz="1200" dirty="0">
                <a:solidFill>
                  <a:schemeClr val="tx1"/>
                </a:solidFill>
                <a:cs typeface="微软雅黑" panose="020B0503020204020204" pitchFamily="34" charset="-122"/>
              </a:rPr>
              <a:t>致力于福建地区企事业单位信息化建设的管理咨询与管理软件的营销、实施、服务及自主产品集团连锁幼儿园管理系统的研发、其他行业的二次研发。</a:t>
            </a:r>
            <a:endParaRPr sz="1200" dirty="0">
              <a:solidFill>
                <a:schemeClr val="tx1"/>
              </a:solidFill>
              <a:cs typeface="微软雅黑" panose="020B0503020204020204" pitchFamily="34" charset="-122"/>
            </a:endParaRPr>
          </a:p>
        </p:txBody>
      </p:sp>
      <p:sp>
        <p:nvSpPr>
          <p:cNvPr id="5" name="TextBox 9"/>
          <p:cNvSpPr txBox="1"/>
          <p:nvPr/>
        </p:nvSpPr>
        <p:spPr>
          <a:xfrm>
            <a:off x="642620" y="3239135"/>
            <a:ext cx="4875530" cy="922020"/>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a:lnSpc>
                <a:spcPct val="150000"/>
              </a:lnSpc>
            </a:pPr>
            <a:r>
              <a:rPr lang="en-US" sz="1200" dirty="0">
                <a:solidFill>
                  <a:schemeClr val="tx1"/>
                </a:solidFill>
              </a:rPr>
              <a:t>      </a:t>
            </a:r>
            <a:r>
              <a:rPr sz="1200" dirty="0">
                <a:solidFill>
                  <a:schemeClr val="tx1"/>
                </a:solidFill>
              </a:rPr>
              <a:t>公司秉承“专业成就未来、服务创造价值”，提倡用“专业、快捷、热诚”的服务态度，以信息化提升企业管理为已任，助力福建企事业信息化建设。</a:t>
            </a:r>
            <a:endParaRPr sz="1200" dirty="0">
              <a:solidFill>
                <a:schemeClr val="tx1"/>
              </a:solidFill>
            </a:endParaRPr>
          </a:p>
        </p:txBody>
      </p:sp>
      <p:sp>
        <p:nvSpPr>
          <p:cNvPr id="6" name="TextBox 9"/>
          <p:cNvSpPr txBox="1"/>
          <p:nvPr/>
        </p:nvSpPr>
        <p:spPr>
          <a:xfrm>
            <a:off x="1920875" y="4445635"/>
            <a:ext cx="3719830" cy="1276350"/>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a:lnSpc>
                <a:spcPct val="100000"/>
              </a:lnSpc>
              <a:spcBef>
                <a:spcPts val="0"/>
              </a:spcBef>
              <a:spcAft>
                <a:spcPts val="0"/>
              </a:spcAft>
            </a:pPr>
            <a:r>
              <a:rPr lang="en-US" sz="1100" b="1" dirty="0">
                <a:solidFill>
                  <a:schemeClr val="tx1">
                    <a:lumMod val="85000"/>
                    <a:lumOff val="15000"/>
                  </a:schemeClr>
                </a:solidFill>
              </a:rPr>
              <a:t> </a:t>
            </a:r>
            <a:r>
              <a:rPr sz="1100" b="1" dirty="0">
                <a:solidFill>
                  <a:schemeClr val="tx1">
                    <a:lumMod val="85000"/>
                    <a:lumOff val="15000"/>
                  </a:schemeClr>
                </a:solidFill>
              </a:rPr>
              <a:t>服务宗旨: 专业、快捷、热诚！</a:t>
            </a:r>
            <a:endParaRPr sz="1100" b="1" dirty="0">
              <a:solidFill>
                <a:schemeClr val="tx1">
                  <a:lumMod val="85000"/>
                  <a:lumOff val="15000"/>
                </a:schemeClr>
              </a:solidFill>
            </a:endParaRPr>
          </a:p>
          <a:p>
            <a:pPr algn="just">
              <a:lnSpc>
                <a:spcPct val="100000"/>
              </a:lnSpc>
              <a:spcBef>
                <a:spcPts val="0"/>
              </a:spcBef>
              <a:spcAft>
                <a:spcPts val="0"/>
              </a:spcAft>
            </a:pPr>
            <a:endParaRPr sz="1100" b="1" dirty="0">
              <a:solidFill>
                <a:schemeClr val="tx1">
                  <a:lumMod val="85000"/>
                  <a:lumOff val="15000"/>
                </a:schemeClr>
              </a:solidFill>
            </a:endParaRPr>
          </a:p>
          <a:p>
            <a:pPr algn="just">
              <a:lnSpc>
                <a:spcPct val="100000"/>
              </a:lnSpc>
              <a:spcBef>
                <a:spcPts val="0"/>
              </a:spcBef>
              <a:spcAft>
                <a:spcPts val="0"/>
              </a:spcAft>
            </a:pPr>
            <a:r>
              <a:rPr sz="1100" b="1" dirty="0">
                <a:solidFill>
                  <a:schemeClr val="tx1">
                    <a:lumMod val="85000"/>
                    <a:lumOff val="15000"/>
                  </a:schemeClr>
                </a:solidFill>
              </a:rPr>
              <a:t> 企业目标: 做福建最专业、最热情的信息化服务商！</a:t>
            </a:r>
            <a:endParaRPr sz="1100" b="1" dirty="0">
              <a:solidFill>
                <a:schemeClr val="tx1">
                  <a:lumMod val="85000"/>
                  <a:lumOff val="15000"/>
                </a:schemeClr>
              </a:solidFill>
            </a:endParaRPr>
          </a:p>
          <a:p>
            <a:pPr algn="just">
              <a:lnSpc>
                <a:spcPct val="100000"/>
              </a:lnSpc>
              <a:spcBef>
                <a:spcPts val="0"/>
              </a:spcBef>
              <a:spcAft>
                <a:spcPts val="0"/>
              </a:spcAft>
            </a:pPr>
            <a:endParaRPr sz="1100" b="1" dirty="0">
              <a:solidFill>
                <a:schemeClr val="tx1">
                  <a:lumMod val="85000"/>
                  <a:lumOff val="15000"/>
                </a:schemeClr>
              </a:solidFill>
            </a:endParaRPr>
          </a:p>
          <a:p>
            <a:pPr algn="just">
              <a:lnSpc>
                <a:spcPct val="100000"/>
              </a:lnSpc>
              <a:spcBef>
                <a:spcPts val="0"/>
              </a:spcBef>
              <a:spcAft>
                <a:spcPts val="0"/>
              </a:spcAft>
            </a:pPr>
            <a:r>
              <a:rPr sz="1100" b="1" dirty="0">
                <a:solidFill>
                  <a:schemeClr val="tx1">
                    <a:lumMod val="85000"/>
                    <a:lumOff val="15000"/>
                  </a:schemeClr>
                </a:solidFill>
              </a:rPr>
              <a:t> 我们坚持: 专业成就未来,服务创造价值！</a:t>
            </a:r>
            <a:endParaRPr sz="1100" b="1" dirty="0">
              <a:solidFill>
                <a:schemeClr val="tx1">
                  <a:lumMod val="85000"/>
                  <a:lumOff val="15000"/>
                </a:schemeClr>
              </a:solidFill>
            </a:endParaRPr>
          </a:p>
          <a:p>
            <a:pPr algn="just">
              <a:lnSpc>
                <a:spcPct val="100000"/>
              </a:lnSpc>
              <a:spcBef>
                <a:spcPts val="0"/>
              </a:spcBef>
              <a:spcAft>
                <a:spcPts val="0"/>
              </a:spcAft>
            </a:pPr>
            <a:endParaRPr sz="1100" b="1" dirty="0">
              <a:solidFill>
                <a:schemeClr val="tx1">
                  <a:lumMod val="85000"/>
                  <a:lumOff val="15000"/>
                </a:schemeClr>
              </a:solidFill>
            </a:endParaRPr>
          </a:p>
          <a:p>
            <a:pPr algn="just">
              <a:lnSpc>
                <a:spcPct val="100000"/>
              </a:lnSpc>
              <a:spcBef>
                <a:spcPts val="0"/>
              </a:spcBef>
              <a:spcAft>
                <a:spcPts val="0"/>
              </a:spcAft>
            </a:pPr>
            <a:r>
              <a:rPr sz="1100" b="1" dirty="0">
                <a:solidFill>
                  <a:schemeClr val="tx1">
                    <a:lumMod val="85000"/>
                    <a:lumOff val="15000"/>
                  </a:schemeClr>
                </a:solidFill>
              </a:rPr>
              <a:t> 企业口号: 你的满意、我的追求！</a:t>
            </a:r>
            <a:endParaRPr sz="1100" b="1" dirty="0">
              <a:solidFill>
                <a:schemeClr val="tx1">
                  <a:lumMod val="85000"/>
                  <a:lumOff val="15000"/>
                </a:schemeClr>
              </a:solidFill>
            </a:endParaRPr>
          </a:p>
        </p:txBody>
      </p:sp>
      <p:pic>
        <p:nvPicPr>
          <p:cNvPr id="7" name="图片 6" descr="-27920"/>
          <p:cNvPicPr>
            <a:picLocks noChangeAspect="1"/>
          </p:cNvPicPr>
          <p:nvPr/>
        </p:nvPicPr>
        <p:blipFill>
          <a:blip r:embed="rId2"/>
          <a:stretch>
            <a:fillRect/>
          </a:stretch>
        </p:blipFill>
        <p:spPr>
          <a:xfrm>
            <a:off x="1678940" y="4445635"/>
            <a:ext cx="230505" cy="230505"/>
          </a:xfrm>
          <a:prstGeom prst="rect">
            <a:avLst/>
          </a:prstGeom>
        </p:spPr>
      </p:pic>
      <p:pic>
        <p:nvPicPr>
          <p:cNvPr id="8" name="图片 7" descr="-27920"/>
          <p:cNvPicPr>
            <a:picLocks noChangeAspect="1"/>
          </p:cNvPicPr>
          <p:nvPr/>
        </p:nvPicPr>
        <p:blipFill>
          <a:blip r:embed="rId2"/>
          <a:stretch>
            <a:fillRect/>
          </a:stretch>
        </p:blipFill>
        <p:spPr>
          <a:xfrm>
            <a:off x="1690370" y="4801235"/>
            <a:ext cx="230505" cy="230505"/>
          </a:xfrm>
          <a:prstGeom prst="rect">
            <a:avLst/>
          </a:prstGeom>
        </p:spPr>
      </p:pic>
      <p:pic>
        <p:nvPicPr>
          <p:cNvPr id="9" name="图片 8" descr="-27920"/>
          <p:cNvPicPr>
            <a:picLocks noChangeAspect="1"/>
          </p:cNvPicPr>
          <p:nvPr/>
        </p:nvPicPr>
        <p:blipFill>
          <a:blip r:embed="rId2"/>
          <a:stretch>
            <a:fillRect/>
          </a:stretch>
        </p:blipFill>
        <p:spPr>
          <a:xfrm>
            <a:off x="1678940" y="5156835"/>
            <a:ext cx="230505" cy="230505"/>
          </a:xfrm>
          <a:prstGeom prst="rect">
            <a:avLst/>
          </a:prstGeom>
        </p:spPr>
      </p:pic>
      <p:pic>
        <p:nvPicPr>
          <p:cNvPr id="10" name="图片 9" descr="-27920"/>
          <p:cNvPicPr>
            <a:picLocks noChangeAspect="1"/>
          </p:cNvPicPr>
          <p:nvPr/>
        </p:nvPicPr>
        <p:blipFill>
          <a:blip r:embed="rId2"/>
          <a:stretch>
            <a:fillRect/>
          </a:stretch>
        </p:blipFill>
        <p:spPr>
          <a:xfrm>
            <a:off x="1690370" y="5491480"/>
            <a:ext cx="230505" cy="230505"/>
          </a:xfrm>
          <a:prstGeom prst="rect">
            <a:avLst/>
          </a:prstGeom>
        </p:spPr>
      </p:pic>
      <p:sp>
        <p:nvSpPr>
          <p:cNvPr id="11" name="矩形 47"/>
          <p:cNvSpPr>
            <a:spLocks noChangeArrowheads="1"/>
          </p:cNvSpPr>
          <p:nvPr/>
        </p:nvSpPr>
        <p:spPr bwMode="auto">
          <a:xfrm>
            <a:off x="6757670" y="4309110"/>
            <a:ext cx="1751330" cy="347980"/>
          </a:xfrm>
          <a:prstGeom prst="rect">
            <a:avLst/>
          </a:prstGeom>
          <a:solidFill>
            <a:srgbClr val="1B2946"/>
          </a:solidFill>
          <a:ln>
            <a:noFill/>
          </a:ln>
        </p:spPr>
        <p:txBody>
          <a:bodyPr wrap="square" lIns="91383" tIns="45692" rIns="91383" bIns="45692">
            <a:spAutoFit/>
          </a:bodyPr>
          <a:p>
            <a:pPr>
              <a:lnSpc>
                <a:spcPct val="120000"/>
              </a:lnSpc>
              <a:spcBef>
                <a:spcPct val="0"/>
              </a:spcBef>
              <a:buFont typeface="Arial" panose="020B0604020202020204" pitchFamily="34" charset="0"/>
              <a:buNone/>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18105907343</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47"/>
          <p:cNvSpPr>
            <a:spLocks noChangeArrowheads="1"/>
          </p:cNvSpPr>
          <p:nvPr/>
        </p:nvSpPr>
        <p:spPr bwMode="auto">
          <a:xfrm>
            <a:off x="6746875" y="4951730"/>
            <a:ext cx="1751330" cy="347980"/>
          </a:xfrm>
          <a:prstGeom prst="rect">
            <a:avLst/>
          </a:prstGeom>
          <a:solidFill>
            <a:srgbClr val="FA284B"/>
          </a:solidFill>
          <a:ln>
            <a:noFill/>
          </a:ln>
        </p:spPr>
        <p:txBody>
          <a:bodyPr wrap="square" lIns="91383" tIns="45692" rIns="91383" bIns="45692">
            <a:spAutoFit/>
          </a:bodyPr>
          <a:p>
            <a:pPr>
              <a:lnSpc>
                <a:spcPct val="120000"/>
              </a:lnSpc>
              <a:spcBef>
                <a:spcPct val="0"/>
              </a:spcBef>
              <a:buFont typeface="Arial" panose="020B0604020202020204" pitchFamily="34" charset="0"/>
              <a:buNone/>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fzcj83693601</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KSO_Shape"/>
          <p:cNvSpPr>
            <a:spLocks noChangeAspect="1"/>
          </p:cNvSpPr>
          <p:nvPr/>
        </p:nvSpPr>
        <p:spPr>
          <a:xfrm>
            <a:off x="6062345" y="4912360"/>
            <a:ext cx="457200" cy="42735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A28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800" dirty="0">
              <a:solidFill>
                <a:srgbClr val="FFFFFF"/>
              </a:solidFill>
              <a:ea typeface="微软雅黑" panose="020B0503020204020204" pitchFamily="34" charset="-122"/>
            </a:endParaRPr>
          </a:p>
        </p:txBody>
      </p:sp>
      <p:sp>
        <p:nvSpPr>
          <p:cNvPr id="14" name="KSO_Shape"/>
          <p:cNvSpPr>
            <a:spLocks noChangeAspect="1"/>
          </p:cNvSpPr>
          <p:nvPr/>
        </p:nvSpPr>
        <p:spPr>
          <a:xfrm>
            <a:off x="6057900" y="3629660"/>
            <a:ext cx="419735" cy="434975"/>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FA284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800" dirty="0">
              <a:solidFill>
                <a:srgbClr val="FFFFFF"/>
              </a:solidFill>
              <a:ea typeface="微软雅黑" panose="020B0503020204020204" pitchFamily="34" charset="-122"/>
            </a:endParaRPr>
          </a:p>
        </p:txBody>
      </p:sp>
      <p:grpSp>
        <p:nvGrpSpPr>
          <p:cNvPr id="15" name="组合 14"/>
          <p:cNvGrpSpPr/>
          <p:nvPr/>
        </p:nvGrpSpPr>
        <p:grpSpPr>
          <a:xfrm>
            <a:off x="6052185" y="2326005"/>
            <a:ext cx="431800" cy="431800"/>
            <a:chOff x="7230" y="2150"/>
            <a:chExt cx="844" cy="844"/>
          </a:xfrm>
        </p:grpSpPr>
        <p:pic>
          <p:nvPicPr>
            <p:cNvPr id="16" name="图片 15" descr="qq"/>
            <p:cNvPicPr>
              <a:picLocks noChangeAspect="1"/>
            </p:cNvPicPr>
            <p:nvPr/>
          </p:nvPicPr>
          <p:blipFill>
            <a:blip r:embed="rId3"/>
            <a:stretch>
              <a:fillRect/>
            </a:stretch>
          </p:blipFill>
          <p:spPr>
            <a:xfrm>
              <a:off x="7418" y="2313"/>
              <a:ext cx="470" cy="518"/>
            </a:xfrm>
            <a:prstGeom prst="rect">
              <a:avLst/>
            </a:prstGeom>
          </p:spPr>
        </p:pic>
        <p:sp>
          <p:nvSpPr>
            <p:cNvPr id="17" name="椭圆 16"/>
            <p:cNvSpPr/>
            <p:nvPr/>
          </p:nvSpPr>
          <p:spPr>
            <a:xfrm>
              <a:off x="7230" y="2150"/>
              <a:ext cx="844" cy="844"/>
            </a:xfrm>
            <a:prstGeom prst="ellipse">
              <a:avLst/>
            </a:prstGeom>
            <a:noFill/>
            <a:ln w="28575">
              <a:solidFill>
                <a:srgbClr val="FA284B"/>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8" name="矩形 47"/>
          <p:cNvSpPr>
            <a:spLocks noChangeArrowheads="1"/>
          </p:cNvSpPr>
          <p:nvPr/>
        </p:nvSpPr>
        <p:spPr bwMode="auto">
          <a:xfrm>
            <a:off x="6757670" y="3037205"/>
            <a:ext cx="1751330" cy="347980"/>
          </a:xfrm>
          <a:prstGeom prst="rect">
            <a:avLst/>
          </a:prstGeom>
          <a:solidFill>
            <a:srgbClr val="1B2946"/>
          </a:solidFill>
          <a:ln>
            <a:noFill/>
          </a:ln>
        </p:spPr>
        <p:txBody>
          <a:bodyPr wrap="square" lIns="91383" tIns="45692" rIns="91383" bIns="45692">
            <a:spAutoFit/>
          </a:bodyPr>
          <a:p>
            <a:pPr>
              <a:lnSpc>
                <a:spcPct val="120000"/>
              </a:lnSpc>
              <a:spcBef>
                <a:spcPct val="0"/>
              </a:spcBef>
              <a:buFont typeface="Arial" panose="020B0604020202020204" pitchFamily="34" charset="0"/>
              <a:buNone/>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0591-83693601</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9" name="图片 18" descr="85a769a5611da4511f44e39ad5842e23"/>
          <p:cNvPicPr>
            <a:picLocks noChangeAspect="1"/>
          </p:cNvPicPr>
          <p:nvPr/>
        </p:nvPicPr>
        <p:blipFill>
          <a:blip r:embed="rId4"/>
          <a:stretch>
            <a:fillRect/>
          </a:stretch>
        </p:blipFill>
        <p:spPr>
          <a:xfrm>
            <a:off x="6050915" y="2966720"/>
            <a:ext cx="434340" cy="488950"/>
          </a:xfrm>
          <a:prstGeom prst="rect">
            <a:avLst/>
          </a:prstGeom>
        </p:spPr>
      </p:pic>
      <p:sp>
        <p:nvSpPr>
          <p:cNvPr id="20" name="矩形 47"/>
          <p:cNvSpPr>
            <a:spLocks noChangeArrowheads="1"/>
          </p:cNvSpPr>
          <p:nvPr/>
        </p:nvSpPr>
        <p:spPr bwMode="auto">
          <a:xfrm>
            <a:off x="6757670" y="2367280"/>
            <a:ext cx="1751330" cy="347980"/>
          </a:xfrm>
          <a:prstGeom prst="rect">
            <a:avLst/>
          </a:prstGeom>
          <a:solidFill>
            <a:srgbClr val="FA284B"/>
          </a:solidFill>
          <a:ln>
            <a:noFill/>
          </a:ln>
        </p:spPr>
        <p:txBody>
          <a:bodyPr wrap="square" lIns="91383" tIns="45692" rIns="91383" bIns="45692">
            <a:spAutoFit/>
          </a:bodyPr>
          <a:p>
            <a:pPr>
              <a:lnSpc>
                <a:spcPct val="120000"/>
              </a:lnSpc>
              <a:spcBef>
                <a:spcPct val="0"/>
              </a:spcBef>
              <a:buFont typeface="Arial" panose="020B0604020202020204" pitchFamily="34" charset="0"/>
              <a:buNone/>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800078956</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47"/>
          <p:cNvSpPr>
            <a:spLocks noChangeArrowheads="1"/>
          </p:cNvSpPr>
          <p:nvPr/>
        </p:nvSpPr>
        <p:spPr bwMode="auto">
          <a:xfrm>
            <a:off x="6746875" y="3672840"/>
            <a:ext cx="1751330" cy="347980"/>
          </a:xfrm>
          <a:prstGeom prst="rect">
            <a:avLst/>
          </a:prstGeom>
          <a:solidFill>
            <a:srgbClr val="FA284B"/>
          </a:solidFill>
          <a:ln>
            <a:noFill/>
          </a:ln>
        </p:spPr>
        <p:txBody>
          <a:bodyPr wrap="square" lIns="91383" tIns="45692" rIns="91383" bIns="45692">
            <a:spAutoFit/>
          </a:bodyPr>
          <a:p>
            <a:pPr>
              <a:lnSpc>
                <a:spcPct val="120000"/>
              </a:lnSpc>
              <a:spcBef>
                <a:spcPct val="0"/>
              </a:spcBef>
              <a:buFont typeface="Arial" panose="020B0604020202020204" pitchFamily="34" charset="0"/>
              <a:buNone/>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www.chuanjie.net</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7" name="图片 46" descr="1117373c7a19f5a1148e824d517b5327"/>
          <p:cNvPicPr>
            <a:picLocks noChangeAspect="1"/>
          </p:cNvPicPr>
          <p:nvPr/>
        </p:nvPicPr>
        <p:blipFill>
          <a:blip r:embed="rId5"/>
          <a:stretch>
            <a:fillRect/>
          </a:stretch>
        </p:blipFill>
        <p:spPr>
          <a:xfrm>
            <a:off x="6066790" y="4258310"/>
            <a:ext cx="448310" cy="449580"/>
          </a:xfrm>
          <a:prstGeom prst="rect">
            <a:avLst/>
          </a:prstGeom>
        </p:spPr>
      </p:pic>
      <p:pic>
        <p:nvPicPr>
          <p:cNvPr id="22" name="图片 21" descr="cj-01p"/>
          <p:cNvPicPr>
            <a:picLocks noChangeAspect="1"/>
          </p:cNvPicPr>
          <p:nvPr/>
        </p:nvPicPr>
        <p:blipFill>
          <a:blip r:embed="rId6"/>
          <a:stretch>
            <a:fillRect/>
          </a:stretch>
        </p:blipFill>
        <p:spPr>
          <a:xfrm>
            <a:off x="7433310" y="73025"/>
            <a:ext cx="1416050" cy="584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50" fill="hold"/>
                                        <p:tgtEl>
                                          <p:spTgt spid="2"/>
                                        </p:tgtEl>
                                        <p:attrNameLst>
                                          <p:attrName>ppt_w</p:attrName>
                                        </p:attrNameLst>
                                      </p:cBhvr>
                                      <p:tavLst>
                                        <p:tav tm="0">
                                          <p:val>
                                            <p:fltVal val="0"/>
                                          </p:val>
                                        </p:tav>
                                        <p:tav tm="100000">
                                          <p:val>
                                            <p:strVal val="#ppt_w"/>
                                          </p:val>
                                        </p:tav>
                                      </p:tavLst>
                                    </p:anim>
                                    <p:anim calcmode="lin" valueType="num">
                                      <p:cBhvr>
                                        <p:cTn id="8" dur="1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46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50" fill="hold"/>
                                        <p:tgtEl>
                                          <p:spTgt spid="5"/>
                                        </p:tgtEl>
                                        <p:attrNameLst>
                                          <p:attrName>ppt_w</p:attrName>
                                        </p:attrNameLst>
                                      </p:cBhvr>
                                      <p:tavLst>
                                        <p:tav tm="0">
                                          <p:val>
                                            <p:fltVal val="0"/>
                                          </p:val>
                                        </p:tav>
                                        <p:tav tm="100000">
                                          <p:val>
                                            <p:strVal val="#ppt_w"/>
                                          </p:val>
                                        </p:tav>
                                      </p:tavLst>
                                    </p:anim>
                                    <p:anim calcmode="lin" valueType="num">
                                      <p:cBhvr>
                                        <p:cTn id="13" dur="15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3675"/>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150" fill="hold"/>
                                        <p:tgtEl>
                                          <p:spTgt spid="6"/>
                                        </p:tgtEl>
                                        <p:attrNameLst>
                                          <p:attrName>ppt_w</p:attrName>
                                        </p:attrNameLst>
                                      </p:cBhvr>
                                      <p:tavLst>
                                        <p:tav tm="0">
                                          <p:val>
                                            <p:fltVal val="0"/>
                                          </p:val>
                                        </p:tav>
                                        <p:tav tm="100000">
                                          <p:val>
                                            <p:strVal val="#ppt_w"/>
                                          </p:val>
                                        </p:tav>
                                      </p:tavLst>
                                    </p:anim>
                                    <p:anim calcmode="lin" valueType="num">
                                      <p:cBhvr>
                                        <p:cTn id="18" dur="1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ltGray">
          <a:xfrm>
            <a:off x="309565" y="1143001"/>
            <a:ext cx="2052637"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应付款管理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7"/>
          <p:cNvSpPr>
            <a:spLocks noChangeArrowheads="1"/>
          </p:cNvSpPr>
          <p:nvPr/>
        </p:nvSpPr>
        <p:spPr bwMode="ltGray">
          <a:xfrm>
            <a:off x="2528888" y="1143001"/>
            <a:ext cx="1979612"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应付票据管理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AutoShape 8"/>
          <p:cNvSpPr>
            <a:spLocks noChangeArrowheads="1"/>
          </p:cNvSpPr>
          <p:nvPr/>
        </p:nvSpPr>
        <p:spPr bwMode="ltGray">
          <a:xfrm>
            <a:off x="4662488" y="1143001"/>
            <a:ext cx="1979612"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应付款控制</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295228" y="1952297"/>
            <a:ext cx="2066972" cy="3915105"/>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与</a:t>
            </a:r>
            <a:r>
              <a:rPr lang="zh-CN" altLang="en-US" sz="1400" dirty="0">
                <a:latin typeface="微软雅黑" panose="020B0503020204020204" pitchFamily="34" charset="-122"/>
                <a:ea typeface="微软雅黑" panose="020B0503020204020204" pitchFamily="34" charset="-122"/>
              </a:rPr>
              <a:t>合同、采购、进口相关联</a:t>
            </a:r>
            <a:r>
              <a:rPr lang="zh-CN" altLang="en-US" sz="1400" dirty="0" smtClean="0">
                <a:latin typeface="微软雅黑" panose="020B0503020204020204" pitchFamily="34" charset="-122"/>
                <a:ea typeface="微软雅黑" panose="020B0503020204020204" pitchFamily="34" charset="-122"/>
              </a:rPr>
              <a:t>，确立应付账款；</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400" dirty="0" err="1" smtClean="0">
                <a:latin typeface="微软雅黑" panose="020B0503020204020204" pitchFamily="34" charset="-122"/>
                <a:ea typeface="微软雅黑" panose="020B0503020204020204" pitchFamily="34" charset="-122"/>
              </a:rPr>
              <a:t>针对合同</a:t>
            </a:r>
            <a:r>
              <a:rPr lang="en-US" altLang="zh-CN" sz="1400" dirty="0" err="1">
                <a:latin typeface="微软雅黑" panose="020B0503020204020204" pitchFamily="34" charset="-122"/>
                <a:ea typeface="微软雅黑" panose="020B0503020204020204" pitchFamily="34" charset="-122"/>
              </a:rPr>
              <a:t>、订单、</a:t>
            </a:r>
            <a:r>
              <a:rPr lang="en-US" altLang="zh-CN" sz="1400" dirty="0" err="1" smtClean="0">
                <a:latin typeface="微软雅黑" panose="020B0503020204020204" pitchFamily="34" charset="-122"/>
                <a:ea typeface="微软雅黑" panose="020B0503020204020204" pitchFamily="34" charset="-122"/>
              </a:rPr>
              <a:t>发票的付款申请和预付款申请</a:t>
            </a:r>
            <a:r>
              <a:rPr lang="zh-CN" altLang="en-US" sz="1400" dirty="0" smtClean="0">
                <a:latin typeface="微软雅黑" panose="020B0503020204020204" pitchFamily="34" charset="-122"/>
                <a:ea typeface="微软雅黑" panose="020B0503020204020204" pitchFamily="34" charset="-122"/>
              </a:rPr>
              <a:t>，并提供相应的付款及核销业务处理；</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应付冲应付、预付冲应应付、应付冲应收、红票对冲等转账冲销；</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400" dirty="0" err="1" smtClean="0">
                <a:latin typeface="微软雅黑" panose="020B0503020204020204" pitchFamily="34" charset="-122"/>
                <a:ea typeface="微软雅黑" panose="020B0503020204020204" pitchFamily="34" charset="-122"/>
              </a:rPr>
              <a:t>信用证付汇处理</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2514602" y="1952297"/>
            <a:ext cx="1993509" cy="3915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银行承兑汇票、商业承兑汇票的开票登记、付款结算、票据转出等业务处理及会计核算；</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票据到期支付的预警提示；</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8" name="圆角矩形 7"/>
          <p:cNvSpPr/>
          <p:nvPr/>
        </p:nvSpPr>
        <p:spPr>
          <a:xfrm>
            <a:off x="4648202" y="1952297"/>
            <a:ext cx="1993509" cy="3915105"/>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付款申请的审批</a:t>
            </a:r>
            <a:r>
              <a:rPr lang="zh-CN" altLang="en-US" sz="1400" dirty="0">
                <a:latin typeface="微软雅黑" panose="020B0503020204020204" pitchFamily="34" charset="-122"/>
                <a:ea typeface="微软雅黑" panose="020B0503020204020204" pitchFamily="34" charset="-122"/>
              </a:rPr>
              <a:t>及预算</a:t>
            </a:r>
            <a:r>
              <a:rPr lang="zh-CN" altLang="en-US" sz="1400" dirty="0" smtClean="0">
                <a:latin typeface="微软雅黑" panose="020B0503020204020204" pitchFamily="34" charset="-122"/>
                <a:ea typeface="微软雅黑" panose="020B0503020204020204" pitchFamily="34" charset="-122"/>
              </a:rPr>
              <a:t>控制；</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400" dirty="0" err="1">
                <a:latin typeface="微软雅黑" panose="020B0503020204020204" pitchFamily="34" charset="-122"/>
                <a:ea typeface="微软雅黑" panose="020B0503020204020204" pitchFamily="34" charset="-122"/>
              </a:rPr>
              <a:t>付款总额控制</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针对供应商的信用期限控制、信用额度控制等信用控制方式，并针对不同的控制方式提供预警、提示；</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供应商对账单，帮助企业及时支付账款；</a:t>
            </a:r>
            <a:endParaRPr lang="en-US" altLang="zh-CN" sz="1400" dirty="0">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ltGray">
          <a:xfrm>
            <a:off x="6796088" y="1143001"/>
            <a:ext cx="198755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应付款分析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6781800" y="1952297"/>
            <a:ext cx="2077862" cy="3915105"/>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应付款账龄分析；</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付款预测；</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欠款状况分析；</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应付业务总账查询；</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应付业务明细账查询；</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应付业务余额表查询；</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11" name="标题 1"/>
          <p:cNvSpPr txBox="1"/>
          <p:nvPr/>
        </p:nvSpPr>
        <p:spPr>
          <a:xfrm>
            <a:off x="204787" y="0"/>
            <a:ext cx="8939213" cy="585788"/>
          </a:xfrm>
          <a:prstGeom prst="rect">
            <a:avLst/>
          </a:prstGeom>
        </p:spPr>
        <p:txBody>
          <a:bodyPr/>
          <a:lstStyle/>
          <a:p>
            <a:pPr eaLnBrk="0" hangingPunct="0">
              <a:defRPr/>
            </a:pPr>
            <a:r>
              <a:rPr lang="zh-CN" altLang="en-US" sz="2800" kern="0" dirty="0">
                <a:solidFill>
                  <a:srgbClr val="FF0000"/>
                </a:solidFill>
                <a:latin typeface="微软雅黑" panose="020B0503020204020204" pitchFamily="34" charset="-122"/>
                <a:ea typeface="微软雅黑" panose="020B0503020204020204" pitchFamily="34" charset="-122"/>
                <a:cs typeface="+mj-cs"/>
              </a:rPr>
              <a:t>应付管理业务关键特性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4"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5"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6" name="Group 29"/>
          <p:cNvGrpSpPr/>
          <p:nvPr/>
        </p:nvGrpSpPr>
        <p:grpSpPr bwMode="auto">
          <a:xfrm rot="5400000">
            <a:off x="1838326" y="1819276"/>
            <a:ext cx="495300" cy="666750"/>
            <a:chOff x="778" y="1762"/>
            <a:chExt cx="312" cy="420"/>
          </a:xfrm>
        </p:grpSpPr>
        <p:grpSp>
          <p:nvGrpSpPr>
            <p:cNvPr id="7" name="Group 30"/>
            <p:cNvGrpSpPr/>
            <p:nvPr/>
          </p:nvGrpSpPr>
          <p:grpSpPr bwMode="auto">
            <a:xfrm>
              <a:off x="960" y="1764"/>
              <a:ext cx="130" cy="418"/>
              <a:chOff x="960" y="1764"/>
              <a:chExt cx="130" cy="418"/>
            </a:xfrm>
          </p:grpSpPr>
          <p:sp>
            <p:nvSpPr>
              <p:cNvPr id="12"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4"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34"/>
            <p:cNvGrpSpPr/>
            <p:nvPr/>
          </p:nvGrpSpPr>
          <p:grpSpPr bwMode="auto">
            <a:xfrm>
              <a:off x="778" y="1762"/>
              <a:ext cx="130" cy="418"/>
              <a:chOff x="960" y="1764"/>
              <a:chExt cx="130" cy="418"/>
            </a:xfrm>
          </p:grpSpPr>
          <p:sp>
            <p:nvSpPr>
              <p:cNvPr id="9"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15" name="Group 65"/>
          <p:cNvGrpSpPr/>
          <p:nvPr/>
        </p:nvGrpSpPr>
        <p:grpSpPr bwMode="auto">
          <a:xfrm rot="5400000">
            <a:off x="1838326" y="4943476"/>
            <a:ext cx="495300" cy="666750"/>
            <a:chOff x="778" y="1762"/>
            <a:chExt cx="312" cy="420"/>
          </a:xfrm>
        </p:grpSpPr>
        <p:grpSp>
          <p:nvGrpSpPr>
            <p:cNvPr id="16" name="Group 66"/>
            <p:cNvGrpSpPr/>
            <p:nvPr/>
          </p:nvGrpSpPr>
          <p:grpSpPr bwMode="auto">
            <a:xfrm>
              <a:off x="960" y="1764"/>
              <a:ext cx="130" cy="418"/>
              <a:chOff x="960" y="1764"/>
              <a:chExt cx="130" cy="418"/>
            </a:xfrm>
          </p:grpSpPr>
          <p:sp>
            <p:nvSpPr>
              <p:cNvPr id="2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17" name="Group 70"/>
            <p:cNvGrpSpPr/>
            <p:nvPr/>
          </p:nvGrpSpPr>
          <p:grpSpPr bwMode="auto">
            <a:xfrm>
              <a:off x="778" y="1762"/>
              <a:ext cx="130" cy="418"/>
              <a:chOff x="960" y="1764"/>
              <a:chExt cx="130" cy="418"/>
            </a:xfrm>
          </p:grpSpPr>
          <p:sp>
            <p:nvSpPr>
              <p:cNvPr id="1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24"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 Box 75"/>
          <p:cNvSpPr txBox="1">
            <a:spLocks noChangeArrowheads="1"/>
          </p:cNvSpPr>
          <p:nvPr/>
        </p:nvSpPr>
        <p:spPr bwMode="auto">
          <a:xfrm>
            <a:off x="3124200" y="2971800"/>
            <a:ext cx="5029200" cy="2419124"/>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支持各种类别资产卡片管理包括资产变动、资产报废、资产转移</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支持资产折旧计提、账务</a:t>
            </a:r>
            <a:r>
              <a:rPr lang="zh-CN" altLang="en-US" dirty="0" smtClean="0">
                <a:latin typeface="微软雅黑" panose="020B0503020204020204" pitchFamily="34" charset="-122"/>
                <a:ea typeface="微软雅黑" panose="020B0503020204020204" pitchFamily="34" charset="-122"/>
              </a:rPr>
              <a:t>处理</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支持事业单位对资产资金来源的管理</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支持资产评估业务处理</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支持资产盘点及盘盈盘亏资产的业务处理</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支持资产台账及折旧等相关分析报表</a:t>
            </a:r>
            <a:endParaRPr lang="zh-CN" altLang="en-US" dirty="0">
              <a:latin typeface="微软雅黑" panose="020B0503020204020204" pitchFamily="34" charset="-122"/>
              <a:ea typeface="微软雅黑" panose="020B0503020204020204" pitchFamily="34" charset="-122"/>
            </a:endParaRPr>
          </a:p>
        </p:txBody>
      </p:sp>
      <p:sp>
        <p:nvSpPr>
          <p:cNvPr id="26"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27"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固定资产</a:t>
            </a:r>
            <a:endParaRPr lang="en-US" altLang="zh-CN" sz="2400">
              <a:latin typeface="微软雅黑" panose="020B0503020204020204" pitchFamily="34" charset="-122"/>
              <a:ea typeface="微软雅黑" panose="020B0503020204020204" pitchFamily="34" charset="-122"/>
            </a:endParaRPr>
          </a:p>
        </p:txBody>
      </p:sp>
      <p:sp>
        <p:nvSpPr>
          <p:cNvPr id="28" name="标题 1"/>
          <p:cNvSpPr txBox="1"/>
          <p:nvPr/>
        </p:nvSpPr>
        <p:spPr>
          <a:xfrm>
            <a:off x="533401" y="1"/>
            <a:ext cx="7947025" cy="706439"/>
          </a:xfrm>
          <a:prstGeom prst="rect">
            <a:avLst/>
          </a:prstGeom>
          <a:noFill/>
          <a:ln w="9525">
            <a:noFill/>
            <a:miter lim="800000"/>
          </a:ln>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固定资产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资产管理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折旧处理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资产盘点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资产</a:t>
            </a:r>
            <a:r>
              <a:rPr lang="zh-CN" altLang="en-US" sz="1400" dirty="0" smtClean="0">
                <a:latin typeface="微软雅黑" panose="020B0503020204020204" pitchFamily="34" charset="-122"/>
                <a:ea typeface="微软雅黑" panose="020B0503020204020204" pitchFamily="34" charset="-122"/>
              </a:rPr>
              <a:t>采购</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400" dirty="0" err="1" smtClean="0">
                <a:latin typeface="微软雅黑" panose="020B0503020204020204" pitchFamily="34" charset="-122"/>
                <a:ea typeface="微软雅黑" panose="020B0503020204020204" pitchFamily="34" charset="-122"/>
              </a:rPr>
              <a:t>资产构成来源管理</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资产建卡</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拆分</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报废</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资产原值</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累计</a:t>
            </a:r>
            <a:r>
              <a:rPr lang="en-US" altLang="zh-CN" sz="1400" dirty="0" err="1">
                <a:latin typeface="微软雅黑" panose="020B0503020204020204" pitchFamily="34" charset="-122"/>
                <a:ea typeface="微软雅黑" panose="020B0503020204020204" pitchFamily="34" charset="-122"/>
              </a:rPr>
              <a:t>折旧</a:t>
            </a:r>
            <a:r>
              <a:rPr lang="en-US" altLang="zh-CN" sz="1400" dirty="0">
                <a:latin typeface="微软雅黑" panose="020B0503020204020204" pitchFamily="34" charset="-122"/>
                <a:ea typeface="微软雅黑" panose="020B0503020204020204" pitchFamily="34" charset="-122"/>
              </a:rPr>
              <a:t>/</a:t>
            </a:r>
            <a:r>
              <a:rPr lang="en-US" altLang="zh-CN" sz="1400" dirty="0" err="1">
                <a:latin typeface="微软雅黑" panose="020B0503020204020204" pitchFamily="34" charset="-122"/>
                <a:ea typeface="微软雅黑" panose="020B0503020204020204" pitchFamily="34" charset="-122"/>
              </a:rPr>
              <a:t>残值等财务调整</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资产部门</a:t>
            </a:r>
            <a:r>
              <a:rPr lang="en-US" altLang="zh-CN" sz="1400" dirty="0">
                <a:latin typeface="微软雅黑" panose="020B0503020204020204" pitchFamily="34" charset="-122"/>
                <a:ea typeface="微软雅黑" panose="020B0503020204020204" pitchFamily="34" charset="-122"/>
              </a:rPr>
              <a:t>/</a:t>
            </a:r>
            <a:r>
              <a:rPr lang="en-US" altLang="zh-CN" sz="1400" dirty="0" err="1">
                <a:latin typeface="微软雅黑" panose="020B0503020204020204" pitchFamily="34" charset="-122"/>
                <a:ea typeface="微软雅黑" panose="020B0503020204020204" pitchFamily="34" charset="-122"/>
              </a:rPr>
              <a:t>存放位置变更</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资产维修费用记录</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资产评估</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400" dirty="0" err="1">
                <a:latin typeface="微软雅黑" panose="020B0503020204020204" pitchFamily="34" charset="-122"/>
                <a:ea typeface="微软雅黑" panose="020B0503020204020204" pitchFamily="34" charset="-122"/>
              </a:rPr>
              <a:t>资产条码打印</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400" dirty="0" err="1">
                <a:latin typeface="微软雅黑" panose="020B0503020204020204" pitchFamily="34" charset="-122"/>
                <a:ea typeface="微软雅黑" panose="020B0503020204020204" pitchFamily="34" charset="-122"/>
              </a:rPr>
              <a:t>资产减值准备</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支持符合会计准 则的折旧方法</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支持资产折旧计提核算及账务处理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资产折旧分配</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资产折旧清单</a:t>
            </a:r>
            <a:endParaRPr lang="en-US" altLang="zh-CN" sz="1600" dirty="0">
              <a:latin typeface="微软雅黑" panose="020B0503020204020204" pitchFamily="34" charset="-122"/>
              <a:ea typeface="微软雅黑" panose="020B0503020204020204" pitchFamily="34" charset="-122"/>
            </a:endParaRPr>
          </a:p>
        </p:txBody>
      </p:sp>
      <p:sp>
        <p:nvSpPr>
          <p:cNvPr id="8" name="圆角矩形 7"/>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资产手工</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条码</a:t>
            </a:r>
            <a:r>
              <a:rPr lang="zh-CN" altLang="en-US" sz="1600" dirty="0">
                <a:latin typeface="微软雅黑" panose="020B0503020204020204" pitchFamily="34" charset="-122"/>
                <a:ea typeface="微软雅黑" panose="020B0503020204020204" pitchFamily="34" charset="-122"/>
              </a:rPr>
              <a:t>盘点</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资产盘盈</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盘亏审核及处理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资产盘盈盘亏报告</a:t>
            </a:r>
            <a:endParaRPr lang="en-US" altLang="zh-CN" sz="1600" dirty="0">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资产台账</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资产登记薄</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资产总账</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资产明细账</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资产原值及累计折旧表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价值构成分析表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使用状况分析表</a:t>
            </a:r>
            <a:endParaRPr lang="en-US" altLang="zh-CN" sz="1600" dirty="0">
              <a:latin typeface="微软雅黑" panose="020B0503020204020204" pitchFamily="34" charset="-122"/>
              <a:ea typeface="微软雅黑" panose="020B0503020204020204" pitchFamily="34" charset="-122"/>
            </a:endParaRPr>
          </a:p>
        </p:txBody>
      </p:sp>
      <p:sp>
        <p:nvSpPr>
          <p:cNvPr id="11" name="标题 1"/>
          <p:cNvSpPr txBox="1"/>
          <p:nvPr/>
        </p:nvSpPr>
        <p:spPr>
          <a:xfrm>
            <a:off x="533402" y="82551"/>
            <a:ext cx="8405813" cy="585788"/>
          </a:xfrm>
          <a:prstGeom prst="rect">
            <a:avLst/>
          </a:prstGeom>
          <a:noFill/>
          <a:ln w="9525">
            <a:noFill/>
            <a:miter lim="800000"/>
          </a:ln>
        </p:spPr>
        <p:txBody>
          <a:bodyPr/>
          <a:lstStyle/>
          <a:p>
            <a:pPr eaLnBrk="0" hangingPunct="0">
              <a:defRPr/>
            </a:pPr>
            <a:r>
              <a:rPr kumimoji="1" lang="en-US" altLang="zh-CN" sz="2800" dirty="0" err="1">
                <a:solidFill>
                  <a:srgbClr val="FF0000"/>
                </a:solidFill>
                <a:latin typeface="微软雅黑" panose="020B0503020204020204" pitchFamily="34" charset="-122"/>
                <a:ea typeface="微软雅黑" panose="020B0503020204020204" pitchFamily="34" charset="-122"/>
              </a:rPr>
              <a:t>固定资产</a:t>
            </a:r>
            <a:r>
              <a:rPr kumimoji="1" lang="zh-CN" altLang="en-US" sz="2800" dirty="0">
                <a:solidFill>
                  <a:srgbClr val="FF0000"/>
                </a:solidFill>
                <a:latin typeface="微软雅黑" panose="020B0503020204020204" pitchFamily="34" charset="-122"/>
                <a:ea typeface="微软雅黑" panose="020B0503020204020204" pitchFamily="34" charset="-122"/>
              </a:rPr>
              <a:t>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4"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5"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6" name="Group 29"/>
          <p:cNvGrpSpPr/>
          <p:nvPr/>
        </p:nvGrpSpPr>
        <p:grpSpPr bwMode="auto">
          <a:xfrm rot="5400000">
            <a:off x="1838326" y="1819276"/>
            <a:ext cx="495300" cy="666750"/>
            <a:chOff x="778" y="1762"/>
            <a:chExt cx="312" cy="420"/>
          </a:xfrm>
        </p:grpSpPr>
        <p:grpSp>
          <p:nvGrpSpPr>
            <p:cNvPr id="7" name="Group 30"/>
            <p:cNvGrpSpPr/>
            <p:nvPr/>
          </p:nvGrpSpPr>
          <p:grpSpPr bwMode="auto">
            <a:xfrm>
              <a:off x="960" y="1764"/>
              <a:ext cx="130" cy="418"/>
              <a:chOff x="960" y="1764"/>
              <a:chExt cx="130" cy="418"/>
            </a:xfrm>
          </p:grpSpPr>
          <p:sp>
            <p:nvSpPr>
              <p:cNvPr id="12"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4"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34"/>
            <p:cNvGrpSpPr/>
            <p:nvPr/>
          </p:nvGrpSpPr>
          <p:grpSpPr bwMode="auto">
            <a:xfrm>
              <a:off x="778" y="1762"/>
              <a:ext cx="130" cy="418"/>
              <a:chOff x="960" y="1764"/>
              <a:chExt cx="130" cy="418"/>
            </a:xfrm>
          </p:grpSpPr>
          <p:sp>
            <p:nvSpPr>
              <p:cNvPr id="9"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15" name="Group 65"/>
          <p:cNvGrpSpPr/>
          <p:nvPr/>
        </p:nvGrpSpPr>
        <p:grpSpPr bwMode="auto">
          <a:xfrm rot="5400000">
            <a:off x="1838326" y="4943476"/>
            <a:ext cx="495300" cy="666750"/>
            <a:chOff x="778" y="1762"/>
            <a:chExt cx="312" cy="420"/>
          </a:xfrm>
        </p:grpSpPr>
        <p:grpSp>
          <p:nvGrpSpPr>
            <p:cNvPr id="16" name="Group 66"/>
            <p:cNvGrpSpPr/>
            <p:nvPr/>
          </p:nvGrpSpPr>
          <p:grpSpPr bwMode="auto">
            <a:xfrm>
              <a:off x="960" y="1764"/>
              <a:ext cx="130" cy="418"/>
              <a:chOff x="960" y="1764"/>
              <a:chExt cx="130" cy="418"/>
            </a:xfrm>
          </p:grpSpPr>
          <p:sp>
            <p:nvSpPr>
              <p:cNvPr id="2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17" name="Group 70"/>
            <p:cNvGrpSpPr/>
            <p:nvPr/>
          </p:nvGrpSpPr>
          <p:grpSpPr bwMode="auto">
            <a:xfrm>
              <a:off x="778" y="1762"/>
              <a:ext cx="130" cy="418"/>
              <a:chOff x="960" y="1764"/>
              <a:chExt cx="130" cy="418"/>
            </a:xfrm>
          </p:grpSpPr>
          <p:sp>
            <p:nvSpPr>
              <p:cNvPr id="1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24"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 Box 75"/>
          <p:cNvSpPr txBox="1">
            <a:spLocks noChangeArrowheads="1"/>
          </p:cNvSpPr>
          <p:nvPr/>
        </p:nvSpPr>
        <p:spPr bwMode="auto">
          <a:xfrm>
            <a:off x="3124200" y="2971800"/>
            <a:ext cx="5029200" cy="1754326"/>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a:t>
            </a:r>
            <a:r>
              <a:rPr lang="zh-CN" altLang="en-US" dirty="0" smtClean="0">
                <a:latin typeface="微软雅黑" panose="020B0503020204020204" pitchFamily="34" charset="-122"/>
                <a:ea typeface="微软雅黑" panose="020B0503020204020204" pitchFamily="34" charset="-122"/>
              </a:rPr>
              <a:t>现金账户日记账、</a:t>
            </a:r>
            <a:r>
              <a:rPr lang="zh-CN" altLang="en-US" dirty="0">
                <a:latin typeface="微软雅黑" panose="020B0503020204020204" pitchFamily="34" charset="-122"/>
                <a:ea typeface="微软雅黑" panose="020B0503020204020204" pitchFamily="34" charset="-122"/>
              </a:rPr>
              <a:t>银行账户日记账</a:t>
            </a:r>
            <a:r>
              <a:rPr lang="zh-CN" altLang="en-US" dirty="0" smtClean="0">
                <a:latin typeface="微软雅黑" panose="020B0503020204020204" pitchFamily="34" charset="-122"/>
                <a:ea typeface="微软雅黑" panose="020B0503020204020204" pitchFamily="34" charset="-122"/>
              </a:rPr>
              <a:t>登记；</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支持银行对</a:t>
            </a:r>
            <a:r>
              <a:rPr lang="zh-CN" altLang="en-US" dirty="0" smtClean="0">
                <a:latin typeface="微软雅黑" panose="020B0503020204020204" pitchFamily="34" charset="-122"/>
                <a:ea typeface="微软雅黑" panose="020B0503020204020204" pitchFamily="34" charset="-122"/>
              </a:rPr>
              <a:t>账；</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支持现金盘点；</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支持票据购买、领用、报销</a:t>
            </a:r>
            <a:r>
              <a:rPr lang="zh-CN" altLang="en-US" dirty="0" smtClean="0">
                <a:latin typeface="微软雅黑" panose="020B0503020204020204" pitchFamily="34" charset="-122"/>
                <a:ea typeface="微软雅黑" panose="020B0503020204020204" pitchFamily="34" charset="-122"/>
              </a:rPr>
              <a:t>管理；</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支持支票等银行票据套</a:t>
            </a:r>
            <a:r>
              <a:rPr lang="zh-CN" altLang="en-US" dirty="0" smtClean="0">
                <a:latin typeface="微软雅黑" panose="020B0503020204020204" pitchFamily="34" charset="-122"/>
                <a:ea typeface="微软雅黑" panose="020B0503020204020204" pitchFamily="34" charset="-122"/>
              </a:rPr>
              <a:t>打；</a:t>
            </a:r>
            <a:endParaRPr lang="zh-CN" altLang="en-US" dirty="0">
              <a:latin typeface="微软雅黑" panose="020B0503020204020204" pitchFamily="34" charset="-122"/>
              <a:ea typeface="微软雅黑" panose="020B0503020204020204" pitchFamily="34" charset="-122"/>
            </a:endParaRPr>
          </a:p>
        </p:txBody>
      </p:sp>
      <p:sp>
        <p:nvSpPr>
          <p:cNvPr id="26"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27"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en-US" altLang="zh-CN" sz="2400">
                <a:latin typeface="微软雅黑" panose="020B0503020204020204" pitchFamily="34" charset="-122"/>
                <a:ea typeface="微软雅黑" panose="020B0503020204020204" pitchFamily="34" charset="-122"/>
              </a:rPr>
              <a:t>出纳</a:t>
            </a:r>
            <a:r>
              <a:rPr lang="zh-CN" altLang="en-US" sz="2400">
                <a:latin typeface="微软雅黑" panose="020B0503020204020204" pitchFamily="34" charset="-122"/>
                <a:ea typeface="微软雅黑" panose="020B0503020204020204" pitchFamily="34" charset="-122"/>
              </a:rPr>
              <a:t>管理</a:t>
            </a:r>
            <a:endParaRPr lang="en-US" altLang="zh-CN" sz="2400">
              <a:latin typeface="微软雅黑" panose="020B0503020204020204" pitchFamily="34" charset="-122"/>
              <a:ea typeface="微软雅黑" panose="020B0503020204020204" pitchFamily="34" charset="-122"/>
            </a:endParaRPr>
          </a:p>
        </p:txBody>
      </p:sp>
      <p:sp>
        <p:nvSpPr>
          <p:cNvPr id="28" name="标题 1"/>
          <p:cNvSpPr txBox="1"/>
          <p:nvPr/>
        </p:nvSpPr>
        <p:spPr>
          <a:xfrm>
            <a:off x="457200" y="76200"/>
            <a:ext cx="8229600" cy="706439"/>
          </a:xfrm>
          <a:prstGeom prst="rect">
            <a:avLst/>
          </a:prstGeom>
        </p:spPr>
        <p:txBody>
          <a:bodyPr/>
          <a:lstStyle/>
          <a:p>
            <a:pPr eaLnBrk="0" hangingPunct="0">
              <a:defRPr/>
            </a:pPr>
            <a:r>
              <a:rPr lang="zh-CN" altLang="en-US" sz="2800" kern="0" dirty="0">
                <a:solidFill>
                  <a:srgbClr val="FF0000"/>
                </a:solidFill>
                <a:latin typeface="微软雅黑" panose="020B0503020204020204" pitchFamily="34" charset="-122"/>
                <a:ea typeface="微软雅黑" panose="020B0503020204020204" pitchFamily="34" charset="-122"/>
                <a:cs typeface="+mj-cs"/>
              </a:rPr>
              <a:t>产品</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概述 </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 </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出纳管理</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现金日记账</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银行日记账</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银行对账</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现金账户管理</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流水账登记</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现金</a:t>
            </a:r>
            <a:r>
              <a:rPr lang="zh-CN" altLang="en-US" sz="1600" dirty="0" smtClean="0">
                <a:latin typeface="微软雅黑" panose="020B0503020204020204" pitchFamily="34" charset="-122"/>
                <a:ea typeface="微软雅黑" panose="020B0503020204020204" pitchFamily="34" charset="-122"/>
              </a:rPr>
              <a:t>收支登记</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银行存取登记</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银行账户管理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银行日记账登记</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银行转账登记</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收付款登记</a:t>
            </a:r>
            <a:endParaRPr lang="en-US" altLang="zh-CN" sz="1600" dirty="0">
              <a:latin typeface="微软雅黑" panose="020B0503020204020204" pitchFamily="34" charset="-122"/>
              <a:ea typeface="微软雅黑" panose="020B0503020204020204" pitchFamily="34" charset="-122"/>
            </a:endParaRPr>
          </a:p>
        </p:txBody>
      </p:sp>
      <p:sp>
        <p:nvSpPr>
          <p:cNvPr id="8" name="圆角矩形 7"/>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银行对账单录入</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银行对账单外部导入、网银下载</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600" dirty="0" err="1" smtClean="0">
                <a:latin typeface="微软雅黑" panose="020B0503020204020204" pitchFamily="34" charset="-122"/>
                <a:ea typeface="微软雅黑" panose="020B0503020204020204" pitchFamily="34" charset="-122"/>
              </a:rPr>
              <a:t>银行对账</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余额调节表</a:t>
            </a:r>
            <a:endParaRPr lang="en-US" altLang="zh-CN" sz="1600" dirty="0">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票据管理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票据打印模板</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票据</a:t>
            </a:r>
            <a:r>
              <a:rPr lang="zh-CN" altLang="en-US" sz="1600" dirty="0">
                <a:latin typeface="微软雅黑" panose="020B0503020204020204" pitchFamily="34" charset="-122"/>
                <a:ea typeface="微软雅黑" panose="020B0503020204020204" pitchFamily="34" charset="-122"/>
              </a:rPr>
              <a:t>领用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票据核销</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票据报销</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预开支票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票据套打</a:t>
            </a:r>
            <a:endParaRPr lang="en-US" altLang="zh-CN" sz="1600" dirty="0">
              <a:latin typeface="微软雅黑" panose="020B0503020204020204" pitchFamily="34" charset="-122"/>
              <a:ea typeface="微软雅黑" panose="020B0503020204020204" pitchFamily="34" charset="-122"/>
            </a:endParaRPr>
          </a:p>
        </p:txBody>
      </p:sp>
      <p:sp>
        <p:nvSpPr>
          <p:cNvPr id="11" name="标题 1"/>
          <p:cNvSpPr txBox="1"/>
          <p:nvPr/>
        </p:nvSpPr>
        <p:spPr>
          <a:xfrm>
            <a:off x="433389" y="76201"/>
            <a:ext cx="8939213" cy="585788"/>
          </a:xfrm>
          <a:prstGeom prst="rect">
            <a:avLst/>
          </a:prstGeom>
        </p:spPr>
        <p:txBody>
          <a:bodyPr/>
          <a:lstStyle/>
          <a:p>
            <a:pPr eaLnBrk="0" hangingPunct="0">
              <a:defRPr/>
            </a:pPr>
            <a:r>
              <a:rPr lang="en-US" altLang="zh-CN" sz="2800" kern="0" dirty="0" err="1">
                <a:solidFill>
                  <a:srgbClr val="FF0000"/>
                </a:solidFill>
                <a:latin typeface="微软雅黑" panose="020B0503020204020204" pitchFamily="34" charset="-122"/>
                <a:ea typeface="微软雅黑" panose="020B0503020204020204" pitchFamily="34" charset="-122"/>
                <a:cs typeface="+mj-cs"/>
              </a:rPr>
              <a:t>出纳管理</a:t>
            </a:r>
            <a:r>
              <a:rPr lang="zh-CN" altLang="en-US" sz="2800" kern="0" dirty="0">
                <a:solidFill>
                  <a:srgbClr val="FF0000"/>
                </a:solidFill>
                <a:latin typeface="微软雅黑" panose="020B0503020204020204" pitchFamily="34" charset="-122"/>
                <a:ea typeface="微软雅黑" panose="020B0503020204020204" pitchFamily="34" charset="-122"/>
                <a:cs typeface="+mj-cs"/>
              </a:rPr>
              <a:t>业务关键特性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4"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5"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6" name="Group 29"/>
          <p:cNvGrpSpPr/>
          <p:nvPr/>
        </p:nvGrpSpPr>
        <p:grpSpPr bwMode="auto">
          <a:xfrm rot="5400000">
            <a:off x="1838326" y="1819276"/>
            <a:ext cx="495300" cy="666750"/>
            <a:chOff x="778" y="1762"/>
            <a:chExt cx="312" cy="420"/>
          </a:xfrm>
        </p:grpSpPr>
        <p:grpSp>
          <p:nvGrpSpPr>
            <p:cNvPr id="7" name="Group 30"/>
            <p:cNvGrpSpPr/>
            <p:nvPr/>
          </p:nvGrpSpPr>
          <p:grpSpPr bwMode="auto">
            <a:xfrm>
              <a:off x="960" y="1764"/>
              <a:ext cx="130" cy="418"/>
              <a:chOff x="960" y="1764"/>
              <a:chExt cx="130" cy="418"/>
            </a:xfrm>
          </p:grpSpPr>
          <p:sp>
            <p:nvSpPr>
              <p:cNvPr id="12"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3"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4"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34"/>
            <p:cNvGrpSpPr/>
            <p:nvPr/>
          </p:nvGrpSpPr>
          <p:grpSpPr bwMode="auto">
            <a:xfrm>
              <a:off x="778" y="1762"/>
              <a:ext cx="130" cy="418"/>
              <a:chOff x="960" y="1764"/>
              <a:chExt cx="130" cy="418"/>
            </a:xfrm>
          </p:grpSpPr>
          <p:sp>
            <p:nvSpPr>
              <p:cNvPr id="9"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0"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15" name="Group 65"/>
          <p:cNvGrpSpPr/>
          <p:nvPr/>
        </p:nvGrpSpPr>
        <p:grpSpPr bwMode="auto">
          <a:xfrm rot="5400000">
            <a:off x="1838326" y="4943476"/>
            <a:ext cx="495300" cy="666750"/>
            <a:chOff x="778" y="1762"/>
            <a:chExt cx="312" cy="420"/>
          </a:xfrm>
        </p:grpSpPr>
        <p:grpSp>
          <p:nvGrpSpPr>
            <p:cNvPr id="16" name="Group 66"/>
            <p:cNvGrpSpPr/>
            <p:nvPr/>
          </p:nvGrpSpPr>
          <p:grpSpPr bwMode="auto">
            <a:xfrm>
              <a:off x="960" y="1764"/>
              <a:ext cx="130" cy="418"/>
              <a:chOff x="960" y="1764"/>
              <a:chExt cx="130" cy="418"/>
            </a:xfrm>
          </p:grpSpPr>
          <p:sp>
            <p:nvSpPr>
              <p:cNvPr id="2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17" name="Group 70"/>
            <p:cNvGrpSpPr/>
            <p:nvPr/>
          </p:nvGrpSpPr>
          <p:grpSpPr bwMode="auto">
            <a:xfrm>
              <a:off x="778" y="1762"/>
              <a:ext cx="130" cy="418"/>
              <a:chOff x="960" y="1764"/>
              <a:chExt cx="130" cy="418"/>
            </a:xfrm>
          </p:grpSpPr>
          <p:sp>
            <p:nvSpPr>
              <p:cNvPr id="1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24"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 Box 75"/>
          <p:cNvSpPr txBox="1">
            <a:spLocks noChangeArrowheads="1"/>
          </p:cNvSpPr>
          <p:nvPr/>
        </p:nvSpPr>
        <p:spPr bwMode="auto">
          <a:xfrm>
            <a:off x="3124200" y="2971801"/>
            <a:ext cx="5029200" cy="2086725"/>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a:t>
            </a:r>
            <a:r>
              <a:rPr lang="zh-CN" altLang="en-US" dirty="0" smtClean="0">
                <a:latin typeface="微软雅黑" panose="020B0503020204020204" pitchFamily="34" charset="-122"/>
                <a:ea typeface="微软雅黑" panose="020B0503020204020204" pitchFamily="34" charset="-122"/>
              </a:rPr>
              <a:t>全国近</a:t>
            </a:r>
            <a:r>
              <a:rPr lang="en-US" altLang="zh-CN" dirty="0" smtClean="0">
                <a:latin typeface="微软雅黑" panose="020B0503020204020204" pitchFamily="34" charset="-122"/>
                <a:ea typeface="微软雅黑" panose="020B0503020204020204" pitchFamily="34" charset="-122"/>
              </a:rPr>
              <a:t>40</a:t>
            </a:r>
            <a:r>
              <a:rPr lang="zh-CN" altLang="en-US" dirty="0" smtClean="0">
                <a:latin typeface="微软雅黑" panose="020B0503020204020204" pitchFamily="34" charset="-122"/>
                <a:ea typeface="微软雅黑" panose="020B0503020204020204" pitchFamily="34" charset="-122"/>
              </a:rPr>
              <a:t>家商业银行</a:t>
            </a:r>
            <a:r>
              <a:rPr lang="zh-CN" altLang="en-US" dirty="0">
                <a:latin typeface="微软雅黑" panose="020B0503020204020204" pitchFamily="34" charset="-122"/>
                <a:ea typeface="微软雅黑" panose="020B0503020204020204" pitchFamily="34" charset="-122"/>
              </a:rPr>
              <a:t>的银企互联</a:t>
            </a:r>
            <a:r>
              <a:rPr lang="zh-CN" altLang="en-US" dirty="0" smtClean="0">
                <a:latin typeface="微软雅黑" panose="020B0503020204020204" pitchFamily="34" charset="-122"/>
                <a:ea typeface="微软雅黑" panose="020B0503020204020204" pitchFamily="34" charset="-122"/>
              </a:rPr>
              <a:t>业务；</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支持针对企业及个人的付款审批、支付</a:t>
            </a:r>
            <a:r>
              <a:rPr lang="zh-CN" altLang="en-US" dirty="0" smtClean="0">
                <a:latin typeface="微软雅黑" panose="020B0503020204020204" pitchFamily="34" charset="-122"/>
                <a:ea typeface="微软雅黑" panose="020B0503020204020204" pitchFamily="34" charset="-122"/>
              </a:rPr>
              <a:t>业务；</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a:t>
            </a:r>
            <a:r>
              <a:rPr lang="zh-CN" altLang="en-US" dirty="0" smtClean="0">
                <a:latin typeface="微软雅黑" panose="020B0503020204020204" pitchFamily="34" charset="-122"/>
                <a:ea typeface="微软雅黑" panose="020B0503020204020204" pitchFamily="34" charset="-122"/>
              </a:rPr>
              <a:t>交易明细及交易历史查询；</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提供交易明细与付款单据对账；</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提供严格权限</a:t>
            </a:r>
            <a:r>
              <a:rPr lang="zh-CN" altLang="en-US" dirty="0" smtClean="0">
                <a:latin typeface="微软雅黑" panose="020B0503020204020204" pitchFamily="34" charset="-122"/>
                <a:ea typeface="微软雅黑" panose="020B0503020204020204" pitchFamily="34" charset="-122"/>
              </a:rPr>
              <a:t>控制；</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提供多项操作日志查询；</a:t>
            </a:r>
            <a:endParaRPr lang="zh-CN" altLang="en-US" dirty="0">
              <a:latin typeface="微软雅黑" panose="020B0503020204020204" pitchFamily="34" charset="-122"/>
              <a:ea typeface="微软雅黑" panose="020B0503020204020204" pitchFamily="34" charset="-122"/>
            </a:endParaRPr>
          </a:p>
        </p:txBody>
      </p:sp>
      <p:sp>
        <p:nvSpPr>
          <p:cNvPr id="26"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27"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网上银行</a:t>
            </a:r>
            <a:endParaRPr lang="en-US" altLang="zh-CN" sz="2400">
              <a:latin typeface="微软雅黑" panose="020B0503020204020204" pitchFamily="34" charset="-122"/>
              <a:ea typeface="微软雅黑" panose="020B0503020204020204" pitchFamily="34" charset="-122"/>
            </a:endParaRPr>
          </a:p>
        </p:txBody>
      </p:sp>
      <p:sp>
        <p:nvSpPr>
          <p:cNvPr id="28" name="标题 1"/>
          <p:cNvSpPr txBox="1"/>
          <p:nvPr/>
        </p:nvSpPr>
        <p:spPr>
          <a:xfrm>
            <a:off x="457200" y="131762"/>
            <a:ext cx="8229600" cy="706439"/>
          </a:xfrm>
          <a:prstGeom prst="rect">
            <a:avLst/>
          </a:prstGeom>
        </p:spPr>
        <p:txBody>
          <a:bodyPr/>
          <a:lstStyle/>
          <a:p>
            <a:pPr eaLnBrk="0" hangingPunct="0">
              <a:defRPr/>
            </a:pPr>
            <a:r>
              <a:rPr lang="zh-CN" altLang="en-US" sz="2800" kern="0" dirty="0">
                <a:solidFill>
                  <a:srgbClr val="FF0000"/>
                </a:solidFill>
                <a:latin typeface="微软雅黑" panose="020B0503020204020204" pitchFamily="34" charset="-122"/>
                <a:ea typeface="微软雅黑" panose="020B0503020204020204" pitchFamily="34" charset="-122"/>
                <a:cs typeface="+mj-cs"/>
              </a:rPr>
              <a:t>产品</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概述 </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 </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网上银行</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网上支付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支付管理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账户查询</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smtClean="0">
                <a:latin typeface="微软雅黑" panose="020B0503020204020204" pitchFamily="34" charset="-122"/>
                <a:ea typeface="微软雅黑" panose="020B0503020204020204" pitchFamily="34" charset="-122"/>
              </a:rPr>
              <a:t>对公支付业务</a:t>
            </a:r>
            <a:r>
              <a:rPr lang="zh-CN" altLang="en-US" sz="1600" dirty="0" smtClean="0">
                <a:latin typeface="微软雅黑" panose="020B0503020204020204" pitchFamily="34" charset="-122"/>
                <a:ea typeface="微软雅黑" panose="020B0503020204020204" pitchFamily="34" charset="-122"/>
              </a:rPr>
              <a:t>；</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smtClean="0">
                <a:latin typeface="微软雅黑" panose="020B0503020204020204" pitchFamily="34" charset="-122"/>
                <a:ea typeface="微软雅黑" panose="020B0503020204020204" pitchFamily="34" charset="-122"/>
              </a:rPr>
              <a:t>对</a:t>
            </a:r>
            <a:r>
              <a:rPr lang="zh-CN" altLang="en-US" sz="1600" dirty="0" smtClean="0">
                <a:latin typeface="微软雅黑" panose="020B0503020204020204" pitchFamily="34" charset="-122"/>
                <a:ea typeface="微软雅黑" panose="020B0503020204020204" pitchFamily="34" charset="-122"/>
              </a:rPr>
              <a:t>私</a:t>
            </a:r>
            <a:r>
              <a:rPr lang="en-US" altLang="en-US" sz="1600" dirty="0" err="1" smtClean="0">
                <a:latin typeface="微软雅黑" panose="020B0503020204020204" pitchFamily="34" charset="-122"/>
                <a:ea typeface="微软雅黑" panose="020B0503020204020204" pitchFamily="34" charset="-122"/>
              </a:rPr>
              <a:t>个人支付业务</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集团内部账户管理；</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集团内部转账交易；</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集团内部资金划拨</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支付审批</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支付复核</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支付确认</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支付状态变更</a:t>
            </a:r>
            <a:endParaRPr lang="en-US" altLang="zh-CN" sz="1600" dirty="0">
              <a:latin typeface="微软雅黑" panose="020B0503020204020204" pitchFamily="34" charset="-122"/>
              <a:ea typeface="微软雅黑" panose="020B0503020204020204" pitchFamily="34" charset="-122"/>
            </a:endParaRPr>
          </a:p>
        </p:txBody>
      </p:sp>
      <p:sp>
        <p:nvSpPr>
          <p:cNvPr id="8" name="圆角矩形 7"/>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账户余额查询</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当日交易查询</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历史交易查询</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支付明细与付款单据对账</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操作日志查询</a:t>
            </a:r>
            <a:endParaRPr lang="en-US" altLang="zh-CN" sz="1600" dirty="0">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内部控制</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支付金额控制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审批金额控制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提供支付明细记录</a:t>
            </a:r>
            <a:endParaRPr lang="en-US" altLang="zh-CN" sz="1600" dirty="0">
              <a:latin typeface="微软雅黑" panose="020B0503020204020204" pitchFamily="34" charset="-122"/>
              <a:ea typeface="微软雅黑" panose="020B0503020204020204" pitchFamily="34" charset="-122"/>
            </a:endParaRPr>
          </a:p>
        </p:txBody>
      </p:sp>
      <p:sp>
        <p:nvSpPr>
          <p:cNvPr id="11" name="标题 1"/>
          <p:cNvSpPr txBox="1"/>
          <p:nvPr/>
        </p:nvSpPr>
        <p:spPr>
          <a:xfrm>
            <a:off x="0" y="260648"/>
            <a:ext cx="8939213" cy="585788"/>
          </a:xfrm>
          <a:prstGeom prst="rect">
            <a:avLst/>
          </a:prstGeom>
        </p:spPr>
        <p:txBody>
          <a:bodyPr/>
          <a:lstStyle/>
          <a:p>
            <a:pPr eaLnBrk="0" hangingPunct="0">
              <a:defRPr/>
            </a:pPr>
            <a:r>
              <a:rPr lang="en-US" altLang="zh-CN" sz="2800" kern="0" dirty="0" err="1">
                <a:solidFill>
                  <a:srgbClr val="FF0000"/>
                </a:solidFill>
                <a:latin typeface="微软雅黑" panose="020B0503020204020204" pitchFamily="34" charset="-122"/>
                <a:ea typeface="微软雅黑" panose="020B0503020204020204" pitchFamily="34" charset="-122"/>
                <a:cs typeface="+mj-cs"/>
              </a:rPr>
              <a:t>网上银行</a:t>
            </a:r>
            <a:r>
              <a:rPr lang="zh-CN" altLang="en-US" sz="2800" kern="0" dirty="0">
                <a:solidFill>
                  <a:srgbClr val="FF0000"/>
                </a:solidFill>
                <a:latin typeface="微软雅黑" panose="020B0503020204020204" pitchFamily="34" charset="-122"/>
                <a:ea typeface="微软雅黑" panose="020B0503020204020204" pitchFamily="34" charset="-122"/>
                <a:cs typeface="+mj-cs"/>
              </a:rPr>
              <a:t>业务关键特性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3072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3074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074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074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3074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074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074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3073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074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074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3073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073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073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3072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730" name="Text Box 75"/>
          <p:cNvSpPr txBox="1">
            <a:spLocks noChangeArrowheads="1"/>
          </p:cNvSpPr>
          <p:nvPr/>
        </p:nvSpPr>
        <p:spPr bwMode="auto">
          <a:xfrm>
            <a:off x="3124200" y="2971800"/>
            <a:ext cx="5029200" cy="1754326"/>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支持企业</a:t>
            </a:r>
            <a:r>
              <a:rPr lang="zh-CN" altLang="en-US" dirty="0" smtClean="0">
                <a:latin typeface="微软雅黑" panose="020B0503020204020204" pitchFamily="34" charset="-122"/>
                <a:ea typeface="微软雅黑" panose="020B0503020204020204" pitchFamily="34" charset="-122"/>
              </a:rPr>
              <a:t>内部费用申请业务</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支持预借款、内部日常费用报销</a:t>
            </a:r>
            <a:r>
              <a:rPr lang="zh-CN" altLang="en-US" dirty="0">
                <a:latin typeface="微软雅黑" panose="020B0503020204020204" pitchFamily="34" charset="-122"/>
                <a:ea typeface="微软雅黑" panose="020B0503020204020204" pitchFamily="34" charset="-122"/>
              </a:rPr>
              <a:t>业务</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支持企业内部费用管理包括费用流程</a:t>
            </a:r>
            <a:r>
              <a:rPr lang="zh-CN" altLang="en-US" dirty="0" smtClean="0">
                <a:latin typeface="微软雅黑" panose="020B0503020204020204" pitchFamily="34" charset="-122"/>
                <a:ea typeface="微软雅黑" panose="020B0503020204020204" pitchFamily="34" charset="-122"/>
              </a:rPr>
              <a:t>审批、</a:t>
            </a:r>
            <a:r>
              <a:rPr lang="zh-CN" altLang="en-US" dirty="0">
                <a:latin typeface="微软雅黑" panose="020B0503020204020204" pitchFamily="34" charset="-122"/>
                <a:ea typeface="微软雅黑" panose="020B0503020204020204" pitchFamily="34" charset="-122"/>
              </a:rPr>
              <a:t>费用控制</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提供信用控制、预算控制</a:t>
            </a:r>
            <a:endParaRPr lang="zh-CN" altLang="en-US" dirty="0">
              <a:latin typeface="微软雅黑" panose="020B0503020204020204" pitchFamily="34" charset="-122"/>
              <a:ea typeface="微软雅黑" panose="020B0503020204020204" pitchFamily="34" charset="-122"/>
            </a:endParaRPr>
          </a:p>
        </p:txBody>
      </p:sp>
      <p:sp>
        <p:nvSpPr>
          <p:cNvPr id="30731"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30732"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网上报销</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a:noFill/>
          <a:ln w="9525">
            <a:noFill/>
            <a:miter lim="800000"/>
          </a:ln>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网上报销</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申请及借款</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报销</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费用控制</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费用申请</a:t>
            </a:r>
            <a:endParaRPr lang="en-US" altLang="en-US"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smtClean="0">
                <a:latin typeface="微软雅黑" panose="020B0503020204020204" pitchFamily="34" charset="-122"/>
                <a:ea typeface="微软雅黑" panose="020B0503020204020204" pitchFamily="34" charset="-122"/>
              </a:rPr>
              <a:t>申请金额内借款</a:t>
            </a:r>
            <a:endParaRPr lang="en-US" altLang="en-US"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smtClean="0">
                <a:latin typeface="微软雅黑" panose="020B0503020204020204" pitchFamily="34" charset="-122"/>
                <a:ea typeface="微软雅黑" panose="020B0503020204020204" pitchFamily="34" charset="-122"/>
              </a:rPr>
              <a:t>预借现金款</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smtClean="0">
                <a:latin typeface="微软雅黑" panose="020B0503020204020204" pitchFamily="34" charset="-122"/>
                <a:ea typeface="微软雅黑" panose="020B0503020204020204" pitchFamily="34" charset="-122"/>
              </a:rPr>
              <a:t>预借支票</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smtClean="0">
                <a:latin typeface="微软雅黑" panose="020B0503020204020204" pitchFamily="34" charset="-122"/>
                <a:ea typeface="微软雅黑" panose="020B0503020204020204" pitchFamily="34" charset="-122"/>
              </a:rPr>
              <a:t>申请及借款审批</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费用报销</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报销审批</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报销核销</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报销</a:t>
            </a:r>
            <a:r>
              <a:rPr lang="zh-CN" altLang="en-US" sz="1600" dirty="0" smtClean="0">
                <a:latin typeface="微软雅黑" panose="020B0503020204020204" pitchFamily="34" charset="-122"/>
                <a:ea typeface="微软雅黑" panose="020B0503020204020204" pitchFamily="34" charset="-122"/>
              </a:rPr>
              <a:t>收付款</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借款金额控制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借款期限控制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借款笔数控制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报销额度控制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费用预算控制</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费用分析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部门费用统计</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借款统计</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欠款账龄分析</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533402" y="82551"/>
            <a:ext cx="8405813" cy="585788"/>
          </a:xfrm>
          <a:prstGeom prst="rect">
            <a:avLst/>
          </a:prstGeom>
          <a:noFill/>
          <a:ln w="9525">
            <a:noFill/>
            <a:miter lim="800000"/>
          </a:ln>
        </p:spPr>
        <p:txBody>
          <a:bodyPr/>
          <a:lstStyle/>
          <a:p>
            <a:pPr eaLnBrk="0" hangingPunct="0">
              <a:defRPr/>
            </a:pPr>
            <a:r>
              <a:rPr kumimoji="1" lang="zh-CN" altLang="en-US" sz="2800" dirty="0" err="1">
                <a:solidFill>
                  <a:srgbClr val="FF0000"/>
                </a:solidFill>
                <a:latin typeface="微软雅黑" panose="020B0503020204020204" pitchFamily="34" charset="-122"/>
                <a:ea typeface="微软雅黑" panose="020B0503020204020204" pitchFamily="34" charset="-122"/>
              </a:rPr>
              <a:t>网上报销业务关键特性</a:t>
            </a:r>
            <a:endParaRPr kumimoji="1" lang="zh-CN" altLang="en-US" sz="2800" dirty="0" err="1">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45059"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45083"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5084"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5085"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45080"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5081"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5082"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45075"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5076"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5077"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45072"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5073"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5074"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45065"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066" name="Text Box 75"/>
          <p:cNvSpPr txBox="1">
            <a:spLocks noChangeArrowheads="1"/>
          </p:cNvSpPr>
          <p:nvPr/>
        </p:nvSpPr>
        <p:spPr bwMode="auto">
          <a:xfrm>
            <a:off x="3124200" y="2971800"/>
            <a:ext cx="5029200" cy="1754326"/>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提供企业全面预算体系建立、预算编制、预算控制、预算分析功能</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支持费用预算、收入预算、项目预算管理</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支持年度预算、滚动预算</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支持集团预算上传、下发及控制分析</a:t>
            </a:r>
            <a:endParaRPr lang="zh-CN" altLang="en-US">
              <a:latin typeface="微软雅黑" panose="020B0503020204020204" pitchFamily="34" charset="-122"/>
              <a:ea typeface="微软雅黑" panose="020B0503020204020204" pitchFamily="34" charset="-122"/>
            </a:endParaRPr>
          </a:p>
        </p:txBody>
      </p:sp>
      <p:sp>
        <p:nvSpPr>
          <p:cNvPr id="45067"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45068"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预算管理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533401" y="152400"/>
            <a:ext cx="7947025" cy="457200"/>
          </a:xfrm>
          <a:prstGeom prst="rect">
            <a:avLst/>
          </a:prstGeom>
        </p:spPr>
        <p:txBody>
          <a:bodyPr/>
          <a:lstStyle/>
          <a:p>
            <a:pPr eaLnBrk="0" hangingPunct="0">
              <a:defRPr/>
            </a:pPr>
            <a:r>
              <a:rPr lang="zh-CN" altLang="en-US" sz="2800" kern="0" dirty="0">
                <a:solidFill>
                  <a:srgbClr val="FF0000"/>
                </a:solidFill>
                <a:latin typeface="微软雅黑" panose="020B0503020204020204" pitchFamily="34" charset="-122"/>
                <a:ea typeface="微软雅黑" panose="020B0503020204020204" pitchFamily="34" charset="-122"/>
                <a:cs typeface="+mj-cs"/>
              </a:rPr>
              <a:t>产品</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概述</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a:t>
            </a:r>
            <a:r>
              <a:rPr lang="en-US" altLang="zh-CN" sz="2800" kern="0" dirty="0" err="1" smtClean="0">
                <a:solidFill>
                  <a:srgbClr val="FF0000"/>
                </a:solidFill>
                <a:latin typeface="微软雅黑" panose="020B0503020204020204" pitchFamily="34" charset="-122"/>
                <a:ea typeface="微软雅黑" panose="020B0503020204020204" pitchFamily="34" charset="-122"/>
                <a:cs typeface="+mj-cs"/>
              </a:rPr>
              <a:t>预算管理</a:t>
            </a:r>
            <a:endParaRPr lang="zh-CN" altLang="en-US" sz="2800" kern="0" dirty="0" err="1">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yinfeifei\2012年工作项目\UFIDA用友 2012\用友 U8\2021008 PPT设计 U8\png\1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30367" y="975984"/>
            <a:ext cx="5616624" cy="3071116"/>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组合 74"/>
          <p:cNvGrpSpPr/>
          <p:nvPr/>
        </p:nvGrpSpPr>
        <p:grpSpPr>
          <a:xfrm>
            <a:off x="3439160" y="3724910"/>
            <a:ext cx="812800" cy="940435"/>
            <a:chOff x="4588376" y="3960228"/>
            <a:chExt cx="1374775" cy="1589088"/>
          </a:xfrm>
        </p:grpSpPr>
        <p:sp>
          <p:nvSpPr>
            <p:cNvPr id="76" name="Freeform 10"/>
            <p:cNvSpPr/>
            <p:nvPr/>
          </p:nvSpPr>
          <p:spPr bwMode="auto">
            <a:xfrm>
              <a:off x="4588376" y="3960228"/>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FA284B"/>
            </a:solidFill>
            <a:ln>
              <a:noFill/>
            </a:ln>
          </p:spPr>
          <p:txBody>
            <a:bodyPr vert="horz" wrap="square" lIns="91392" tIns="45696" rIns="91392" bIns="45696" numCol="1" anchor="t" anchorCtr="0" compatLnSpc="1"/>
            <a:p>
              <a:endParaRPr lang="zh-CN" altLang="en-US" sz="1800">
                <a:solidFill>
                  <a:srgbClr val="FFD85F"/>
                </a:solidFill>
                <a:latin typeface="微软雅黑" panose="020B0503020204020204" pitchFamily="34" charset="-122"/>
                <a:ea typeface="微软雅黑" panose="020B0503020204020204" pitchFamily="34" charset="-122"/>
              </a:endParaRPr>
            </a:p>
          </p:txBody>
        </p:sp>
        <p:sp>
          <p:nvSpPr>
            <p:cNvPr id="77" name="Freeform 12"/>
            <p:cNvSpPr>
              <a:spLocks noEditPoints="1"/>
            </p:cNvSpPr>
            <p:nvPr/>
          </p:nvSpPr>
          <p:spPr bwMode="auto">
            <a:xfrm>
              <a:off x="4993188" y="4504740"/>
              <a:ext cx="598488" cy="44608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392" tIns="45696" rIns="91392" bIns="45696" numCol="1" anchor="t" anchorCtr="0" compatLnSpc="1"/>
            <a:p>
              <a:endParaRPr lang="zh-CN" altLang="en-US" sz="1800">
                <a:solidFill>
                  <a:srgbClr val="FFD85F"/>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4343400" y="2186940"/>
            <a:ext cx="812800" cy="940435"/>
            <a:chOff x="6018713" y="1488490"/>
            <a:chExt cx="1374775" cy="1589088"/>
          </a:xfrm>
        </p:grpSpPr>
        <p:sp>
          <p:nvSpPr>
            <p:cNvPr id="85" name="Freeform 9"/>
            <p:cNvSpPr/>
            <p:nvPr/>
          </p:nvSpPr>
          <p:spPr bwMode="auto">
            <a:xfrm>
              <a:off x="6018713" y="1488490"/>
              <a:ext cx="1374775"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1B2946"/>
            </a:solidFill>
            <a:ln w="19050">
              <a:noFill/>
            </a:ln>
          </p:spPr>
          <p:txBody>
            <a:bodyPr vert="horz" wrap="square" lIns="91392" tIns="45696" rIns="91392" bIns="45696" numCol="1" anchor="t" anchorCtr="0" compatLnSpc="1"/>
            <a:p>
              <a:endParaRPr lang="zh-CN" altLang="en-US" sz="1800">
                <a:solidFill>
                  <a:srgbClr val="FFD85F"/>
                </a:solidFill>
                <a:latin typeface="微软雅黑" panose="020B0503020204020204" pitchFamily="34" charset="-122"/>
                <a:ea typeface="微软雅黑" panose="020B0503020204020204" pitchFamily="34" charset="-122"/>
              </a:endParaRPr>
            </a:p>
          </p:txBody>
        </p:sp>
        <p:sp>
          <p:nvSpPr>
            <p:cNvPr id="86" name="Freeform 15"/>
            <p:cNvSpPr>
              <a:spLocks noEditPoints="1"/>
            </p:cNvSpPr>
            <p:nvPr/>
          </p:nvSpPr>
          <p:spPr bwMode="auto">
            <a:xfrm>
              <a:off x="6358438" y="1985378"/>
              <a:ext cx="698500" cy="598488"/>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1"/>
            </a:solidFill>
            <a:ln>
              <a:noFill/>
            </a:ln>
          </p:spPr>
          <p:txBody>
            <a:bodyPr vert="horz" wrap="square" lIns="91392" tIns="45696" rIns="91392" bIns="45696" numCol="1" anchor="t" anchorCtr="0" compatLnSpc="1"/>
            <a:p>
              <a:endParaRPr lang="zh-CN" altLang="en-US" sz="1800">
                <a:solidFill>
                  <a:srgbClr val="FFD85F"/>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4333875" y="3742690"/>
            <a:ext cx="812800" cy="940435"/>
            <a:chOff x="6018713" y="3960228"/>
            <a:chExt cx="1374775" cy="1589088"/>
          </a:xfrm>
        </p:grpSpPr>
        <p:sp>
          <p:nvSpPr>
            <p:cNvPr id="88" name="Freeform 11"/>
            <p:cNvSpPr/>
            <p:nvPr/>
          </p:nvSpPr>
          <p:spPr bwMode="auto">
            <a:xfrm>
              <a:off x="6018713" y="3960228"/>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1B2946"/>
            </a:solidFill>
            <a:ln w="19050">
              <a:noFill/>
            </a:ln>
          </p:spPr>
          <p:txBody>
            <a:bodyPr vert="horz" wrap="square" lIns="91392" tIns="45696" rIns="91392" bIns="45696" numCol="1" anchor="t" anchorCtr="0" compatLnSpc="1"/>
            <a:p>
              <a:endParaRPr lang="zh-CN" altLang="en-US" sz="1800">
                <a:solidFill>
                  <a:srgbClr val="FFD85F"/>
                </a:solidFill>
                <a:latin typeface="微软雅黑" panose="020B0503020204020204" pitchFamily="34" charset="-122"/>
                <a:ea typeface="微软雅黑" panose="020B0503020204020204" pitchFamily="34" charset="-122"/>
              </a:endParaRPr>
            </a:p>
          </p:txBody>
        </p:sp>
        <p:sp>
          <p:nvSpPr>
            <p:cNvPr id="89" name="Freeform 16"/>
            <p:cNvSpPr>
              <a:spLocks noEditPoints="1"/>
            </p:cNvSpPr>
            <p:nvPr/>
          </p:nvSpPr>
          <p:spPr bwMode="auto">
            <a:xfrm>
              <a:off x="6374313" y="4474578"/>
              <a:ext cx="752475" cy="60007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bg1"/>
            </a:solidFill>
            <a:ln>
              <a:noFill/>
            </a:ln>
          </p:spPr>
          <p:txBody>
            <a:bodyPr vert="horz" wrap="square" lIns="91392" tIns="45696" rIns="91392" bIns="45696" numCol="1" anchor="t" anchorCtr="0" compatLnSpc="1"/>
            <a:p>
              <a:endParaRPr lang="zh-CN" altLang="en-US" sz="1800">
                <a:solidFill>
                  <a:srgbClr val="FFD85F"/>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3039745" y="2967355"/>
            <a:ext cx="813435" cy="940435"/>
            <a:chOff x="3875588" y="2728328"/>
            <a:chExt cx="1374775" cy="1587500"/>
          </a:xfrm>
        </p:grpSpPr>
        <p:sp>
          <p:nvSpPr>
            <p:cNvPr id="91" name="Freeform 7"/>
            <p:cNvSpPr/>
            <p:nvPr/>
          </p:nvSpPr>
          <p:spPr bwMode="auto">
            <a:xfrm>
              <a:off x="3875588" y="2728328"/>
              <a:ext cx="1374775"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1B2946"/>
            </a:solidFill>
            <a:ln w="19050">
              <a:noFill/>
            </a:ln>
          </p:spPr>
          <p:txBody>
            <a:bodyPr vert="horz" wrap="square" lIns="91392" tIns="45696" rIns="91392" bIns="45696" numCol="1" anchor="t" anchorCtr="0" compatLnSpc="1"/>
            <a:p>
              <a:endParaRPr lang="zh-CN" altLang="en-US" sz="1800">
                <a:solidFill>
                  <a:srgbClr val="FFD85F"/>
                </a:solidFill>
                <a:latin typeface="微软雅黑" panose="020B0503020204020204" pitchFamily="34" charset="-122"/>
                <a:ea typeface="微软雅黑" panose="020B0503020204020204" pitchFamily="34" charset="-122"/>
              </a:endParaRPr>
            </a:p>
          </p:txBody>
        </p:sp>
        <p:sp>
          <p:nvSpPr>
            <p:cNvPr id="92" name="Freeform 17"/>
            <p:cNvSpPr>
              <a:spLocks noEditPoints="1"/>
            </p:cNvSpPr>
            <p:nvPr/>
          </p:nvSpPr>
          <p:spPr bwMode="auto">
            <a:xfrm>
              <a:off x="4266113" y="3218865"/>
              <a:ext cx="612775" cy="614363"/>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bg1"/>
            </a:solidFill>
            <a:ln>
              <a:noFill/>
            </a:ln>
          </p:spPr>
          <p:txBody>
            <a:bodyPr vert="horz" wrap="square" lIns="91392" tIns="45696" rIns="91392" bIns="45696" numCol="1" anchor="t" anchorCtr="0" compatLnSpc="1"/>
            <a:p>
              <a:endParaRPr lang="zh-CN" altLang="en-US" sz="1800">
                <a:solidFill>
                  <a:srgbClr val="FFD85F"/>
                </a:solidFill>
                <a:latin typeface="微软雅黑" panose="020B0503020204020204" pitchFamily="34" charset="-122"/>
                <a:ea typeface="微软雅黑" panose="020B0503020204020204" pitchFamily="34" charset="-122"/>
              </a:endParaRPr>
            </a:p>
          </p:txBody>
        </p:sp>
      </p:grpSp>
      <p:sp>
        <p:nvSpPr>
          <p:cNvPr id="99" name="TextBox 26"/>
          <p:cNvSpPr txBox="1"/>
          <p:nvPr/>
        </p:nvSpPr>
        <p:spPr>
          <a:xfrm>
            <a:off x="6061710" y="2012315"/>
            <a:ext cx="3199130" cy="3046095"/>
          </a:xfrm>
          <a:prstGeom prst="rect">
            <a:avLst/>
          </a:prstGeom>
          <a:noFill/>
        </p:spPr>
        <p:txBody>
          <a:bodyPr wrap="square" rtlCol="0">
            <a:spAutoFit/>
          </a:bodyPr>
          <a:p>
            <a:pPr marL="285750" indent="-285750">
              <a:lnSpc>
                <a:spcPct val="250000"/>
              </a:lnSpc>
              <a:buFont typeface="Wingdings" panose="05000000000000000000" charset="0"/>
              <a:buChar char=""/>
            </a:pPr>
            <a:r>
              <a:rPr lang="en-US" sz="1200" b="1" dirty="0">
                <a:solidFill>
                  <a:schemeClr val="tx1"/>
                </a:solidFill>
                <a:latin typeface="微软雅黑" panose="020B0503020204020204" pitchFamily="34" charset="-122"/>
                <a:ea typeface="微软雅黑" panose="020B0503020204020204" pitchFamily="34" charset="-122"/>
              </a:rPr>
              <a:t>2014</a:t>
            </a:r>
            <a:r>
              <a:rPr lang="zh-CN" altLang="en-US" sz="1200" b="1" dirty="0">
                <a:solidFill>
                  <a:schemeClr val="tx1"/>
                </a:solidFill>
                <a:latin typeface="微软雅黑" panose="020B0503020204020204" pitchFamily="34" charset="-122"/>
                <a:ea typeface="微软雅黑" panose="020B0503020204020204" pitchFamily="34" charset="-122"/>
              </a:rPr>
              <a:t>年度最佳成长奖</a:t>
            </a:r>
            <a:endParaRPr lang="zh-CN" altLang="en-US" sz="1200" b="1" dirty="0">
              <a:solidFill>
                <a:schemeClr val="tx1"/>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
            </a:pPr>
            <a:r>
              <a:rPr lang="zh-CN" altLang="en-US" sz="1200" b="1" dirty="0">
                <a:solidFill>
                  <a:schemeClr val="tx1"/>
                </a:solidFill>
                <a:latin typeface="微软雅黑" panose="020B0503020204020204" pitchFamily="34" charset="-122"/>
                <a:ea typeface="微软雅黑" panose="020B0503020204020204" pitchFamily="34" charset="-122"/>
              </a:rPr>
              <a:t>畅捷通</a:t>
            </a:r>
            <a:r>
              <a:rPr lang="en-US" altLang="zh-CN" sz="1200" b="1" dirty="0">
                <a:solidFill>
                  <a:schemeClr val="tx1"/>
                </a:solidFill>
                <a:latin typeface="微软雅黑" panose="020B0503020204020204" pitchFamily="34" charset="-122"/>
                <a:ea typeface="微软雅黑" panose="020B0503020204020204" pitchFamily="34" charset="-122"/>
              </a:rPr>
              <a:t>2015</a:t>
            </a:r>
            <a:r>
              <a:rPr lang="zh-CN" altLang="en-US" sz="1200" b="1" dirty="0">
                <a:solidFill>
                  <a:schemeClr val="tx1"/>
                </a:solidFill>
                <a:latin typeface="微软雅黑" panose="020B0503020204020204" pitchFamily="34" charset="-122"/>
                <a:ea typeface="微软雅黑" panose="020B0503020204020204" pitchFamily="34" charset="-122"/>
              </a:rPr>
              <a:t>年度优秀服务商</a:t>
            </a:r>
            <a:endParaRPr lang="zh-CN" altLang="en-US" sz="1200" b="1" dirty="0">
              <a:solidFill>
                <a:schemeClr val="tx1"/>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
            </a:pPr>
            <a:r>
              <a:rPr lang="zh-CN" altLang="en-US" sz="1200" b="1" dirty="0">
                <a:latin typeface="微软雅黑" panose="020B0503020204020204" pitchFamily="34" charset="-122"/>
                <a:ea typeface="微软雅黑" panose="020B0503020204020204" pitchFamily="34" charset="-122"/>
                <a:sym typeface="+mn-ea"/>
              </a:rPr>
              <a:t>畅捷通</a:t>
            </a:r>
            <a:r>
              <a:rPr lang="en-US" altLang="zh-CN" sz="1200" b="1" dirty="0">
                <a:solidFill>
                  <a:schemeClr val="tx1"/>
                </a:solidFill>
                <a:latin typeface="微软雅黑" panose="020B0503020204020204" pitchFamily="34" charset="-122"/>
                <a:ea typeface="微软雅黑" panose="020B0503020204020204" pitchFamily="34" charset="-122"/>
              </a:rPr>
              <a:t>2016</a:t>
            </a:r>
            <a:r>
              <a:rPr lang="zh-CN" altLang="en-US" sz="1200" b="1" dirty="0">
                <a:solidFill>
                  <a:schemeClr val="tx1"/>
                </a:solidFill>
                <a:latin typeface="微软雅黑" panose="020B0503020204020204" pitchFamily="34" charset="-122"/>
                <a:ea typeface="微软雅黑" panose="020B0503020204020204" pitchFamily="34" charset="-122"/>
              </a:rPr>
              <a:t>年度区域</a:t>
            </a:r>
            <a:r>
              <a:rPr lang="en-US" altLang="zh-CN" sz="1200" b="1" dirty="0">
                <a:solidFill>
                  <a:schemeClr val="tx1"/>
                </a:solidFill>
                <a:latin typeface="微软雅黑" panose="020B0503020204020204" pitchFamily="34" charset="-122"/>
                <a:ea typeface="微软雅黑" panose="020B0503020204020204" pitchFamily="34" charset="-122"/>
              </a:rPr>
              <a:t>TOP</a:t>
            </a:r>
            <a:r>
              <a:rPr lang="zh-CN" altLang="en-US" sz="1200" b="1" dirty="0">
                <a:solidFill>
                  <a:schemeClr val="tx1"/>
                </a:solidFill>
                <a:latin typeface="微软雅黑" panose="020B0503020204020204" pitchFamily="34" charset="-122"/>
                <a:ea typeface="微软雅黑" panose="020B0503020204020204" pitchFamily="34" charset="-122"/>
              </a:rPr>
              <a:t>奖</a:t>
            </a:r>
            <a:endParaRPr lang="zh-CN" altLang="en-US" sz="1200" b="1" dirty="0">
              <a:solidFill>
                <a:schemeClr val="tx1"/>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
            </a:pPr>
            <a:r>
              <a:rPr lang="zh-CN" altLang="en-US" sz="1200" b="1" dirty="0">
                <a:latin typeface="微软雅黑" panose="020B0503020204020204" pitchFamily="34" charset="-122"/>
                <a:ea typeface="微软雅黑" panose="020B0503020204020204" pitchFamily="34" charset="-122"/>
                <a:sym typeface="+mn-ea"/>
              </a:rPr>
              <a:t>致远</a:t>
            </a:r>
            <a:r>
              <a:rPr lang="en-US" altLang="zh-CN" sz="1200" b="1" dirty="0">
                <a:solidFill>
                  <a:schemeClr val="tx1"/>
                </a:solidFill>
                <a:latin typeface="微软雅黑" panose="020B0503020204020204" pitchFamily="34" charset="-122"/>
                <a:ea typeface="微软雅黑" panose="020B0503020204020204" pitchFamily="34" charset="-122"/>
              </a:rPr>
              <a:t>2016</a:t>
            </a:r>
            <a:r>
              <a:rPr lang="zh-CN" altLang="en-US" sz="1200" b="1" dirty="0">
                <a:solidFill>
                  <a:schemeClr val="tx1"/>
                </a:solidFill>
                <a:latin typeface="微软雅黑" panose="020B0503020204020204" pitchFamily="34" charset="-122"/>
                <a:ea typeface="微软雅黑" panose="020B0503020204020204" pitchFamily="34" charset="-122"/>
              </a:rPr>
              <a:t>年度福建区最佳贡献奖</a:t>
            </a:r>
            <a:endParaRPr lang="zh-CN" altLang="en-US" sz="1200" b="1" dirty="0">
              <a:solidFill>
                <a:schemeClr val="tx1"/>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
            </a:pPr>
            <a:r>
              <a:rPr lang="zh-CN" altLang="en-US" sz="1200" b="1" dirty="0">
                <a:latin typeface="微软雅黑" panose="020B0503020204020204" pitchFamily="34" charset="-122"/>
                <a:ea typeface="微软雅黑" panose="020B0503020204020204" pitchFamily="34" charset="-122"/>
                <a:sym typeface="+mn-ea"/>
              </a:rPr>
              <a:t>畅捷通</a:t>
            </a:r>
            <a:r>
              <a:rPr lang="en-US" altLang="zh-CN" sz="1200" b="1" dirty="0">
                <a:solidFill>
                  <a:schemeClr val="tx1"/>
                </a:solidFill>
                <a:latin typeface="微软雅黑" panose="020B0503020204020204" pitchFamily="34" charset="-122"/>
                <a:ea typeface="微软雅黑" panose="020B0503020204020204" pitchFamily="34" charset="-122"/>
              </a:rPr>
              <a:t>2017</a:t>
            </a:r>
            <a:r>
              <a:rPr lang="zh-CN" altLang="en-US" sz="1200" b="1" dirty="0">
                <a:solidFill>
                  <a:schemeClr val="tx1"/>
                </a:solidFill>
                <a:latin typeface="微软雅黑" panose="020B0503020204020204" pitchFamily="34" charset="-122"/>
                <a:ea typeface="微软雅黑" panose="020B0503020204020204" pitchFamily="34" charset="-122"/>
              </a:rPr>
              <a:t>年度精英合作伙伴</a:t>
            </a:r>
            <a:endParaRPr lang="zh-CN" altLang="en-US" sz="1200" b="1" dirty="0">
              <a:solidFill>
                <a:schemeClr val="tx1"/>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
            </a:pPr>
            <a:r>
              <a:rPr lang="zh-CN" altLang="en-US" sz="1200" b="1" dirty="0">
                <a:solidFill>
                  <a:schemeClr val="tx1"/>
                </a:solidFill>
                <a:latin typeface="微软雅黑" panose="020B0503020204020204" pitchFamily="34" charset="-122"/>
                <a:ea typeface="微软雅黑" panose="020B0503020204020204" pitchFamily="34" charset="-122"/>
              </a:rPr>
              <a:t>畅捷通</a:t>
            </a:r>
            <a:r>
              <a:rPr lang="en-US" altLang="zh-CN" sz="1200" b="1" dirty="0">
                <a:solidFill>
                  <a:schemeClr val="tx1"/>
                </a:solidFill>
                <a:latin typeface="微软雅黑" panose="020B0503020204020204" pitchFamily="34" charset="-122"/>
                <a:ea typeface="微软雅黑" panose="020B0503020204020204" pitchFamily="34" charset="-122"/>
              </a:rPr>
              <a:t>2017</a:t>
            </a:r>
            <a:r>
              <a:rPr lang="zh-CN" altLang="en-US" sz="1200" b="1" dirty="0">
                <a:solidFill>
                  <a:schemeClr val="tx1"/>
                </a:solidFill>
                <a:latin typeface="微软雅黑" panose="020B0503020204020204" pitchFamily="34" charset="-122"/>
                <a:ea typeface="微软雅黑" panose="020B0503020204020204" pitchFamily="34" charset="-122"/>
              </a:rPr>
              <a:t>年度</a:t>
            </a:r>
            <a:r>
              <a:rPr lang="en-US" altLang="zh-CN" sz="1200" b="1" dirty="0">
                <a:solidFill>
                  <a:schemeClr val="tx1"/>
                </a:solidFill>
                <a:latin typeface="微软雅黑" panose="020B0503020204020204" pitchFamily="34" charset="-122"/>
                <a:ea typeface="微软雅黑" panose="020B0503020204020204" pitchFamily="34" charset="-122"/>
              </a:rPr>
              <a:t>3S</a:t>
            </a:r>
            <a:r>
              <a:rPr lang="zh-CN" altLang="en-US" sz="1200" b="1" dirty="0">
                <a:solidFill>
                  <a:schemeClr val="tx1"/>
                </a:solidFill>
                <a:latin typeface="微软雅黑" panose="020B0503020204020204" pitchFamily="34" charset="-122"/>
                <a:ea typeface="微软雅黑" panose="020B0503020204020204" pitchFamily="34" charset="-122"/>
              </a:rPr>
              <a:t>服务联盟机构</a:t>
            </a:r>
            <a:endParaRPr lang="zh-CN" altLang="en-US" sz="1200" b="1"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
            </a:pP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105" name="TextBox 34"/>
          <p:cNvSpPr txBox="1"/>
          <p:nvPr/>
        </p:nvSpPr>
        <p:spPr>
          <a:xfrm>
            <a:off x="3920490" y="3063240"/>
            <a:ext cx="790575" cy="706755"/>
          </a:xfrm>
          <a:prstGeom prst="rect">
            <a:avLst/>
          </a:prstGeom>
          <a:noFill/>
        </p:spPr>
        <p:txBody>
          <a:bodyPr wrap="square" rtlCol="0">
            <a:spAutoFit/>
          </a:bodyPr>
          <a:p>
            <a:pPr algn="ctr"/>
            <a:r>
              <a:rPr lang="zh-CN" altLang="en-US" sz="2000" b="1" dirty="0">
                <a:solidFill>
                  <a:srgbClr val="FA284B"/>
                </a:solidFill>
                <a:latin typeface="微软雅黑" panose="020B0503020204020204" pitchFamily="34" charset="-122"/>
                <a:ea typeface="微软雅黑" panose="020B0503020204020204" pitchFamily="34" charset="-122"/>
              </a:rPr>
              <a:t>传杰信息</a:t>
            </a:r>
            <a:endParaRPr lang="zh-CN" altLang="en-US" sz="2000" b="1" dirty="0">
              <a:solidFill>
                <a:srgbClr val="FA284B"/>
              </a:solidFill>
              <a:latin typeface="微软雅黑" panose="020B0503020204020204" pitchFamily="34" charset="-122"/>
              <a:ea typeface="微软雅黑" panose="020B0503020204020204" pitchFamily="34" charset="-122"/>
            </a:endParaRPr>
          </a:p>
        </p:txBody>
      </p:sp>
      <p:sp>
        <p:nvSpPr>
          <p:cNvPr id="4" name="TextBox 26"/>
          <p:cNvSpPr txBox="1"/>
          <p:nvPr/>
        </p:nvSpPr>
        <p:spPr>
          <a:xfrm>
            <a:off x="304165" y="1965960"/>
            <a:ext cx="2594610" cy="2861310"/>
          </a:xfrm>
          <a:prstGeom prst="rect">
            <a:avLst/>
          </a:prstGeom>
          <a:noFill/>
        </p:spPr>
        <p:txBody>
          <a:bodyPr wrap="square" rtlCol="0">
            <a:spAutoFit/>
          </a:bodyPr>
          <a:p>
            <a:pPr marL="285750" indent="-285750">
              <a:lnSpc>
                <a:spcPct val="250000"/>
              </a:lnSpc>
              <a:buFont typeface="Wingdings" panose="05000000000000000000" charset="0"/>
              <a:buChar char=""/>
            </a:pPr>
            <a:r>
              <a:rPr lang="zh-CN" altLang="en-US" sz="1200" b="1" dirty="0">
                <a:latin typeface="微软雅黑" panose="020B0503020204020204" pitchFamily="34" charset="-122"/>
                <a:ea typeface="微软雅黑" panose="020B0503020204020204" pitchFamily="34" charset="-122"/>
                <a:sym typeface="+mn-ea"/>
              </a:rPr>
              <a:t>福州用友授权服务中心</a:t>
            </a:r>
            <a:endParaRPr lang="zh-CN" altLang="en-US" sz="1200" b="1" dirty="0">
              <a:solidFill>
                <a:schemeClr val="tx1"/>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
            </a:pPr>
            <a:r>
              <a:rPr lang="zh-CN" altLang="en-US" sz="1200" b="1" dirty="0">
                <a:latin typeface="微软雅黑" panose="020B0503020204020204" pitchFamily="34" charset="-122"/>
                <a:ea typeface="微软雅黑" panose="020B0503020204020204" pitchFamily="34" charset="-122"/>
                <a:sym typeface="+mn-ea"/>
              </a:rPr>
              <a:t>用友畅捷通五星合作伙伴</a:t>
            </a:r>
            <a:endParaRPr lang="zh-CN" altLang="en-US" sz="1200" b="1" dirty="0">
              <a:solidFill>
                <a:schemeClr val="tx1"/>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
            </a:pPr>
            <a:r>
              <a:rPr lang="zh-CN" altLang="en-US" sz="1200" b="1" dirty="0">
                <a:latin typeface="微软雅黑" panose="020B0503020204020204" pitchFamily="34" charset="-122"/>
                <a:ea typeface="微软雅黑" panose="020B0503020204020204" pitchFamily="34" charset="-122"/>
                <a:sym typeface="+mn-ea"/>
              </a:rPr>
              <a:t>致远软件钻石合作伙伴</a:t>
            </a:r>
            <a:endParaRPr lang="zh-CN" altLang="en-US" sz="1200" b="1" dirty="0">
              <a:solidFill>
                <a:schemeClr val="tx1"/>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
            </a:pPr>
            <a:r>
              <a:rPr lang="zh-CN" altLang="en-US" sz="1200" b="1" dirty="0">
                <a:latin typeface="微软雅黑" panose="020B0503020204020204" pitchFamily="34" charset="-122"/>
                <a:ea typeface="微软雅黑" panose="020B0503020204020204" pitchFamily="34" charset="-122"/>
                <a:sym typeface="+mn-ea"/>
              </a:rPr>
              <a:t>福建商学院校外实训基地</a:t>
            </a:r>
            <a:endParaRPr lang="zh-CN" altLang="en-US" sz="1200" b="1" dirty="0">
              <a:solidFill>
                <a:schemeClr val="tx1"/>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
            </a:pPr>
            <a:r>
              <a:rPr lang="zh-CN" altLang="en-US" sz="1200" b="1" dirty="0">
                <a:latin typeface="微软雅黑" panose="020B0503020204020204" pitchFamily="34" charset="-122"/>
                <a:ea typeface="微软雅黑" panose="020B0503020204020204" pitchFamily="34" charset="-122"/>
                <a:sym typeface="+mn-ea"/>
              </a:rPr>
              <a:t>中税网战略合作伙伴</a:t>
            </a:r>
            <a:endParaRPr lang="zh-CN" altLang="en-US" sz="1200" b="1" dirty="0">
              <a:latin typeface="微软雅黑" panose="020B0503020204020204" pitchFamily="34" charset="-122"/>
              <a:ea typeface="微软雅黑" panose="020B0503020204020204" pitchFamily="34" charset="-122"/>
              <a:sym typeface="+mn-ea"/>
            </a:endParaRPr>
          </a:p>
          <a:p>
            <a:pPr marL="285750" indent="-285750">
              <a:lnSpc>
                <a:spcPct val="250000"/>
              </a:lnSpc>
              <a:buFont typeface="Wingdings" panose="05000000000000000000" charset="0"/>
              <a:buChar char=""/>
            </a:pPr>
            <a:r>
              <a:rPr lang="zh-CN" altLang="en-US" sz="1200" b="1" dirty="0">
                <a:solidFill>
                  <a:schemeClr val="tx1"/>
                </a:solidFill>
                <a:latin typeface="微软雅黑" panose="020B0503020204020204" pitchFamily="34" charset="-122"/>
                <a:ea typeface="微软雅黑" panose="020B0503020204020204" pitchFamily="34" charset="-122"/>
              </a:rPr>
              <a:t>福建省中小企业商会会员单位</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777105" y="2967990"/>
            <a:ext cx="814070" cy="939800"/>
            <a:chOff x="10593" y="4700"/>
            <a:chExt cx="2166" cy="2498"/>
          </a:xfrm>
        </p:grpSpPr>
        <p:sp>
          <p:nvSpPr>
            <p:cNvPr id="79" name="Freeform 6"/>
            <p:cNvSpPr/>
            <p:nvPr/>
          </p:nvSpPr>
          <p:spPr bwMode="auto">
            <a:xfrm>
              <a:off x="10593" y="4700"/>
              <a:ext cx="2166" cy="249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FA284B"/>
            </a:solidFill>
            <a:ln w="19050">
              <a:noFill/>
            </a:ln>
          </p:spPr>
          <p:txBody>
            <a:bodyPr vert="horz" wrap="square" lIns="91392" tIns="45696" rIns="91392" bIns="45696" numCol="1" anchor="t" anchorCtr="0" compatLnSpc="1"/>
            <a:p>
              <a:endParaRPr lang="zh-CN" altLang="en-US" sz="1800">
                <a:solidFill>
                  <a:srgbClr val="FFD85F"/>
                </a:solidFill>
                <a:latin typeface="微软雅黑" panose="020B0503020204020204" pitchFamily="34" charset="-122"/>
                <a:ea typeface="微软雅黑" panose="020B0503020204020204" pitchFamily="34" charset="-122"/>
              </a:endParaRPr>
            </a:p>
          </p:txBody>
        </p:sp>
        <p:pic>
          <p:nvPicPr>
            <p:cNvPr id="23" name="图片 22" descr="04f8ab4c59d154b139f68b554dfd1ae0"/>
            <p:cNvPicPr>
              <a:picLocks noChangeAspect="1"/>
            </p:cNvPicPr>
            <p:nvPr/>
          </p:nvPicPr>
          <p:blipFill>
            <a:blip r:embed="rId2"/>
            <a:stretch>
              <a:fillRect/>
            </a:stretch>
          </p:blipFill>
          <p:spPr>
            <a:xfrm>
              <a:off x="11071" y="5472"/>
              <a:ext cx="1173" cy="1173"/>
            </a:xfrm>
            <a:prstGeom prst="rect">
              <a:avLst/>
            </a:prstGeom>
          </p:spPr>
        </p:pic>
      </p:grpSp>
      <p:grpSp>
        <p:nvGrpSpPr>
          <p:cNvPr id="24" name="组合 23"/>
          <p:cNvGrpSpPr/>
          <p:nvPr/>
        </p:nvGrpSpPr>
        <p:grpSpPr>
          <a:xfrm>
            <a:off x="3447415" y="2186305"/>
            <a:ext cx="813435" cy="940811"/>
            <a:chOff x="7222" y="2749"/>
            <a:chExt cx="2164" cy="2501"/>
          </a:xfrm>
        </p:grpSpPr>
        <p:sp>
          <p:nvSpPr>
            <p:cNvPr id="82" name="Freeform 8"/>
            <p:cNvSpPr/>
            <p:nvPr/>
          </p:nvSpPr>
          <p:spPr bwMode="auto">
            <a:xfrm>
              <a:off x="7222" y="2749"/>
              <a:ext cx="2164" cy="2501"/>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FA284B"/>
            </a:solidFill>
            <a:ln>
              <a:noFill/>
            </a:ln>
          </p:spPr>
          <p:txBody>
            <a:bodyPr vert="horz" wrap="square" lIns="91392" tIns="45696" rIns="91392" bIns="45696" numCol="1" anchor="t" anchorCtr="0" compatLnSpc="1"/>
            <a:p>
              <a:endParaRPr lang="zh-CN" altLang="en-US" sz="1800">
                <a:solidFill>
                  <a:srgbClr val="FFD85F"/>
                </a:solidFill>
                <a:latin typeface="微软雅黑" panose="020B0503020204020204" pitchFamily="34" charset="-122"/>
                <a:ea typeface="微软雅黑" panose="020B0503020204020204" pitchFamily="34" charset="-122"/>
              </a:endParaRPr>
            </a:p>
          </p:txBody>
        </p:sp>
        <p:pic>
          <p:nvPicPr>
            <p:cNvPr id="25" name="图片 24" descr="241a4a93f1ecf280bfb2595e8ba57e7a"/>
            <p:cNvPicPr>
              <a:picLocks noChangeAspect="1"/>
            </p:cNvPicPr>
            <p:nvPr/>
          </p:nvPicPr>
          <p:blipFill>
            <a:blip r:embed="rId3"/>
            <a:stretch>
              <a:fillRect/>
            </a:stretch>
          </p:blipFill>
          <p:spPr>
            <a:xfrm>
              <a:off x="7444" y="3181"/>
              <a:ext cx="1727" cy="1727"/>
            </a:xfrm>
            <a:prstGeom prst="rect">
              <a:avLst/>
            </a:prstGeom>
          </p:spPr>
        </p:pic>
      </p:grpSp>
      <p:sp>
        <p:nvSpPr>
          <p:cNvPr id="49" name="Rectangle 3"/>
          <p:cNvSpPr txBox="1">
            <a:spLocks noChangeArrowheads="1"/>
          </p:cNvSpPr>
          <p:nvPr/>
        </p:nvSpPr>
        <p:spPr bwMode="auto">
          <a:xfrm>
            <a:off x="539750" y="195580"/>
            <a:ext cx="1542415" cy="400050"/>
          </a:xfrm>
          <a:prstGeom prst="rect">
            <a:avLst/>
          </a:prstGeom>
          <a:noFill/>
          <a:ln w="9525">
            <a:noFill/>
            <a:miter lim="800000"/>
          </a:ln>
        </p:spPr>
        <p:txBody>
          <a:bodyPr/>
          <a:p>
            <a:pPr>
              <a:defRPr/>
            </a:pPr>
            <a:r>
              <a:rPr lang="zh-CN" altLang="en-US" sz="2400" b="1" dirty="0">
                <a:solidFill>
                  <a:srgbClr val="D30F15"/>
                </a:solidFill>
                <a:latin typeface="微软雅黑" panose="020B0503020204020204" pitchFamily="34" charset="-122"/>
                <a:ea typeface="微软雅黑" panose="020B0503020204020204" pitchFamily="34" charset="-122"/>
                <a:cs typeface="+mj-cs"/>
              </a:rPr>
              <a:t>荣誉资质</a:t>
            </a:r>
            <a:endParaRPr lang="zh-CN" altLang="en-US" sz="2400" b="1" dirty="0">
              <a:solidFill>
                <a:srgbClr val="D30F15"/>
              </a:solidFill>
              <a:latin typeface="微软雅黑" panose="020B0503020204020204" pitchFamily="34" charset="-122"/>
              <a:ea typeface="微软雅黑" panose="020B0503020204020204" pitchFamily="34" charset="-122"/>
              <a:cs typeface="+mj-cs"/>
            </a:endParaRPr>
          </a:p>
        </p:txBody>
      </p:sp>
      <p:pic>
        <p:nvPicPr>
          <p:cNvPr id="27" name="图片 26" descr="cj-01p"/>
          <p:cNvPicPr>
            <a:picLocks noChangeAspect="1"/>
          </p:cNvPicPr>
          <p:nvPr/>
        </p:nvPicPr>
        <p:blipFill>
          <a:blip r:embed="rId4"/>
          <a:stretch>
            <a:fillRect/>
          </a:stretch>
        </p:blipFill>
        <p:spPr>
          <a:xfrm>
            <a:off x="7433310" y="144780"/>
            <a:ext cx="1416050" cy="584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down)">
                                      <p:cBhvr>
                                        <p:cTn id="7" dur="500"/>
                                        <p:tgtEl>
                                          <p:spTgt spid="105"/>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 calcmode="lin" valueType="num">
                                      <p:cBhvr>
                                        <p:cTn id="13" dur="500" fill="hold"/>
                                        <p:tgtEl>
                                          <p:spTgt spid="24"/>
                                        </p:tgtEl>
                                        <p:attrNameLst>
                                          <p:attrName>ppt_x</p:attrName>
                                        </p:attrNameLst>
                                      </p:cBhvr>
                                      <p:tavLst>
                                        <p:tav tm="0">
                                          <p:val>
                                            <p:fltVal val="0.5"/>
                                          </p:val>
                                        </p:tav>
                                        <p:tav tm="100000">
                                          <p:val>
                                            <p:strVal val="#ppt_x"/>
                                          </p:val>
                                        </p:tav>
                                      </p:tavLst>
                                    </p:anim>
                                    <p:anim calcmode="lin" valueType="num">
                                      <p:cBhvr>
                                        <p:cTn id="14" dur="500" fill="hold"/>
                                        <p:tgtEl>
                                          <p:spTgt spid="24"/>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23" presetClass="entr" presetSubtype="528"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fltVal val="0"/>
                                          </p:val>
                                        </p:tav>
                                        <p:tav tm="100000">
                                          <p:val>
                                            <p:strVal val="#ppt_w"/>
                                          </p:val>
                                        </p:tav>
                                      </p:tavLst>
                                    </p:anim>
                                    <p:anim calcmode="lin" valueType="num">
                                      <p:cBhvr>
                                        <p:cTn id="19" dur="500" fill="hold"/>
                                        <p:tgtEl>
                                          <p:spTgt spid="84"/>
                                        </p:tgtEl>
                                        <p:attrNameLst>
                                          <p:attrName>ppt_h</p:attrName>
                                        </p:attrNameLst>
                                      </p:cBhvr>
                                      <p:tavLst>
                                        <p:tav tm="0">
                                          <p:val>
                                            <p:fltVal val="0"/>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528"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fltVal val="0"/>
                                          </p:val>
                                        </p:tav>
                                        <p:tav tm="100000">
                                          <p:val>
                                            <p:strVal val="#ppt_w"/>
                                          </p:val>
                                        </p:tav>
                                      </p:tavLst>
                                    </p:anim>
                                    <p:anim calcmode="lin" valueType="num">
                                      <p:cBhvr>
                                        <p:cTn id="26" dur="500" fill="hold"/>
                                        <p:tgtEl>
                                          <p:spTgt spid="75"/>
                                        </p:tgtEl>
                                        <p:attrNameLst>
                                          <p:attrName>ppt_h</p:attrName>
                                        </p:attrNameLst>
                                      </p:cBhvr>
                                      <p:tavLst>
                                        <p:tav tm="0">
                                          <p:val>
                                            <p:fltVal val="0"/>
                                          </p:val>
                                        </p:tav>
                                        <p:tav tm="100000">
                                          <p:val>
                                            <p:strVal val="#ppt_h"/>
                                          </p:val>
                                        </p:tav>
                                      </p:tavLst>
                                    </p:anim>
                                    <p:anim calcmode="lin" valueType="num">
                                      <p:cBhvr>
                                        <p:cTn id="27" dur="500" fill="hold"/>
                                        <p:tgtEl>
                                          <p:spTgt spid="75"/>
                                        </p:tgtEl>
                                        <p:attrNameLst>
                                          <p:attrName>ppt_x</p:attrName>
                                        </p:attrNameLst>
                                      </p:cBhvr>
                                      <p:tavLst>
                                        <p:tav tm="0">
                                          <p:val>
                                            <p:fltVal val="0.5"/>
                                          </p:val>
                                        </p:tav>
                                        <p:tav tm="100000">
                                          <p:val>
                                            <p:strVal val="#ppt_x"/>
                                          </p:val>
                                        </p:tav>
                                      </p:tavLst>
                                    </p:anim>
                                    <p:anim calcmode="lin" valueType="num">
                                      <p:cBhvr>
                                        <p:cTn id="28" dur="500" fill="hold"/>
                                        <p:tgtEl>
                                          <p:spTgt spid="75"/>
                                        </p:tgtEl>
                                        <p:attrNameLst>
                                          <p:attrName>ppt_y</p:attrName>
                                        </p:attrNameLst>
                                      </p:cBhvr>
                                      <p:tavLst>
                                        <p:tav tm="0">
                                          <p:val>
                                            <p:fltVal val="0.5"/>
                                          </p:val>
                                        </p:tav>
                                        <p:tav tm="100000">
                                          <p:val>
                                            <p:strVal val="#ppt_y"/>
                                          </p:val>
                                        </p:tav>
                                      </p:tavLst>
                                    </p:anim>
                                  </p:childTnLst>
                                </p:cTn>
                              </p:par>
                            </p:childTnLst>
                          </p:cTn>
                        </p:par>
                        <p:par>
                          <p:cTn id="29" fill="hold">
                            <p:stCondLst>
                              <p:cond delay="2000"/>
                            </p:stCondLst>
                            <p:childTnLst>
                              <p:par>
                                <p:cTn id="30" presetID="23" presetClass="entr" presetSubtype="528" fill="hold"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 calcmode="lin" valueType="num">
                                      <p:cBhvr>
                                        <p:cTn id="34" dur="500" fill="hold"/>
                                        <p:tgtEl>
                                          <p:spTgt spid="87"/>
                                        </p:tgtEl>
                                        <p:attrNameLst>
                                          <p:attrName>ppt_x</p:attrName>
                                        </p:attrNameLst>
                                      </p:cBhvr>
                                      <p:tavLst>
                                        <p:tav tm="0">
                                          <p:val>
                                            <p:fltVal val="0.5"/>
                                          </p:val>
                                        </p:tav>
                                        <p:tav tm="100000">
                                          <p:val>
                                            <p:strVal val="#ppt_x"/>
                                          </p:val>
                                        </p:tav>
                                      </p:tavLst>
                                    </p:anim>
                                    <p:anim calcmode="lin" valueType="num">
                                      <p:cBhvr>
                                        <p:cTn id="35" dur="500" fill="hold"/>
                                        <p:tgtEl>
                                          <p:spTgt spid="87"/>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23" presetClass="entr" presetSubtype="528" fill="hold" nodeType="after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p:cTn id="39" dur="500" fill="hold"/>
                                        <p:tgtEl>
                                          <p:spTgt spid="90"/>
                                        </p:tgtEl>
                                        <p:attrNameLst>
                                          <p:attrName>ppt_w</p:attrName>
                                        </p:attrNameLst>
                                      </p:cBhvr>
                                      <p:tavLst>
                                        <p:tav tm="0">
                                          <p:val>
                                            <p:fltVal val="0"/>
                                          </p:val>
                                        </p:tav>
                                        <p:tav tm="100000">
                                          <p:val>
                                            <p:strVal val="#ppt_w"/>
                                          </p:val>
                                        </p:tav>
                                      </p:tavLst>
                                    </p:anim>
                                    <p:anim calcmode="lin" valueType="num">
                                      <p:cBhvr>
                                        <p:cTn id="40" dur="500" fill="hold"/>
                                        <p:tgtEl>
                                          <p:spTgt spid="90"/>
                                        </p:tgtEl>
                                        <p:attrNameLst>
                                          <p:attrName>ppt_h</p:attrName>
                                        </p:attrNameLst>
                                      </p:cBhvr>
                                      <p:tavLst>
                                        <p:tav tm="0">
                                          <p:val>
                                            <p:fltVal val="0"/>
                                          </p:val>
                                        </p:tav>
                                        <p:tav tm="100000">
                                          <p:val>
                                            <p:strVal val="#ppt_h"/>
                                          </p:val>
                                        </p:tav>
                                      </p:tavLst>
                                    </p:anim>
                                    <p:anim calcmode="lin" valueType="num">
                                      <p:cBhvr>
                                        <p:cTn id="41" dur="500" fill="hold"/>
                                        <p:tgtEl>
                                          <p:spTgt spid="90"/>
                                        </p:tgtEl>
                                        <p:attrNameLst>
                                          <p:attrName>ppt_x</p:attrName>
                                        </p:attrNameLst>
                                      </p:cBhvr>
                                      <p:tavLst>
                                        <p:tav tm="0">
                                          <p:val>
                                            <p:fltVal val="0.5"/>
                                          </p:val>
                                        </p:tav>
                                        <p:tav tm="100000">
                                          <p:val>
                                            <p:strVal val="#ppt_x"/>
                                          </p:val>
                                        </p:tav>
                                      </p:tavLst>
                                    </p:anim>
                                    <p:anim calcmode="lin" valueType="num">
                                      <p:cBhvr>
                                        <p:cTn id="42" dur="500" fill="hold"/>
                                        <p:tgtEl>
                                          <p:spTgt spid="90"/>
                                        </p:tgtEl>
                                        <p:attrNameLst>
                                          <p:attrName>ppt_y</p:attrName>
                                        </p:attrNameLst>
                                      </p:cBhvr>
                                      <p:tavLst>
                                        <p:tav tm="0">
                                          <p:val>
                                            <p:fltVal val="0.5"/>
                                          </p:val>
                                        </p:tav>
                                        <p:tav tm="100000">
                                          <p:val>
                                            <p:strVal val="#ppt_y"/>
                                          </p:val>
                                        </p:tav>
                                      </p:tavLst>
                                    </p:anim>
                                  </p:childTnLst>
                                </p:cTn>
                              </p:par>
                            </p:childTnLst>
                          </p:cTn>
                        </p:par>
                        <p:par>
                          <p:cTn id="43" fill="hold">
                            <p:stCondLst>
                              <p:cond delay="3000"/>
                            </p:stCondLst>
                            <p:childTnLst>
                              <p:par>
                                <p:cTn id="44" presetID="23" presetClass="entr" presetSubtype="528"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 calcmode="lin" valueType="num">
                                      <p:cBhvr>
                                        <p:cTn id="48" dur="500" fill="hold"/>
                                        <p:tgtEl>
                                          <p:spTgt spid="22"/>
                                        </p:tgtEl>
                                        <p:attrNameLst>
                                          <p:attrName>ppt_x</p:attrName>
                                        </p:attrNameLst>
                                      </p:cBhvr>
                                      <p:tavLst>
                                        <p:tav tm="0">
                                          <p:val>
                                            <p:fltVal val="0.5"/>
                                          </p:val>
                                        </p:tav>
                                        <p:tav tm="100000">
                                          <p:val>
                                            <p:strVal val="#ppt_x"/>
                                          </p:val>
                                        </p:tav>
                                      </p:tavLst>
                                    </p:anim>
                                    <p:anim calcmode="lin" valueType="num">
                                      <p:cBhvr>
                                        <p:cTn id="49" dur="500" fill="hold"/>
                                        <p:tgtEl>
                                          <p:spTgt spid="22"/>
                                        </p:tgtEl>
                                        <p:attrNameLst>
                                          <p:attrName>ppt_y</p:attrName>
                                        </p:attrNameLst>
                                      </p:cBhvr>
                                      <p:tavLst>
                                        <p:tav tm="0">
                                          <p:val>
                                            <p:fltVal val="0.5"/>
                                          </p:val>
                                        </p:tav>
                                        <p:tav tm="100000">
                                          <p:val>
                                            <p:strVal val="#ppt_y"/>
                                          </p:val>
                                        </p:tav>
                                      </p:tavLst>
                                    </p:anim>
                                  </p:childTnLst>
                                </p:cTn>
                              </p:par>
                            </p:childTnLst>
                          </p:cTn>
                        </p:par>
                        <p:par>
                          <p:cTn id="50" fill="hold">
                            <p:stCondLst>
                              <p:cond delay="3500"/>
                            </p:stCondLst>
                            <p:childTnLst>
                              <p:par>
                                <p:cTn id="51" presetID="23" presetClass="entr" presetSubtype="16" fill="hold" grpId="0" nodeType="afterEffect">
                                  <p:stCondLst>
                                    <p:cond delay="0"/>
                                  </p:stCondLst>
                                  <p:iterate type="lt">
                                    <p:tmPct val="10000"/>
                                  </p:iterate>
                                  <p:childTnLst>
                                    <p:set>
                                      <p:cBhvr>
                                        <p:cTn id="52" dur="1" fill="hold">
                                          <p:stCondLst>
                                            <p:cond delay="0"/>
                                          </p:stCondLst>
                                        </p:cTn>
                                        <p:tgtEl>
                                          <p:spTgt spid="4"/>
                                        </p:tgtEl>
                                        <p:attrNameLst>
                                          <p:attrName>style.visibility</p:attrName>
                                        </p:attrNameLst>
                                      </p:cBhvr>
                                      <p:to>
                                        <p:strVal val="visible"/>
                                      </p:to>
                                    </p:set>
                                    <p:anim calcmode="lin" valueType="num">
                                      <p:cBhvr>
                                        <p:cTn id="53" dur="300" fill="hold"/>
                                        <p:tgtEl>
                                          <p:spTgt spid="4"/>
                                        </p:tgtEl>
                                        <p:attrNameLst>
                                          <p:attrName>ppt_w</p:attrName>
                                        </p:attrNameLst>
                                      </p:cBhvr>
                                      <p:tavLst>
                                        <p:tav tm="0">
                                          <p:val>
                                            <p:fltVal val="0"/>
                                          </p:val>
                                        </p:tav>
                                        <p:tav tm="100000">
                                          <p:val>
                                            <p:strVal val="#ppt_w"/>
                                          </p:val>
                                        </p:tav>
                                      </p:tavLst>
                                    </p:anim>
                                    <p:anim calcmode="lin" valueType="num">
                                      <p:cBhvr>
                                        <p:cTn id="54" dur="300" fill="hold"/>
                                        <p:tgtEl>
                                          <p:spTgt spid="4"/>
                                        </p:tgtEl>
                                        <p:attrNameLst>
                                          <p:attrName>ppt_h</p:attrName>
                                        </p:attrNameLst>
                                      </p:cBhvr>
                                      <p:tavLst>
                                        <p:tav tm="0">
                                          <p:val>
                                            <p:fltVal val="0"/>
                                          </p:val>
                                        </p:tav>
                                        <p:tav tm="100000">
                                          <p:val>
                                            <p:strVal val="#ppt_h"/>
                                          </p:val>
                                        </p:tav>
                                      </p:tavLst>
                                    </p:anim>
                                  </p:childTnLst>
                                </p:cTn>
                              </p:par>
                            </p:childTnLst>
                          </p:cTn>
                        </p:par>
                        <p:par>
                          <p:cTn id="55" fill="hold">
                            <p:stCondLst>
                              <p:cond delay="5690"/>
                            </p:stCondLst>
                            <p:childTnLst>
                              <p:par>
                                <p:cTn id="56" presetID="23" presetClass="entr" presetSubtype="16" fill="hold" grpId="0" nodeType="afterEffect">
                                  <p:stCondLst>
                                    <p:cond delay="0"/>
                                  </p:stCondLst>
                                  <p:iterate type="lt">
                                    <p:tmPct val="10000"/>
                                  </p:iterate>
                                  <p:childTnLst>
                                    <p:set>
                                      <p:cBhvr>
                                        <p:cTn id="57" dur="1" fill="hold">
                                          <p:stCondLst>
                                            <p:cond delay="0"/>
                                          </p:stCondLst>
                                        </p:cTn>
                                        <p:tgtEl>
                                          <p:spTgt spid="99"/>
                                        </p:tgtEl>
                                        <p:attrNameLst>
                                          <p:attrName>style.visibility</p:attrName>
                                        </p:attrNameLst>
                                      </p:cBhvr>
                                      <p:to>
                                        <p:strVal val="visible"/>
                                      </p:to>
                                    </p:set>
                                    <p:anim calcmode="lin" valueType="num">
                                      <p:cBhvr>
                                        <p:cTn id="58" dur="300" fill="hold"/>
                                        <p:tgtEl>
                                          <p:spTgt spid="99"/>
                                        </p:tgtEl>
                                        <p:attrNameLst>
                                          <p:attrName>ppt_w</p:attrName>
                                        </p:attrNameLst>
                                      </p:cBhvr>
                                      <p:tavLst>
                                        <p:tav tm="0">
                                          <p:val>
                                            <p:fltVal val="0"/>
                                          </p:val>
                                        </p:tav>
                                        <p:tav tm="100000">
                                          <p:val>
                                            <p:strVal val="#ppt_w"/>
                                          </p:val>
                                        </p:tav>
                                      </p:tavLst>
                                    </p:anim>
                                    <p:anim calcmode="lin" valueType="num">
                                      <p:cBhvr>
                                        <p:cTn id="59" dur="300" fill="hold"/>
                                        <p:tgtEl>
                                          <p:spTgt spid="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4" grpId="0"/>
      <p:bldP spid="10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预算体系</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预算编制</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预算控制</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预算机构设置</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预算项目</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预算指标定义</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预算表定义</a:t>
            </a:r>
            <a:endParaRPr lang="en-US" altLang="en-US" sz="16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支持多版本预算</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支持收入</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费用预算</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项目预算</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零基预算</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滚动预算</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预算上传下发</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预算审批</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支持预算调整</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支持集团预算控制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支持预算申请及控制</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600" dirty="0" err="1" smtClean="0">
                <a:latin typeface="微软雅黑" panose="020B0503020204020204" pitchFamily="34" charset="-122"/>
                <a:ea typeface="微软雅黑" panose="020B0503020204020204" pitchFamily="34" charset="-122"/>
              </a:rPr>
              <a:t>支持预算预警</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支持预算严格和审批控制</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预算分析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预算执行统计</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预算对比分析</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预算变动表</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533402" y="82551"/>
            <a:ext cx="8405813" cy="585788"/>
          </a:xfrm>
          <a:prstGeom prst="rect">
            <a:avLst/>
          </a:prstGeom>
        </p:spPr>
        <p:txBody>
          <a:bodyPr/>
          <a:lstStyle/>
          <a:p>
            <a:pPr eaLnBrk="0" hangingPunct="0">
              <a:defRPr/>
            </a:pPr>
            <a:r>
              <a:rPr lang="en-US" altLang="zh-CN" sz="2800" kern="0" dirty="0" err="1">
                <a:solidFill>
                  <a:srgbClr val="FF0000"/>
                </a:solidFill>
                <a:latin typeface="微软雅黑" panose="020B0503020204020204" pitchFamily="34" charset="-122"/>
                <a:ea typeface="微软雅黑" panose="020B0503020204020204" pitchFamily="34" charset="-122"/>
                <a:cs typeface="+mj-cs"/>
              </a:rPr>
              <a:t>预算管理</a:t>
            </a:r>
            <a:r>
              <a:rPr lang="zh-CN" altLang="en-US" sz="2800" kern="0" dirty="0" err="1">
                <a:solidFill>
                  <a:srgbClr val="FF0000"/>
                </a:solidFill>
                <a:latin typeface="微软雅黑" panose="020B0503020204020204" pitchFamily="34" charset="-122"/>
                <a:ea typeface="微软雅黑" panose="020B0503020204020204" pitchFamily="34" charset="-122"/>
                <a:cs typeface="+mj-cs"/>
              </a:rPr>
              <a:t>业务关键特性</a:t>
            </a:r>
            <a:endParaRPr lang="zh-CN" altLang="en-US" sz="2800" kern="0" dirty="0" err="1">
              <a:solidFill>
                <a:srgbClr val="FF0000"/>
              </a:solidFill>
              <a:latin typeface="微软雅黑" panose="020B0503020204020204" pitchFamily="34" charset="-122"/>
              <a:ea typeface="微软雅黑" panose="020B0503020204020204" pitchFamily="34" charset="-122"/>
              <a:cs typeface="+mj-cs"/>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4096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4098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098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098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4098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098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098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4097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098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098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4097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097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097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4096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970" name="Text Box 75"/>
          <p:cNvSpPr txBox="1">
            <a:spLocks noChangeArrowheads="1"/>
          </p:cNvSpPr>
          <p:nvPr/>
        </p:nvSpPr>
        <p:spPr bwMode="auto">
          <a:xfrm>
            <a:off x="3048000" y="2819400"/>
            <a:ext cx="5257800" cy="2419124"/>
          </a:xfrm>
          <a:prstGeom prst="rect">
            <a:avLst/>
          </a:prstGeom>
          <a:noFill/>
          <a:ln w="9525">
            <a:noFill/>
            <a:miter lim="800000"/>
          </a:ln>
        </p:spPr>
        <p:txBody>
          <a:bodyPr wrap="square">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提供从销售合同、</a:t>
            </a:r>
            <a:r>
              <a:rPr lang="en-US" altLang="zh-CN" dirty="0" err="1">
                <a:latin typeface="微软雅黑" panose="020B0503020204020204" pitchFamily="34" charset="-122"/>
                <a:ea typeface="微软雅黑" panose="020B0503020204020204" pitchFamily="34" charset="-122"/>
              </a:rPr>
              <a:t>MRP计划、内部费用等</a:t>
            </a:r>
            <a:r>
              <a:rPr lang="zh-CN" altLang="en-US" dirty="0">
                <a:latin typeface="微软雅黑" panose="020B0503020204020204" pitchFamily="34" charset="-122"/>
                <a:ea typeface="微软雅黑" panose="020B0503020204020204" pitchFamily="34" charset="-122"/>
              </a:rPr>
              <a:t>多维</a:t>
            </a:r>
            <a:r>
              <a:rPr lang="zh-CN" altLang="en-US" dirty="0" smtClean="0">
                <a:latin typeface="微软雅黑" panose="020B0503020204020204" pitchFamily="34" charset="-122"/>
                <a:ea typeface="微软雅黑" panose="020B0503020204020204" pitchFamily="34" charset="-122"/>
              </a:rPr>
              <a:t>度，预测</a:t>
            </a:r>
            <a:r>
              <a:rPr lang="zh-CN" altLang="en-US" dirty="0">
                <a:latin typeface="微软雅黑" panose="020B0503020204020204" pitchFamily="34" charset="-122"/>
                <a:ea typeface="微软雅黑" panose="020B0503020204020204" pitchFamily="34" charset="-122"/>
              </a:rPr>
              <a:t>资金</a:t>
            </a:r>
            <a:r>
              <a:rPr lang="zh-CN" altLang="en-US" dirty="0" smtClean="0">
                <a:latin typeface="微软雅黑" panose="020B0503020204020204" pitchFamily="34" charset="-122"/>
                <a:ea typeface="微软雅黑" panose="020B0503020204020204" pitchFamily="34" charset="-122"/>
              </a:rPr>
              <a:t>收支状况；</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支持按日</a:t>
            </a:r>
            <a:r>
              <a:rPr lang="zh-CN" altLang="en-US" dirty="0" smtClean="0">
                <a:latin typeface="微软雅黑" panose="020B0503020204020204" pitchFamily="34" charset="-122"/>
                <a:ea typeface="微软雅黑" panose="020B0503020204020204" pitchFamily="34" charset="-122"/>
              </a:rPr>
              <a:t>、按周、按月、按季</a:t>
            </a:r>
            <a:r>
              <a:rPr lang="zh-CN" altLang="en-US" dirty="0">
                <a:latin typeface="微软雅黑" panose="020B0503020204020204" pitchFamily="34" charset="-122"/>
                <a:ea typeface="微软雅黑" panose="020B0503020204020204" pitchFamily="34" charset="-122"/>
              </a:rPr>
              <a:t>等进行资金详细预测，并可依据需求进行调整模拟后</a:t>
            </a:r>
            <a:r>
              <a:rPr lang="zh-CN" altLang="en-US" dirty="0" smtClean="0">
                <a:latin typeface="微软雅黑" panose="020B0503020204020204" pitchFamily="34" charset="-122"/>
                <a:ea typeface="微软雅黑" panose="020B0503020204020204" pitchFamily="34" charset="-122"/>
              </a:rPr>
              <a:t>预测；</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提供资金计划编制及执行情况</a:t>
            </a:r>
            <a:r>
              <a:rPr lang="zh-CN" altLang="en-US" dirty="0" smtClean="0">
                <a:latin typeface="微软雅黑" panose="020B0503020204020204" pitchFamily="34" charset="-122"/>
                <a:ea typeface="微软雅黑" panose="020B0503020204020204" pitchFamily="34" charset="-122"/>
              </a:rPr>
              <a:t>分析；</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提供</a:t>
            </a:r>
            <a:r>
              <a:rPr lang="zh-CN" altLang="en-US" dirty="0" smtClean="0">
                <a:latin typeface="微软雅黑" panose="020B0503020204020204" pitchFamily="34" charset="-122"/>
                <a:ea typeface="微软雅黑" panose="020B0503020204020204" pitchFamily="34" charset="-122"/>
              </a:rPr>
              <a:t>企业股权、债权的筹投资业务核算；</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提供企业内部借贷及计</a:t>
            </a:r>
            <a:r>
              <a:rPr lang="zh-CN" altLang="en-US" dirty="0" smtClean="0">
                <a:latin typeface="微软雅黑" panose="020B0503020204020204" pitchFamily="34" charset="-122"/>
                <a:ea typeface="微软雅黑" panose="020B0503020204020204" pitchFamily="34" charset="-122"/>
              </a:rPr>
              <a:t>息业务核算；</a:t>
            </a:r>
            <a:endParaRPr lang="zh-CN" altLang="en-US" dirty="0">
              <a:latin typeface="微软雅黑" panose="020B0503020204020204" pitchFamily="34" charset="-122"/>
              <a:ea typeface="微软雅黑" panose="020B0503020204020204" pitchFamily="34" charset="-122"/>
            </a:endParaRPr>
          </a:p>
        </p:txBody>
      </p:sp>
      <p:sp>
        <p:nvSpPr>
          <p:cNvPr id="40971" name="Line 77"/>
          <p:cNvSpPr>
            <a:spLocks noChangeShapeType="1"/>
          </p:cNvSpPr>
          <p:nvPr/>
        </p:nvSpPr>
        <p:spPr bwMode="auto">
          <a:xfrm>
            <a:off x="2590800" y="2590800"/>
            <a:ext cx="5867400" cy="0"/>
          </a:xfrm>
          <a:prstGeom prst="line">
            <a:avLst/>
          </a:prstGeom>
          <a:noFill/>
          <a:ln w="9525">
            <a:solidFill>
              <a:schemeClr val="tx1"/>
            </a:solidFill>
            <a:prstDash val="lgDash"/>
            <a:round/>
          </a:ln>
        </p:spPr>
        <p:txBody>
          <a:bodyPr/>
          <a:lstStyle/>
          <a:p>
            <a:endParaRPr lang="zh-CN" altLang="en-US"/>
          </a:p>
        </p:txBody>
      </p:sp>
      <p:sp>
        <p:nvSpPr>
          <p:cNvPr id="40972"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资金管理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457200" y="76200"/>
            <a:ext cx="8229600" cy="706439"/>
          </a:xfrm>
          <a:prstGeom prst="rect">
            <a:avLst/>
          </a:prstGeom>
        </p:spPr>
        <p:txBody>
          <a:bodyPr/>
          <a:lstStyle/>
          <a:p>
            <a:pPr eaLnBrk="0" hangingPunct="0">
              <a:defRPr/>
            </a:pPr>
            <a:r>
              <a:rPr lang="zh-CN" altLang="en-US" sz="2800" kern="0" dirty="0">
                <a:solidFill>
                  <a:srgbClr val="FF0000"/>
                </a:solidFill>
                <a:latin typeface="微软雅黑" panose="020B0503020204020204" pitchFamily="34" charset="-122"/>
                <a:ea typeface="微软雅黑" panose="020B0503020204020204" pitchFamily="34" charset="-122"/>
                <a:cs typeface="+mj-cs"/>
              </a:rPr>
              <a:t>产品</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概述 </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 </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资金管理</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资金预测</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资金计划</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筹资</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投资管理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资金收入</a:t>
            </a:r>
            <a:r>
              <a:rPr lang="zh-CN" altLang="en-US" sz="1600" dirty="0" smtClean="0">
                <a:latin typeface="微软雅黑" panose="020B0503020204020204" pitchFamily="34" charset="-122"/>
                <a:ea typeface="微软雅黑" panose="020B0503020204020204" pitchFamily="34" charset="-122"/>
              </a:rPr>
              <a:t>预测；</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资金支出</a:t>
            </a:r>
            <a:r>
              <a:rPr lang="zh-CN" altLang="en-US" sz="1600" dirty="0" smtClean="0">
                <a:latin typeface="微软雅黑" panose="020B0503020204020204" pitchFamily="34" charset="-122"/>
                <a:ea typeface="微软雅黑" panose="020B0503020204020204" pitchFamily="34" charset="-122"/>
              </a:rPr>
              <a:t>预测；</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资金状况分析；</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资金流动计划查询；</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资金调度</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资金计划编制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资金计划</a:t>
            </a:r>
            <a:r>
              <a:rPr lang="zh-CN" altLang="en-US" sz="1600" dirty="0" smtClean="0">
                <a:latin typeface="微软雅黑" panose="020B0503020204020204" pitchFamily="34" charset="-122"/>
                <a:ea typeface="微软雅黑" panose="020B0503020204020204" pitchFamily="34" charset="-122"/>
              </a:rPr>
              <a:t>调整</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资金计划审批</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资金计划与执行情况分析</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股权、债权筹资业务核算；</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股权、债权投资业务核算；</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定期存款</a:t>
            </a:r>
            <a:r>
              <a:rPr lang="en-US" altLang="zh-CN" sz="1600" dirty="0" err="1" smtClean="0">
                <a:latin typeface="微软雅黑" panose="020B0503020204020204" pitchFamily="34" charset="-122"/>
                <a:ea typeface="微软雅黑" panose="020B0503020204020204" pitchFamily="34" charset="-122"/>
              </a:rPr>
              <a:t>投资</a:t>
            </a:r>
            <a:r>
              <a:rPr lang="zh-CN" altLang="en-US" sz="1600" dirty="0" smtClean="0">
                <a:latin typeface="微软雅黑" panose="020B0503020204020204" pitchFamily="34" charset="-122"/>
                <a:ea typeface="微软雅黑" panose="020B0503020204020204" pitchFamily="34" charset="-122"/>
              </a:rPr>
              <a:t>业务核算；</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资金计息</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部门借</a:t>
            </a:r>
            <a:r>
              <a:rPr lang="zh-CN" altLang="en-US" sz="1600" dirty="0" smtClean="0">
                <a:latin typeface="微软雅黑" panose="020B0503020204020204" pitchFamily="34" charset="-122"/>
                <a:ea typeface="微软雅黑" panose="020B0503020204020204" pitchFamily="34" charset="-122"/>
              </a:rPr>
              <a:t>贷款；</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err="1" smtClean="0">
                <a:latin typeface="微软雅黑" panose="020B0503020204020204" pitchFamily="34" charset="-122"/>
                <a:ea typeface="微软雅黑" panose="020B0503020204020204" pitchFamily="34" charset="-122"/>
              </a:rPr>
              <a:t>个人借贷款</a:t>
            </a:r>
            <a:r>
              <a:rPr lang="zh-CN" alt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err="1" smtClean="0">
                <a:latin typeface="微软雅黑" panose="020B0503020204020204" pitchFamily="34" charset="-122"/>
                <a:ea typeface="微软雅黑" panose="020B0503020204020204" pitchFamily="34" charset="-122"/>
              </a:rPr>
              <a:t>借贷款计息</a:t>
            </a:r>
            <a:r>
              <a:rPr lang="zh-CN" alt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433389" y="100013"/>
            <a:ext cx="8939213" cy="585788"/>
          </a:xfrm>
          <a:prstGeom prst="rect">
            <a:avLst/>
          </a:prstGeom>
        </p:spPr>
        <p:txBody>
          <a:bodyPr/>
          <a:lstStyle/>
          <a:p>
            <a:pPr eaLnBrk="0" hangingPunct="0">
              <a:defRPr/>
            </a:pPr>
            <a:r>
              <a:rPr lang="en-US" altLang="zh-CN" sz="2800" kern="0" dirty="0" err="1">
                <a:solidFill>
                  <a:srgbClr val="FF0000"/>
                </a:solidFill>
                <a:latin typeface="微软雅黑" panose="020B0503020204020204" pitchFamily="34" charset="-122"/>
                <a:ea typeface="微软雅黑" panose="020B0503020204020204" pitchFamily="34" charset="-122"/>
                <a:cs typeface="+mj-cs"/>
              </a:rPr>
              <a:t>资金管理</a:t>
            </a:r>
            <a:r>
              <a:rPr lang="zh-CN" altLang="en-US" sz="2800" kern="0" dirty="0">
                <a:solidFill>
                  <a:srgbClr val="FF0000"/>
                </a:solidFill>
                <a:latin typeface="微软雅黑" panose="020B0503020204020204" pitchFamily="34" charset="-122"/>
                <a:ea typeface="微软雅黑" panose="020B0503020204020204" pitchFamily="34" charset="-122"/>
                <a:cs typeface="+mj-cs"/>
              </a:rPr>
              <a:t>业务关键特性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34819"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34843"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4844"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4845"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34840"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4841"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4842"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34835"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4836"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4837"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34832"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4833"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4834"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34825"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826" name="Text Box 75"/>
          <p:cNvSpPr txBox="1">
            <a:spLocks noChangeArrowheads="1"/>
          </p:cNvSpPr>
          <p:nvPr/>
        </p:nvSpPr>
        <p:spPr bwMode="auto">
          <a:xfrm>
            <a:off x="2627315" y="2971800"/>
            <a:ext cx="5761037" cy="2751522"/>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提供成本预测、成本计算、成本分析功能</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支持产品成本核算、订单成本核算、工序成本核算</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支持联副产品核算、废品处理、返工返修等成本自动卷积</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支持计划成本制定、成本定额制定、计划成本与实际成本对比分析</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支持产品成本分析、成本项目构成分析、完工及在产成本分析</a:t>
            </a:r>
            <a:endParaRPr lang="zh-CN" altLang="en-US">
              <a:latin typeface="微软雅黑" panose="020B0503020204020204" pitchFamily="34" charset="-122"/>
              <a:ea typeface="微软雅黑" panose="020B0503020204020204" pitchFamily="34" charset="-122"/>
            </a:endParaRPr>
          </a:p>
        </p:txBody>
      </p:sp>
      <p:sp>
        <p:nvSpPr>
          <p:cNvPr id="34827"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34828"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成本管理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457201" y="1"/>
            <a:ext cx="8023224" cy="706439"/>
          </a:xfrm>
          <a:prstGeom prst="rect">
            <a:avLst/>
          </a:prstGeom>
          <a:noFill/>
          <a:ln w="9525">
            <a:noFill/>
            <a:miter lim="800000"/>
          </a:ln>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成本管理</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成本计划</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成本核算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成本预测</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成本预算</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单位计划成本</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计划成本核算</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计划成本与实际构成对比分析</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计划与实际差异分析</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产品级成本核算</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订单级成本核算</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工序级成本核算</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成本卷积计算</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支持副产品核算</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支持废品处理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支持返工返修产品核算</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依据历史成本预测</a:t>
            </a:r>
            <a:endParaRPr lang="en-US" altLang="zh-CN" sz="1600" dirty="0">
              <a:latin typeface="微软雅黑" panose="020B0503020204020204" pitchFamily="34" charset="-122"/>
              <a:ea typeface="微软雅黑" panose="020B0503020204020204" pitchFamily="34" charset="-122"/>
            </a:endParaRPr>
          </a:p>
          <a:p>
            <a:pPr>
              <a:lnSpc>
                <a:spcPct val="150000"/>
              </a:lnSpc>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依据计划成本及产量预测</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成本分析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产品成本差异分析</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成本项目构成分析</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材料消耗差异</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533402" y="82551"/>
            <a:ext cx="8405813" cy="585788"/>
          </a:xfrm>
          <a:prstGeom prst="rect">
            <a:avLst/>
          </a:prstGeom>
          <a:noFill/>
          <a:ln w="9525">
            <a:noFill/>
            <a:miter lim="800000"/>
          </a:ln>
        </p:spPr>
        <p:txBody>
          <a:bodyPr/>
          <a:lstStyle/>
          <a:p>
            <a:pPr eaLnBrk="0" hangingPunct="0">
              <a:defRPr/>
            </a:pPr>
            <a:r>
              <a:rPr kumimoji="1" lang="en-US" altLang="zh-CN" sz="2800" dirty="0" err="1">
                <a:solidFill>
                  <a:srgbClr val="FF0000"/>
                </a:solidFill>
                <a:latin typeface="微软雅黑" panose="020B0503020204020204" pitchFamily="34" charset="-122"/>
                <a:ea typeface="微软雅黑" panose="020B0503020204020204" pitchFamily="34" charset="-122"/>
              </a:rPr>
              <a:t>成本管理</a:t>
            </a:r>
            <a:r>
              <a:rPr kumimoji="1" lang="zh-CN" altLang="en-US" sz="2800" dirty="0">
                <a:solidFill>
                  <a:srgbClr val="FF0000"/>
                </a:solidFill>
                <a:latin typeface="微软雅黑" panose="020B0503020204020204" pitchFamily="34" charset="-122"/>
                <a:ea typeface="微软雅黑" panose="020B0503020204020204" pitchFamily="34" charset="-122"/>
              </a:rPr>
              <a:t>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34819"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34843"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4844"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4845"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34840"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4841"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4842"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34835"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4836"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4837"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34832"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4833"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4834"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34825"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826" name="Text Box 75"/>
          <p:cNvSpPr txBox="1">
            <a:spLocks noChangeArrowheads="1"/>
          </p:cNvSpPr>
          <p:nvPr/>
        </p:nvSpPr>
        <p:spPr bwMode="auto">
          <a:xfrm>
            <a:off x="2627315" y="2895600"/>
            <a:ext cx="5761037" cy="2751522"/>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提供</a:t>
            </a:r>
            <a:r>
              <a:rPr lang="zh-CN" altLang="en-US" dirty="0" smtClean="0">
                <a:latin typeface="微软雅黑" panose="020B0503020204020204" pitchFamily="34" charset="-122"/>
                <a:ea typeface="微软雅黑" panose="020B0503020204020204" pitchFamily="34" charset="-122"/>
              </a:rPr>
              <a:t>成本项目设置、成本项目、</a:t>
            </a:r>
            <a:r>
              <a:rPr lang="zh-CN" altLang="en-US" dirty="0">
                <a:latin typeface="微软雅黑" panose="020B0503020204020204" pitchFamily="34" charset="-122"/>
                <a:ea typeface="微软雅黑" panose="020B0503020204020204" pitchFamily="34" charset="-122"/>
              </a:rPr>
              <a:t>成本分析功能</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支持按产品</a:t>
            </a:r>
            <a:r>
              <a:rPr lang="zh-CN" altLang="en-US" dirty="0">
                <a:latin typeface="微软雅黑" panose="020B0503020204020204" pitchFamily="34" charset="-122"/>
                <a:ea typeface="微软雅黑" panose="020B0503020204020204" pitchFamily="34" charset="-122"/>
              </a:rPr>
              <a:t>成本核算、订单</a:t>
            </a:r>
            <a:r>
              <a:rPr lang="zh-CN" altLang="en-US" dirty="0" smtClean="0">
                <a:latin typeface="微软雅黑" panose="020B0503020204020204" pitchFamily="34" charset="-122"/>
                <a:ea typeface="微软雅黑" panose="020B0503020204020204" pitchFamily="34" charset="-122"/>
              </a:rPr>
              <a:t>成本核算，支持存货全月加权平均、移动加权平均计价方式</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支持成本单位分项成本制定、分项参考成本制定</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支持产品</a:t>
            </a:r>
            <a:r>
              <a:rPr lang="zh-CN" altLang="en-US" dirty="0" smtClean="0">
                <a:latin typeface="微软雅黑" panose="020B0503020204020204" pitchFamily="34" charset="-122"/>
                <a:ea typeface="微软雅黑" panose="020B0503020204020204" pitchFamily="34" charset="-122"/>
              </a:rPr>
              <a:t>成本明细项目分析</a:t>
            </a:r>
            <a:r>
              <a:rPr lang="zh-CN" altLang="en-US" dirty="0">
                <a:latin typeface="微软雅黑" panose="020B0503020204020204" pitchFamily="34" charset="-122"/>
                <a:ea typeface="微软雅黑" panose="020B0503020204020204" pitchFamily="34" charset="-122"/>
              </a:rPr>
              <a:t>、成本项目构成分析、完工及在产</a:t>
            </a:r>
            <a:r>
              <a:rPr lang="zh-CN" altLang="en-US" dirty="0" smtClean="0">
                <a:latin typeface="微软雅黑" panose="020B0503020204020204" pitchFamily="34" charset="-122"/>
                <a:ea typeface="微软雅黑" panose="020B0503020204020204" pitchFamily="34" charset="-122"/>
              </a:rPr>
              <a:t>成本明细项目分析、计划成本与实际成本对比分析</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支持存货出入库、销售成本明细分项查询分析</a:t>
            </a:r>
            <a:endParaRPr lang="zh-CN" altLang="en-US" dirty="0">
              <a:latin typeface="微软雅黑" panose="020B0503020204020204" pitchFamily="34" charset="-122"/>
              <a:ea typeface="微软雅黑" panose="020B0503020204020204" pitchFamily="34" charset="-122"/>
            </a:endParaRPr>
          </a:p>
        </p:txBody>
      </p:sp>
      <p:sp>
        <p:nvSpPr>
          <p:cNvPr id="34827"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34828" name="Text Box 79"/>
          <p:cNvSpPr txBox="1">
            <a:spLocks noChangeArrowheads="1"/>
          </p:cNvSpPr>
          <p:nvPr/>
        </p:nvSpPr>
        <p:spPr bwMode="auto">
          <a:xfrm>
            <a:off x="609600" y="3048002"/>
            <a:ext cx="1447800" cy="1384995"/>
          </a:xfrm>
          <a:prstGeom prst="rect">
            <a:avLst/>
          </a:prstGeom>
          <a:noFill/>
          <a:ln w="9525">
            <a:noFill/>
            <a:miter lim="800000"/>
          </a:ln>
        </p:spPr>
        <p:txBody>
          <a:bodyPr>
            <a:spAutoFit/>
          </a:bodyPr>
          <a:lstStyle/>
          <a:p>
            <a:pPr algn="ctr">
              <a:spcBef>
                <a:spcPct val="50000"/>
              </a:spcBef>
            </a:pPr>
            <a:r>
              <a:rPr lang="en-US" altLang="zh-CN" sz="2400" dirty="0">
                <a:latin typeface="微软雅黑" panose="020B0503020204020204" pitchFamily="34" charset="-122"/>
                <a:ea typeface="微软雅黑" panose="020B0503020204020204" pitchFamily="34" charset="-122"/>
              </a:rPr>
              <a:t>U8-</a:t>
            </a:r>
            <a:endParaRPr lang="en-US" altLang="zh-CN" sz="2400" dirty="0">
              <a:latin typeface="微软雅黑" panose="020B0503020204020204" pitchFamily="34" charset="-122"/>
              <a:ea typeface="微软雅黑" panose="020B0503020204020204" pitchFamily="34" charset="-122"/>
            </a:endParaRPr>
          </a:p>
          <a:p>
            <a:pPr algn="ctr">
              <a:spcBef>
                <a:spcPct val="50000"/>
              </a:spcBef>
            </a:pPr>
            <a:r>
              <a:rPr lang="zh-CN" altLang="en-US" sz="2400" dirty="0" smtClean="0">
                <a:latin typeface="微软雅黑" panose="020B0503020204020204" pitchFamily="34" charset="-122"/>
                <a:ea typeface="微软雅黑" panose="020B0503020204020204" pitchFamily="34" charset="-122"/>
              </a:rPr>
              <a:t>成本分步分项</a:t>
            </a:r>
            <a:endParaRPr lang="en-US" altLang="zh-CN"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457201" y="1"/>
            <a:ext cx="8023224" cy="706439"/>
          </a:xfrm>
          <a:prstGeom prst="rect">
            <a:avLst/>
          </a:prstGeom>
          <a:noFill/>
          <a:ln w="9525">
            <a:noFill/>
            <a:miter lim="800000"/>
          </a:ln>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成本分步分项</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分项成本</a:t>
            </a:r>
            <a:r>
              <a:rPr lang="zh-CN" altLang="en-US" sz="1600" b="1" dirty="0">
                <a:solidFill>
                  <a:schemeClr val="bg1"/>
                </a:solidFill>
                <a:latin typeface="微软雅黑" panose="020B0503020204020204" pitchFamily="34" charset="-122"/>
                <a:ea typeface="微软雅黑" panose="020B0503020204020204" pitchFamily="34" charset="-122"/>
              </a:rPr>
              <a:t>设置</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成本核算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成本调整</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8"/>
            <a:ext cx="2071702" cy="39913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smtClean="0">
                <a:latin typeface="微软雅黑" panose="020B0503020204020204" pitchFamily="34" charset="-122"/>
                <a:ea typeface="微软雅黑" panose="020B0503020204020204" pitchFamily="34" charset="-122"/>
              </a:rPr>
              <a:t>成本项目分类及成本项目</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smtClean="0">
                <a:latin typeface="微软雅黑" panose="020B0503020204020204" pitchFamily="34" charset="-122"/>
                <a:ea typeface="微软雅黑" panose="020B0503020204020204" pitchFamily="34" charset="-122"/>
              </a:rPr>
              <a:t>存货及费用项目归属成本项目</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smtClean="0">
                <a:latin typeface="微软雅黑" panose="020B0503020204020204" pitchFamily="34" charset="-122"/>
                <a:ea typeface="微软雅黑" panose="020B0503020204020204" pitchFamily="34" charset="-122"/>
              </a:rPr>
              <a:t>单位分项成本</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smtClean="0">
                <a:latin typeface="微软雅黑" panose="020B0503020204020204" pitchFamily="34" charset="-122"/>
                <a:ea typeface="微软雅黑" panose="020B0503020204020204" pitchFamily="34" charset="-122"/>
              </a:rPr>
              <a:t>存货分项参考成本</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8"/>
            <a:ext cx="2071702" cy="39913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产品级成本核算</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订单</a:t>
            </a:r>
            <a:r>
              <a:rPr lang="zh-CN" altLang="en-US" sz="1600" dirty="0">
                <a:latin typeface="微软雅黑" panose="020B0503020204020204" pitchFamily="34" charset="-122"/>
                <a:ea typeface="微软雅黑" panose="020B0503020204020204" pitchFamily="34" charset="-122"/>
              </a:rPr>
              <a:t>级成本核算</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成本分项及综合成本自动卷积</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支持副产品核算</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支持废品处理</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支持返工返修产品核算</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8"/>
            <a:ext cx="2071702" cy="39913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存货成本项目间金额调整 </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成本分析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8"/>
            <a:ext cx="2071702" cy="39913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单 位成本明细项目分析</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销售成本分项明细分析</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收发存分项明细分析</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产成品分项明细分析</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在产品分项明细分析</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609602" y="82551"/>
            <a:ext cx="8329613" cy="585788"/>
          </a:xfrm>
          <a:prstGeom prst="rect">
            <a:avLst/>
          </a:prstGeom>
          <a:noFill/>
          <a:ln w="9525">
            <a:noFill/>
            <a:miter lim="800000"/>
          </a:ln>
        </p:spPr>
        <p:txBody>
          <a:bodyPr/>
          <a:lstStyle/>
          <a:p>
            <a:pPr eaLnBrk="0" hangingPunct="0">
              <a:defRPr/>
            </a:pPr>
            <a:r>
              <a:rPr kumimoji="1" lang="zh-CN" altLang="en-US" sz="2800" dirty="0" smtClean="0">
                <a:solidFill>
                  <a:srgbClr val="FF0000"/>
                </a:solidFill>
                <a:latin typeface="微软雅黑" panose="020B0503020204020204" pitchFamily="34" charset="-122"/>
                <a:ea typeface="微软雅黑" panose="020B0503020204020204" pitchFamily="34" charset="-122"/>
              </a:rPr>
              <a:t>分步分项结转</a:t>
            </a:r>
            <a:r>
              <a:rPr kumimoji="1" lang="en-US" altLang="zh-CN" sz="2800" dirty="0" err="1" smtClean="0">
                <a:solidFill>
                  <a:srgbClr val="FF0000"/>
                </a:solidFill>
                <a:latin typeface="微软雅黑" panose="020B0503020204020204" pitchFamily="34" charset="-122"/>
                <a:ea typeface="微软雅黑" panose="020B0503020204020204" pitchFamily="34" charset="-122"/>
              </a:rPr>
              <a:t>成本</a:t>
            </a:r>
            <a:r>
              <a:rPr kumimoji="1" lang="zh-CN" altLang="en-US" sz="2800" dirty="0">
                <a:solidFill>
                  <a:srgbClr val="FF0000"/>
                </a:solidFill>
                <a:latin typeface="微软雅黑" panose="020B0503020204020204" pitchFamily="34" charset="-122"/>
                <a:ea typeface="微软雅黑" panose="020B0503020204020204" pitchFamily="34" charset="-122"/>
              </a:rPr>
              <a:t>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3686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3689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689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689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3688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688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689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3688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688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688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3688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688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688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3687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874" name="Text Box 75"/>
          <p:cNvSpPr txBox="1">
            <a:spLocks noChangeArrowheads="1"/>
          </p:cNvSpPr>
          <p:nvPr/>
        </p:nvSpPr>
        <p:spPr bwMode="auto">
          <a:xfrm>
            <a:off x="2627315" y="2971800"/>
            <a:ext cx="5761037" cy="2751522"/>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提供标准成本</a:t>
            </a:r>
            <a:r>
              <a:rPr lang="zh-CN" altLang="en-US" dirty="0" smtClean="0">
                <a:latin typeface="微软雅黑" panose="020B0503020204020204" pitchFamily="34" charset="-122"/>
                <a:ea typeface="微软雅黑" panose="020B0503020204020204" pitchFamily="34" charset="-122"/>
              </a:rPr>
              <a:t>制定、</a:t>
            </a:r>
            <a:r>
              <a:rPr lang="zh-CN" altLang="en-US" dirty="0">
                <a:latin typeface="微软雅黑" panose="020B0503020204020204" pitchFamily="34" charset="-122"/>
                <a:ea typeface="微软雅黑" panose="020B0503020204020204" pitchFamily="34" charset="-122"/>
              </a:rPr>
              <a:t>成本计算、成本差异分摊、成本分析功能</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支持按订单级成本核算</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支持标准成本自动卷积</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a:t>
            </a:r>
            <a:r>
              <a:rPr lang="en-US" altLang="zh-CN" dirty="0">
                <a:latin typeface="微软雅黑" panose="020B0503020204020204" pitchFamily="34" charset="-122"/>
                <a:ea typeface="微软雅黑" panose="020B0503020204020204" pitchFamily="34" charset="-122"/>
              </a:rPr>
              <a:t>BOM</a:t>
            </a:r>
            <a:r>
              <a:rPr lang="zh-CN" altLang="en-US" dirty="0">
                <a:latin typeface="微软雅黑" panose="020B0503020204020204" pitchFamily="34" charset="-122"/>
                <a:ea typeface="微软雅黑" panose="020B0503020204020204" pitchFamily="34" charset="-122"/>
              </a:rPr>
              <a:t>差异、采购价差、材料量差、直接人工成本的费率差和效率差、制造费用的费率差及耗用差等差异的计算</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支持标准成本对比分析</a:t>
            </a:r>
            <a:endParaRPr lang="zh-CN" altLang="en-US" dirty="0">
              <a:latin typeface="微软雅黑" panose="020B0503020204020204" pitchFamily="34" charset="-122"/>
              <a:ea typeface="微软雅黑" panose="020B0503020204020204" pitchFamily="34" charset="-122"/>
            </a:endParaRPr>
          </a:p>
        </p:txBody>
      </p:sp>
      <p:sp>
        <p:nvSpPr>
          <p:cNvPr id="3687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36876"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标准成本</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533401" y="1"/>
            <a:ext cx="7947025" cy="706439"/>
          </a:xfrm>
          <a:prstGeom prst="rect">
            <a:avLst/>
          </a:prstGeom>
          <a:noFill/>
          <a:ln w="9525">
            <a:noFill/>
            <a:miter lim="800000"/>
          </a:ln>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标准成本</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标准成本设置</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成本核算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成本差异处理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成本中心</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BOM及工艺路线</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单位标准成本</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成本费率设置</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订单级成本核算</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制造费价差</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量差</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人工费费率差</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效率差</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材料量差</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直接进当期损益</a:t>
            </a:r>
            <a:endParaRPr lang="en-US" altLang="zh-CN" sz="1600" dirty="0">
              <a:latin typeface="微软雅黑" panose="020B0503020204020204" pitchFamily="34" charset="-122"/>
              <a:ea typeface="微软雅黑" panose="020B0503020204020204" pitchFamily="34" charset="-122"/>
            </a:endParaRPr>
          </a:p>
          <a:p>
            <a:pPr>
              <a:lnSpc>
                <a:spcPct val="150000"/>
              </a:lnSpc>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按销售与存货比率结转</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成本分析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单位标准成本差异分析</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标准成本差异分析</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609602" y="82551"/>
            <a:ext cx="8329613" cy="585788"/>
          </a:xfrm>
          <a:prstGeom prst="rect">
            <a:avLst/>
          </a:prstGeom>
          <a:noFill/>
          <a:ln w="9525">
            <a:noFill/>
            <a:miter lim="800000"/>
          </a:ln>
        </p:spPr>
        <p:txBody>
          <a:bodyPr/>
          <a:lstStyle/>
          <a:p>
            <a:pPr eaLnBrk="0" hangingPunct="0">
              <a:defRPr/>
            </a:pPr>
            <a:r>
              <a:rPr kumimoji="1" lang="en-US" altLang="zh-CN" sz="2800" dirty="0" err="1">
                <a:solidFill>
                  <a:srgbClr val="FF0000"/>
                </a:solidFill>
                <a:latin typeface="微软雅黑" panose="020B0503020204020204" pitchFamily="34" charset="-122"/>
                <a:ea typeface="微软雅黑" panose="020B0503020204020204" pitchFamily="34" charset="-122"/>
              </a:rPr>
              <a:t>标准成本</a:t>
            </a:r>
            <a:r>
              <a:rPr kumimoji="1" lang="zh-CN" altLang="en-US" sz="2800" dirty="0">
                <a:solidFill>
                  <a:srgbClr val="FF0000"/>
                </a:solidFill>
                <a:latin typeface="微软雅黑" panose="020B0503020204020204" pitchFamily="34" charset="-122"/>
                <a:ea typeface="微软雅黑" panose="020B0503020204020204" pitchFamily="34" charset="-122"/>
              </a:rPr>
              <a:t>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38915"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38939"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8940"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8941"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38936"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8937"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8938"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3893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893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893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3892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892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893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38921"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922" name="Text Box 75"/>
          <p:cNvSpPr txBox="1">
            <a:spLocks noChangeArrowheads="1"/>
          </p:cNvSpPr>
          <p:nvPr/>
        </p:nvSpPr>
        <p:spPr bwMode="auto">
          <a:xfrm>
            <a:off x="3124200" y="2971802"/>
            <a:ext cx="5029200" cy="2086725"/>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支持建筑施工项目成本核算、出版行业的单品图书成本核算</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提供项目成本预算编制、控制、对比分析</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支持项目费用归集、分摊、项目成本核算</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支持项目完工进度跟踪分析</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支持项目日、周、月成本核算</a:t>
            </a:r>
            <a:endParaRPr lang="zh-CN" altLang="en-US">
              <a:latin typeface="微软雅黑" panose="020B0503020204020204" pitchFamily="34" charset="-122"/>
              <a:ea typeface="微软雅黑" panose="020B0503020204020204" pitchFamily="34" charset="-122"/>
            </a:endParaRPr>
          </a:p>
        </p:txBody>
      </p:sp>
      <p:sp>
        <p:nvSpPr>
          <p:cNvPr id="38923"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38924"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项目成本</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533401" y="131762"/>
            <a:ext cx="7947025" cy="706439"/>
          </a:xfrm>
          <a:prstGeom prst="rect">
            <a:avLst/>
          </a:prstGeom>
          <a:noFill/>
          <a:ln w="9525">
            <a:noFill/>
            <a:miter lim="800000"/>
          </a:ln>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项目成本</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76207" y="152402"/>
            <a:ext cx="7010401" cy="585788"/>
          </a:xfrm>
          <a:prstGeom prst="rect">
            <a:avLst/>
          </a:prstGeom>
        </p:spPr>
        <p:txBody>
          <a:bodyPr>
            <a:noAutofit/>
          </a:bodyPr>
          <a:lstStyle/>
          <a:p>
            <a:pPr marL="1905" marR="0" lvl="0" indent="0" algn="l"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rPr>
              <a:t>用友</a:t>
            </a:r>
            <a:r>
              <a:rPr kumimoji="0" lang="en-US" altLang="zh-CN"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rPr>
              <a:t>U8 V11.0 </a:t>
            </a:r>
            <a:r>
              <a:rPr kumimoji="0" lang="zh-CN" altLang="en-US"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rPr>
              <a:t>全产品销售及售前培训</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endParaRPr>
          </a:p>
        </p:txBody>
      </p:sp>
      <p:sp>
        <p:nvSpPr>
          <p:cNvPr id="4" name="内容占位符 2"/>
          <p:cNvSpPr txBox="1"/>
          <p:nvPr/>
        </p:nvSpPr>
        <p:spPr>
          <a:xfrm>
            <a:off x="914400" y="2667000"/>
            <a:ext cx="7239000" cy="1371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6600" b="1" i="0" u="none" strike="noStrike" kern="1200" cap="none" spc="0" normalizeH="0" baseline="0" noProof="0" dirty="0" smtClean="0">
                <a:ln>
                  <a:noFill/>
                </a:ln>
                <a:solidFill>
                  <a:srgbClr val="FF0000"/>
                </a:solidFill>
                <a:effectLst/>
                <a:uLnTx/>
                <a:uFillTx/>
                <a:latin typeface="+mn-lt"/>
                <a:ea typeface="+mn-ea"/>
                <a:cs typeface="+mn-cs"/>
              </a:rPr>
              <a:t>U8   </a:t>
            </a:r>
            <a:r>
              <a:rPr kumimoji="0" lang="zh-CN" altLang="en-US" sz="6600" b="1" i="0" u="none" strike="noStrike" kern="1200" cap="none" spc="0" normalizeH="0" baseline="0" noProof="0" dirty="0" smtClean="0">
                <a:ln>
                  <a:noFill/>
                </a:ln>
                <a:solidFill>
                  <a:srgbClr val="FF0000"/>
                </a:solidFill>
                <a:effectLst/>
                <a:uLnTx/>
                <a:uFillTx/>
                <a:latin typeface="+mn-lt"/>
                <a:ea typeface="+mn-ea"/>
                <a:cs typeface="+mn-cs"/>
              </a:rPr>
              <a:t>总体介绍详篇</a:t>
            </a:r>
            <a:endParaRPr kumimoji="0" lang="zh-CN" altLang="en-US" sz="66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成本预算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费用归集</a:t>
            </a:r>
            <a:r>
              <a:rPr lang="en-US" altLang="zh-CN" sz="1600" b="1" dirty="0">
                <a:solidFill>
                  <a:schemeClr val="bg1"/>
                </a:solidFill>
                <a:latin typeface="微软雅黑" panose="020B0503020204020204" pitchFamily="34" charset="-122"/>
                <a:ea typeface="微软雅黑" panose="020B0503020204020204" pitchFamily="34" charset="-122"/>
              </a:rPr>
              <a:t>/</a:t>
            </a:r>
            <a:r>
              <a:rPr lang="en-US" altLang="zh-CN" sz="1600" b="1" dirty="0" err="1">
                <a:solidFill>
                  <a:schemeClr val="bg1"/>
                </a:solidFill>
                <a:latin typeface="微软雅黑" panose="020B0503020204020204" pitchFamily="34" charset="-122"/>
                <a:ea typeface="微软雅黑" panose="020B0503020204020204" pitchFamily="34" charset="-122"/>
              </a:rPr>
              <a:t>核算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项目进度</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支持多版本项目预算</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项目预算编制</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预算分解</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预算控制</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预算与实际对比分析</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预算版本对比分析</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支持项目成本公共要素单据</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支持项目成本专属要素单据</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支持作业量归集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成本自动计算</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项目进度设置</a:t>
            </a:r>
            <a:endParaRPr lang="en-US" altLang="zh-CN" sz="1600" dirty="0">
              <a:latin typeface="微软雅黑" panose="020B0503020204020204" pitchFamily="34" charset="-122"/>
              <a:ea typeface="微软雅黑" panose="020B0503020204020204" pitchFamily="34" charset="-122"/>
            </a:endParaRPr>
          </a:p>
          <a:p>
            <a:pPr>
              <a:lnSpc>
                <a:spcPct val="150000"/>
              </a:lnSpc>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项目进度跟踪</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成本分析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项目成本分析</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项目成本构成分析</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533402" y="82551"/>
            <a:ext cx="8405813" cy="585788"/>
          </a:xfrm>
          <a:prstGeom prst="rect">
            <a:avLst/>
          </a:prstGeom>
          <a:noFill/>
          <a:ln w="9525">
            <a:noFill/>
            <a:miter lim="800000"/>
          </a:ln>
        </p:spPr>
        <p:txBody>
          <a:bodyPr/>
          <a:lstStyle/>
          <a:p>
            <a:pPr eaLnBrk="0" hangingPunct="0">
              <a:defRPr/>
            </a:pPr>
            <a:r>
              <a:rPr kumimoji="1" lang="en-US" altLang="zh-CN" sz="2800" dirty="0" err="1">
                <a:solidFill>
                  <a:srgbClr val="FF0000"/>
                </a:solidFill>
                <a:latin typeface="微软雅黑" panose="020B0503020204020204" pitchFamily="34" charset="-122"/>
                <a:ea typeface="微软雅黑" panose="020B0503020204020204" pitchFamily="34" charset="-122"/>
              </a:rPr>
              <a:t>项目成本管理</a:t>
            </a:r>
            <a:r>
              <a:rPr kumimoji="1" lang="zh-CN" altLang="en-US" sz="2800" dirty="0">
                <a:solidFill>
                  <a:srgbClr val="FF0000"/>
                </a:solidFill>
                <a:latin typeface="微软雅黑" panose="020B0503020204020204" pitchFamily="34" charset="-122"/>
                <a:ea typeface="微软雅黑" panose="020B0503020204020204" pitchFamily="34" charset="-122"/>
              </a:rPr>
              <a:t>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43011"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43035"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3036"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3037"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43032"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3033"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3034"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43027"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3028"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3029"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43024"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3025"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3026"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43017" name="Text Box 74"/>
          <p:cNvSpPr txBox="1">
            <a:spLocks noChangeArrowheads="1"/>
          </p:cNvSpPr>
          <p:nvPr/>
        </p:nvSpPr>
        <p:spPr bwMode="gray">
          <a:xfrm>
            <a:off x="2644775" y="1914525"/>
            <a:ext cx="5813425" cy="523220"/>
          </a:xfrm>
          <a:prstGeom prst="rect">
            <a:avLst/>
          </a:prstGeom>
          <a:noFill/>
          <a:ln w="9525" algn="ctr">
            <a:noFill/>
            <a:miter lim="800000"/>
          </a:ln>
        </p:spPr>
        <p:txBody>
          <a:bodyPr>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018" name="Text Box 75"/>
          <p:cNvSpPr txBox="1">
            <a:spLocks noChangeArrowheads="1"/>
          </p:cNvSpPr>
          <p:nvPr/>
        </p:nvSpPr>
        <p:spPr bwMode="auto">
          <a:xfrm>
            <a:off x="3124200" y="2762249"/>
            <a:ext cx="5257800" cy="2751522"/>
          </a:xfrm>
          <a:prstGeom prst="rect">
            <a:avLst/>
          </a:prstGeom>
          <a:noFill/>
          <a:ln w="9525">
            <a:noFill/>
            <a:miter lim="800000"/>
          </a:ln>
        </p:spPr>
        <p:txBody>
          <a:bodyPr wrap="square">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支持建立企业内部活期、定期</a:t>
            </a:r>
            <a:r>
              <a:rPr lang="zh-CN" altLang="en-US" dirty="0" smtClean="0">
                <a:latin typeface="微软雅黑" panose="020B0503020204020204" pitchFamily="34" charset="-122"/>
                <a:ea typeface="微软雅黑" panose="020B0503020204020204" pitchFamily="34" charset="-122"/>
              </a:rPr>
              <a:t>账户，并对账户进行</a:t>
            </a:r>
            <a:r>
              <a:rPr lang="zh-CN" altLang="en-US" dirty="0">
                <a:latin typeface="微软雅黑" panose="020B0503020204020204" pitchFamily="34" charset="-122"/>
                <a:ea typeface="微软雅黑" panose="020B0503020204020204" pitchFamily="34" charset="-122"/>
              </a:rPr>
              <a:t>冻结、销</a:t>
            </a:r>
            <a:r>
              <a:rPr lang="zh-CN" altLang="en-US" dirty="0" smtClean="0">
                <a:latin typeface="微软雅黑" panose="020B0503020204020204" pitchFamily="34" charset="-122"/>
                <a:ea typeface="微软雅黑" panose="020B0503020204020204" pitchFamily="34" charset="-122"/>
              </a:rPr>
              <a:t>户处理；</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提供各账户发生业务的分类</a:t>
            </a:r>
            <a:r>
              <a:rPr lang="zh-CN" altLang="en-US" dirty="0">
                <a:latin typeface="微软雅黑" panose="020B0503020204020204" pitchFamily="34" charset="-122"/>
                <a:ea typeface="微软雅黑" panose="020B0503020204020204" pitchFamily="34" charset="-122"/>
              </a:rPr>
              <a:t>统计、</a:t>
            </a:r>
            <a:r>
              <a:rPr lang="zh-CN" altLang="en-US" dirty="0" smtClean="0">
                <a:latin typeface="微软雅黑" panose="020B0503020204020204" pitchFamily="34" charset="-122"/>
                <a:ea typeface="微软雅黑" panose="020B0503020204020204" pitchFamily="34" charset="-122"/>
              </a:rPr>
              <a:t>查询；</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提供内部资金贷款、存款、内部支票管理、对账等统一资金调度，提高资金使用</a:t>
            </a:r>
            <a:r>
              <a:rPr lang="zh-CN" altLang="en-US" dirty="0" smtClean="0">
                <a:latin typeface="微软雅黑" panose="020B0503020204020204" pitchFamily="34" charset="-122"/>
                <a:ea typeface="微软雅黑" panose="020B0503020204020204" pitchFamily="34" charset="-122"/>
              </a:rPr>
              <a:t>效率；</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提供资金预算、资金使用计划的编制、复核及审批、追加</a:t>
            </a:r>
            <a:r>
              <a:rPr lang="zh-CN" altLang="en-US" dirty="0" smtClean="0">
                <a:latin typeface="微软雅黑" panose="020B0503020204020204" pitchFamily="34" charset="-122"/>
                <a:ea typeface="微软雅黑" panose="020B0503020204020204" pitchFamily="34" charset="-122"/>
              </a:rPr>
              <a:t>功能；</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提供分支机构的</a:t>
            </a:r>
            <a:r>
              <a:rPr lang="zh-CN" altLang="en-US" dirty="0" smtClean="0">
                <a:latin typeface="微软雅黑" panose="020B0503020204020204" pitchFamily="34" charset="-122"/>
                <a:ea typeface="微软雅黑" panose="020B0503020204020204" pitchFamily="34" charset="-122"/>
              </a:rPr>
              <a:t>远程网上</a:t>
            </a:r>
            <a:r>
              <a:rPr lang="zh-CN" altLang="en-US" dirty="0">
                <a:latin typeface="微软雅黑" panose="020B0503020204020204" pitchFamily="34" charset="-122"/>
                <a:ea typeface="微软雅黑" panose="020B0503020204020204" pitchFamily="34" charset="-122"/>
              </a:rPr>
              <a:t>结算功能</a:t>
            </a:r>
            <a:endParaRPr lang="zh-CN" altLang="en-US" dirty="0">
              <a:latin typeface="微软雅黑" panose="020B0503020204020204" pitchFamily="34" charset="-122"/>
              <a:ea typeface="微软雅黑" panose="020B0503020204020204" pitchFamily="34" charset="-122"/>
            </a:endParaRPr>
          </a:p>
        </p:txBody>
      </p:sp>
      <p:sp>
        <p:nvSpPr>
          <p:cNvPr id="43019" name="Line 77"/>
          <p:cNvSpPr>
            <a:spLocks noChangeShapeType="1"/>
          </p:cNvSpPr>
          <p:nvPr/>
        </p:nvSpPr>
        <p:spPr bwMode="auto">
          <a:xfrm>
            <a:off x="2590800" y="2590800"/>
            <a:ext cx="5867400" cy="0"/>
          </a:xfrm>
          <a:prstGeom prst="line">
            <a:avLst/>
          </a:prstGeom>
          <a:noFill/>
          <a:ln w="9525">
            <a:solidFill>
              <a:schemeClr val="tx1"/>
            </a:solidFill>
            <a:prstDash val="lgDash"/>
            <a:round/>
          </a:ln>
        </p:spPr>
        <p:txBody>
          <a:bodyPr/>
          <a:lstStyle/>
          <a:p>
            <a:endParaRPr lang="zh-CN" altLang="en-US"/>
          </a:p>
        </p:txBody>
      </p:sp>
      <p:sp>
        <p:nvSpPr>
          <p:cNvPr id="43020"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dirty="0">
                <a:latin typeface="微软雅黑" panose="020B0503020204020204" pitchFamily="34" charset="-122"/>
                <a:ea typeface="微软雅黑" panose="020B0503020204020204" pitchFamily="34" charset="-122"/>
              </a:rPr>
              <a:t>U8-</a:t>
            </a:r>
            <a:endParaRPr lang="en-US" altLang="zh-CN" sz="2400" dirty="0">
              <a:latin typeface="微软雅黑" panose="020B0503020204020204" pitchFamily="34" charset="-122"/>
              <a:ea typeface="微软雅黑" panose="020B0503020204020204" pitchFamily="34" charset="-122"/>
            </a:endParaRPr>
          </a:p>
          <a:p>
            <a:pPr algn="ctr">
              <a:spcBef>
                <a:spcPct val="50000"/>
              </a:spcBef>
            </a:pPr>
            <a:r>
              <a:rPr lang="zh-CN" altLang="en-US" sz="2400" dirty="0">
                <a:latin typeface="微软雅黑" panose="020B0503020204020204" pitchFamily="34" charset="-122"/>
                <a:ea typeface="微软雅黑" panose="020B0503020204020204" pitchFamily="34" charset="-122"/>
              </a:rPr>
              <a:t>结算中心</a:t>
            </a:r>
            <a:endParaRPr lang="en-US" altLang="zh-CN"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457200" y="131762"/>
            <a:ext cx="8229600" cy="706439"/>
          </a:xfrm>
          <a:prstGeom prst="rect">
            <a:avLst/>
          </a:prstGeom>
        </p:spPr>
        <p:txBody>
          <a:bodyPr/>
          <a:lstStyle/>
          <a:p>
            <a:pPr eaLnBrk="0" hangingPunct="0">
              <a:defRPr/>
            </a:pPr>
            <a:r>
              <a:rPr lang="zh-CN" altLang="en-US" sz="2800" kern="0" dirty="0">
                <a:solidFill>
                  <a:srgbClr val="FF0000"/>
                </a:solidFill>
                <a:latin typeface="微软雅黑" panose="020B0503020204020204" pitchFamily="34" charset="-122"/>
                <a:ea typeface="微软雅黑" panose="020B0503020204020204" pitchFamily="34" charset="-122"/>
                <a:cs typeface="+mj-cs"/>
              </a:rPr>
              <a:t>产品</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概述 </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 </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结算中心</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资金账户管理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资金借贷及计息</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资金计划</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资金账户建立</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资金账户冻结</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资金账户销户</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内部贷款管理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内部存款管理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资金存贷款计息</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内部借贷转账</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资金计划编制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资金计划审核</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资金计划</a:t>
            </a:r>
            <a:r>
              <a:rPr lang="en-US" altLang="zh-CN" sz="1600" dirty="0" err="1">
                <a:latin typeface="微软雅黑" panose="020B0503020204020204" pitchFamily="34" charset="-122"/>
                <a:ea typeface="微软雅黑" panose="020B0503020204020204" pitchFamily="34" charset="-122"/>
              </a:rPr>
              <a:t>追加</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资金计划执行分析</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网上结算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收款</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付款通知</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资金账户查询</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资金计划编制审批</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457202" y="76201"/>
            <a:ext cx="8939213" cy="585788"/>
          </a:xfrm>
          <a:prstGeom prst="rect">
            <a:avLst/>
          </a:prstGeom>
        </p:spPr>
        <p:txBody>
          <a:bodyPr/>
          <a:lstStyle/>
          <a:p>
            <a:pPr eaLnBrk="0" hangingPunct="0">
              <a:defRPr/>
            </a:pPr>
            <a:r>
              <a:rPr lang="en-US" altLang="zh-CN" sz="2800" kern="0" dirty="0" err="1">
                <a:solidFill>
                  <a:srgbClr val="FF0000"/>
                </a:solidFill>
                <a:latin typeface="微软雅黑" panose="020B0503020204020204" pitchFamily="34" charset="-122"/>
                <a:ea typeface="微软雅黑" panose="020B0503020204020204" pitchFamily="34" charset="-122"/>
                <a:cs typeface="+mj-cs"/>
              </a:rPr>
              <a:t>结算中心</a:t>
            </a:r>
            <a:r>
              <a:rPr lang="zh-CN" altLang="en-US" sz="2800" kern="0" dirty="0">
                <a:solidFill>
                  <a:srgbClr val="FF0000"/>
                </a:solidFill>
                <a:latin typeface="微软雅黑" panose="020B0503020204020204" pitchFamily="34" charset="-122"/>
                <a:ea typeface="微软雅黑" panose="020B0503020204020204" pitchFamily="34" charset="-122"/>
                <a:cs typeface="+mj-cs"/>
              </a:rPr>
              <a:t>业务关键特性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4710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4713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713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713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4712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712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713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4712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712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712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4712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712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712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4711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114" name="Text Box 75"/>
          <p:cNvSpPr txBox="1">
            <a:spLocks noChangeArrowheads="1"/>
          </p:cNvSpPr>
          <p:nvPr/>
        </p:nvSpPr>
        <p:spPr bwMode="auto">
          <a:xfrm>
            <a:off x="3124200" y="2971801"/>
            <a:ext cx="5029200" cy="1089529"/>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提供集团分子公司账务数据抽取</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支持按集团单位进行数据分析</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支持账务数据汇总合并</a:t>
            </a:r>
            <a:endParaRPr lang="zh-CN" altLang="en-US">
              <a:latin typeface="微软雅黑" panose="020B0503020204020204" pitchFamily="34" charset="-122"/>
              <a:ea typeface="微软雅黑" panose="020B0503020204020204" pitchFamily="34" charset="-122"/>
            </a:endParaRPr>
          </a:p>
        </p:txBody>
      </p:sp>
      <p:sp>
        <p:nvSpPr>
          <p:cNvPr id="4711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47116"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集团财务</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 产</a:t>
            </a:r>
            <a:r>
              <a:rPr lang="zh-CN" altLang="en-US" sz="2800" kern="0" dirty="0">
                <a:solidFill>
                  <a:srgbClr val="FF0000"/>
                </a:solidFill>
                <a:latin typeface="微软雅黑" panose="020B0503020204020204" pitchFamily="34" charset="-122"/>
                <a:ea typeface="微软雅黑" panose="020B0503020204020204" pitchFamily="34" charset="-122"/>
                <a:cs typeface="+mj-cs"/>
              </a:rPr>
              <a:t>品概</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述 </a:t>
            </a:r>
            <a:r>
              <a:rPr lang="en-US" altLang="zh-CN" sz="2800" kern="0" dirty="0" smtClean="0">
                <a:solidFill>
                  <a:srgbClr val="FF0000"/>
                </a:solidFill>
                <a:latin typeface="微软雅黑" panose="020B0503020204020204" pitchFamily="34" charset="-122"/>
                <a:ea typeface="微软雅黑" panose="020B0503020204020204" pitchFamily="34" charset="-122"/>
                <a:cs typeface="+mj-cs"/>
              </a:rPr>
              <a:t>– </a:t>
            </a:r>
            <a:r>
              <a:rPr lang="zh-CN" altLang="en-US" sz="2800" kern="0" dirty="0" smtClean="0">
                <a:solidFill>
                  <a:srgbClr val="FF0000"/>
                </a:solidFill>
                <a:latin typeface="微软雅黑" panose="020B0503020204020204" pitchFamily="34" charset="-122"/>
                <a:ea typeface="微软雅黑" panose="020B0503020204020204" pitchFamily="34" charset="-122"/>
                <a:cs typeface="+mj-cs"/>
              </a:rPr>
              <a:t>集团财务</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集团组组</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数据汇总</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集团账核算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集团组织设置</a:t>
            </a:r>
            <a:endParaRPr lang="en-US" altLang="en-US" sz="1600" dirty="0">
              <a:latin typeface="微软雅黑" panose="020B0503020204020204" pitchFamily="34" charset="-122"/>
              <a:ea typeface="微软雅黑" panose="020B0503020204020204" pitchFamily="34" charset="-122"/>
            </a:endParaRPr>
          </a:p>
          <a:p>
            <a:pPr>
              <a:lnSpc>
                <a:spcPct val="150000"/>
              </a:lnSpc>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集团档案设置</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集团数据下发</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数据抽取计划</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数据抽取方案</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分公司数据抽取</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凭证审核</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登账</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对账</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结账</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报表分析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组织机构账表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集团总账</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集团明细账</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集团辅助账表</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381001" y="82551"/>
            <a:ext cx="5105400" cy="585788"/>
          </a:xfrm>
          <a:prstGeom prst="rect">
            <a:avLst/>
          </a:prstGeom>
        </p:spPr>
        <p:txBody>
          <a:bodyPr/>
          <a:lstStyle/>
          <a:p>
            <a:pPr eaLnBrk="0" hangingPunct="0">
              <a:defRPr/>
            </a:pPr>
            <a:r>
              <a:rPr lang="en-US" altLang="zh-CN" sz="2800" kern="0" dirty="0" err="1">
                <a:solidFill>
                  <a:srgbClr val="FF0000"/>
                </a:solidFill>
                <a:latin typeface="微软雅黑" panose="020B0503020204020204" pitchFamily="34" charset="-122"/>
                <a:ea typeface="微软雅黑" panose="020B0503020204020204" pitchFamily="34" charset="-122"/>
                <a:cs typeface="+mj-cs"/>
              </a:rPr>
              <a:t>集团财务</a:t>
            </a:r>
            <a:r>
              <a:rPr lang="zh-CN" altLang="en-US" sz="2800" kern="0" dirty="0">
                <a:solidFill>
                  <a:srgbClr val="FF0000"/>
                </a:solidFill>
                <a:latin typeface="微软雅黑" panose="020B0503020204020204" pitchFamily="34" charset="-122"/>
                <a:ea typeface="微软雅黑" panose="020B0503020204020204" pitchFamily="34" charset="-122"/>
                <a:cs typeface="+mj-cs"/>
              </a:rPr>
              <a:t>业务关键特性</a:t>
            </a:r>
            <a:endParaRPr lang="zh-CN" altLang="en-US" sz="2800" kern="0" dirty="0">
              <a:solidFill>
                <a:srgbClr val="FF0000"/>
              </a:solidFill>
              <a:latin typeface="微软雅黑" panose="020B0503020204020204" pitchFamily="34" charset="-122"/>
              <a:ea typeface="微软雅黑" panose="020B0503020204020204" pitchFamily="34" charset="-122"/>
              <a:cs typeface="+mj-cs"/>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49155"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49179"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9180"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9181"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49176"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9177"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9178"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4917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917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917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4916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916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917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49161"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162" name="Text Box 75"/>
          <p:cNvSpPr txBox="1">
            <a:spLocks noChangeArrowheads="1"/>
          </p:cNvSpPr>
          <p:nvPr/>
        </p:nvSpPr>
        <p:spPr bwMode="auto">
          <a:xfrm>
            <a:off x="3124200" y="2971801"/>
            <a:ext cx="5029200" cy="1089529"/>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提供集团分子公司账务数据抽取</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支持按集团单位进行数据分析</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支持账务数据汇总合并</a:t>
            </a:r>
            <a:endParaRPr lang="zh-CN" altLang="en-US">
              <a:latin typeface="微软雅黑" panose="020B0503020204020204" pitchFamily="34" charset="-122"/>
              <a:ea typeface="微软雅黑" panose="020B0503020204020204" pitchFamily="34" charset="-122"/>
            </a:endParaRPr>
          </a:p>
        </p:txBody>
      </p:sp>
      <p:sp>
        <p:nvSpPr>
          <p:cNvPr id="49163"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49164"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合并报表</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457201" y="1"/>
            <a:ext cx="8023225" cy="706439"/>
          </a:xfrm>
          <a:prstGeom prst="rect">
            <a:avLst/>
          </a:prstGeom>
          <a:noFill/>
          <a:ln w="9525">
            <a:noFill/>
            <a:miter lim="800000"/>
          </a:ln>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合并报表</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903288"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合并基础设置</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3151188"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合并方法</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5394325"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报表合并</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88953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集团组织结构设置</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合并科目设置</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抵销关系设置</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en-US" sz="1600" dirty="0" err="1">
                <a:latin typeface="微软雅黑" panose="020B0503020204020204" pitchFamily="34" charset="-122"/>
                <a:ea typeface="微软雅黑" panose="020B0503020204020204" pitchFamily="34" charset="-122"/>
              </a:rPr>
              <a:t>审核公式设置</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3137447"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逐级合并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大合并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混合合并</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538061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合并报表下发</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合并报表填报</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审核</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内部往来对账</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600" dirty="0" err="1">
                <a:latin typeface="微软雅黑" panose="020B0503020204020204" pitchFamily="34" charset="-122"/>
                <a:ea typeface="微软雅黑" panose="020B0503020204020204" pitchFamily="34" charset="-122"/>
              </a:rPr>
              <a:t>报表汇总</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检索</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分析</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533402" y="82551"/>
            <a:ext cx="8405813" cy="585788"/>
          </a:xfrm>
          <a:prstGeom prst="rect">
            <a:avLst/>
          </a:prstGeom>
          <a:noFill/>
          <a:ln w="9525">
            <a:noFill/>
            <a:miter lim="800000"/>
          </a:ln>
        </p:spPr>
        <p:txBody>
          <a:bodyPr/>
          <a:lstStyle/>
          <a:p>
            <a:pPr eaLnBrk="0" hangingPunct="0">
              <a:defRPr/>
            </a:pPr>
            <a:r>
              <a:rPr kumimoji="1" lang="en-US" altLang="zh-CN" sz="2800" dirty="0" err="1">
                <a:solidFill>
                  <a:srgbClr val="FF0000"/>
                </a:solidFill>
                <a:latin typeface="微软雅黑" panose="020B0503020204020204" pitchFamily="34" charset="-122"/>
                <a:ea typeface="微软雅黑" panose="020B0503020204020204" pitchFamily="34" charset="-122"/>
              </a:rPr>
              <a:t>合并报表</a:t>
            </a:r>
            <a:r>
              <a:rPr kumimoji="1" lang="zh-CN" altLang="en-US" sz="2800" dirty="0">
                <a:solidFill>
                  <a:srgbClr val="FF0000"/>
                </a:solidFill>
                <a:latin typeface="微软雅黑" panose="020B0503020204020204" pitchFamily="34" charset="-122"/>
                <a:ea typeface="微软雅黑" panose="020B0503020204020204" pitchFamily="34" charset="-122"/>
              </a:rPr>
              <a:t>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36512" y="211139"/>
            <a:ext cx="6757171" cy="635000"/>
          </a:xfrm>
        </p:spPr>
        <p:txBody>
          <a:bodyPr/>
          <a:lstStyle/>
          <a:p>
            <a:pPr algn="l"/>
            <a:r>
              <a:rPr kumimoji="0" lang="en-US" altLang="zh-CN" sz="3200" b="1" dirty="0" smtClean="0">
                <a:solidFill>
                  <a:srgbClr val="FF0000"/>
                </a:solidFill>
                <a:latin typeface="微软雅黑" panose="020B0503020204020204" pitchFamily="34" charset="-122"/>
                <a:ea typeface="微软雅黑" panose="020B0503020204020204" pitchFamily="34" charset="-122"/>
              </a:rPr>
              <a:t>U8V11.0</a:t>
            </a:r>
            <a:r>
              <a:rPr kumimoji="0" sz="3200" b="1" dirty="0" smtClean="0">
                <a:solidFill>
                  <a:srgbClr val="FF0000"/>
                </a:solidFill>
                <a:latin typeface="微软雅黑" panose="020B0503020204020204" pitchFamily="34" charset="-122"/>
                <a:ea typeface="微软雅黑" panose="020B0503020204020204" pitchFamily="34" charset="-122"/>
              </a:rPr>
              <a:t>产品总体介绍</a:t>
            </a:r>
            <a:endParaRPr kumimoji="0" sz="3200" b="1" dirty="0" smtClean="0">
              <a:solidFill>
                <a:srgbClr val="FF0000"/>
              </a:solidFill>
              <a:latin typeface="微软雅黑" panose="020B0503020204020204" pitchFamily="34" charset="-122"/>
              <a:ea typeface="微软雅黑" panose="020B0503020204020204" pitchFamily="34" charset="-122"/>
            </a:endParaRPr>
          </a:p>
        </p:txBody>
      </p:sp>
      <p:sp>
        <p:nvSpPr>
          <p:cNvPr id="6147" name="Rectangle 3"/>
          <p:cNvSpPr txBox="1"/>
          <p:nvPr/>
        </p:nvSpPr>
        <p:spPr bwMode="auto">
          <a:xfrm>
            <a:off x="1752600" y="914400"/>
            <a:ext cx="5183188" cy="4525963"/>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U8ERP</a:t>
            </a:r>
            <a:r>
              <a:rPr lang="zh-CN" altLang="en-US" sz="2400" dirty="0">
                <a:solidFill>
                  <a:srgbClr val="FF0000"/>
                </a:solidFill>
                <a:latin typeface="微软雅黑" panose="020B0503020204020204" pitchFamily="34" charset="-122"/>
                <a:ea typeface="微软雅黑" panose="020B0503020204020204" pitchFamily="34" charset="-122"/>
              </a:rPr>
              <a:t>应用解决方案</a:t>
            </a:r>
            <a:endParaRPr lang="zh-CN" altLang="en-US" sz="2400"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领域解决方案</a:t>
            </a:r>
            <a:endParaRPr lang="zh-CN" altLang="en-US" sz="2000"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财务</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solidFill>
                  <a:srgbClr val="FF0000"/>
                </a:solidFill>
                <a:latin typeface="微软雅黑" panose="020B0503020204020204" pitchFamily="34" charset="-122"/>
                <a:ea typeface="微软雅黑" panose="020B0503020204020204" pitchFamily="34" charset="-122"/>
              </a:rPr>
              <a:t>CRM</a:t>
            </a:r>
            <a:endParaRPr lang="en-US" altLang="zh-CN" dirty="0" smtClean="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供</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链</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分销</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零售</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制造</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人力资</a:t>
            </a:r>
            <a:r>
              <a:rPr lang="zh-CN" altLang="en-US" dirty="0" smtClean="0">
                <a:latin typeface="微软雅黑" panose="020B0503020204020204" pitchFamily="34" charset="-122"/>
                <a:ea typeface="微软雅黑" panose="020B0503020204020204" pitchFamily="34" charset="-122"/>
              </a:rPr>
              <a:t>源</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OA</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决策支持</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移动应</a:t>
            </a:r>
            <a:r>
              <a:rPr lang="zh-CN" altLang="en-US" dirty="0" smtClean="0">
                <a:latin typeface="微软雅黑" panose="020B0503020204020204" pitchFamily="34" charset="-122"/>
                <a:ea typeface="微软雅黑" panose="020B0503020204020204" pitchFamily="34" charset="-122"/>
              </a:rPr>
              <a:t>用</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平台</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内部控制</a:t>
            </a:r>
            <a:endParaRPr lang="zh-CN" altLang="en-US"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行业解决方案</a:t>
            </a:r>
            <a:endParaRPr lang="zh-CN" altLang="en-US" sz="2000" dirty="0">
              <a:latin typeface="微软雅黑" panose="020B0503020204020204" pitchFamily="34" charset="-122"/>
              <a:ea typeface="微软雅黑" panose="020B0503020204020204" pitchFamily="34" charset="-122"/>
            </a:endParaRPr>
          </a:p>
        </p:txBody>
      </p:sp>
      <p:pic>
        <p:nvPicPr>
          <p:cNvPr id="4" name="图片 3" descr="U8logo.jpg"/>
          <p:cNvPicPr>
            <a:picLocks noChangeAspect="1"/>
          </p:cNvPicPr>
          <p:nvPr/>
        </p:nvPicPr>
        <p:blipFill>
          <a:blip r:embed="rId4"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 descr="E:\yinfeifei\2012年工作项目\UFIDA用友 2012\用友 王刚\0628 PPT\7-3\png\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19400" y="3200400"/>
            <a:ext cx="4724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8194" name="标题 1"/>
          <p:cNvSpPr/>
          <p:nvPr/>
        </p:nvSpPr>
        <p:spPr bwMode="auto">
          <a:xfrm>
            <a:off x="433389" y="1"/>
            <a:ext cx="4748213" cy="585788"/>
          </a:xfrm>
          <a:prstGeom prst="rect">
            <a:avLst/>
          </a:prstGeom>
          <a:noFill/>
          <a:ln w="9525">
            <a:noFill/>
            <a:miter lim="800000"/>
          </a:ln>
        </p:spPr>
        <p:txBody>
          <a:bodyPr anchor="ctr"/>
          <a:lstStyle/>
          <a:p>
            <a:pPr eaLnBrk="0" hangingPunct="0">
              <a:defRPr/>
            </a:pPr>
            <a:r>
              <a:rPr kumimoji="1" lang="en-US" altLang="zh-CN" sz="2800" dirty="0">
                <a:solidFill>
                  <a:srgbClr val="FF0000"/>
                </a:solidFill>
                <a:latin typeface="微软雅黑" panose="020B0503020204020204" pitchFamily="34" charset="-122"/>
                <a:ea typeface="微软雅黑" panose="020B0503020204020204" pitchFamily="34" charset="-122"/>
                <a:cs typeface="+mj-cs"/>
              </a:rPr>
              <a:t>CRM</a:t>
            </a:r>
            <a:r>
              <a:rPr kumimoji="1" lang="zh-CN" altLang="en-US" sz="2800" dirty="0">
                <a:solidFill>
                  <a:srgbClr val="FF0000"/>
                </a:solidFill>
                <a:latin typeface="微软雅黑" panose="020B0503020204020204" pitchFamily="34" charset="-122"/>
                <a:ea typeface="微软雅黑" panose="020B0503020204020204" pitchFamily="34" charset="-122"/>
                <a:cs typeface="+mj-cs"/>
              </a:rPr>
              <a:t>领域总体</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sp>
        <p:nvSpPr>
          <p:cNvPr id="8195" name="AutoShape 231"/>
          <p:cNvSpPr>
            <a:spLocks noChangeArrowheads="1"/>
          </p:cNvSpPr>
          <p:nvPr/>
        </p:nvSpPr>
        <p:spPr bwMode="auto">
          <a:xfrm>
            <a:off x="914400" y="4800602"/>
            <a:ext cx="7467600" cy="1171575"/>
          </a:xfrm>
          <a:prstGeom prst="flowChartAlternateProcess">
            <a:avLst/>
          </a:prstGeom>
          <a:noFill/>
          <a:ln w="9525">
            <a:noFill/>
            <a:miter lim="800000"/>
          </a:ln>
        </p:spPr>
        <p:txBody>
          <a:bodyPr anchor="ctr"/>
          <a:lstStyle/>
          <a:p>
            <a:pPr indent="266700">
              <a:lnSpc>
                <a:spcPct val="125000"/>
              </a:lnSpc>
              <a:buClr>
                <a:srgbClr val="FF0000"/>
              </a:buClr>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加强企业</a:t>
            </a:r>
            <a:r>
              <a:rPr lang="zh-CN" altLang="en-US" sz="1600" dirty="0" smtClean="0">
                <a:latin typeface="微软雅黑" panose="020B0503020204020204" pitchFamily="34" charset="-122"/>
                <a:ea typeface="微软雅黑" panose="020B0503020204020204" pitchFamily="34" charset="-122"/>
              </a:rPr>
              <a:t>对营销、服务管理</a:t>
            </a:r>
            <a:endParaRPr lang="en-US" altLang="zh-CN" sz="1600" dirty="0">
              <a:latin typeface="微软雅黑" panose="020B0503020204020204" pitchFamily="34" charset="-122"/>
              <a:ea typeface="微软雅黑" panose="020B0503020204020204" pitchFamily="34" charset="-122"/>
            </a:endParaRPr>
          </a:p>
          <a:p>
            <a:pPr indent="266700">
              <a:lnSpc>
                <a:spcPct val="125000"/>
              </a:lnSpc>
              <a:buClr>
                <a:srgbClr val="FF0000"/>
              </a:buClr>
              <a:buFont typeface="Wingdings" panose="05000000000000000000" pitchFamily="2" charset="2"/>
              <a:buChar char="p"/>
            </a:pPr>
            <a:r>
              <a:rPr lang="zh-CN" altLang="en-US" sz="1600" dirty="0" smtClean="0">
                <a:latin typeface="微软雅黑" panose="020B0503020204020204" pitchFamily="34" charset="-122"/>
                <a:ea typeface="微软雅黑" panose="020B0503020204020204" pitchFamily="34" charset="-122"/>
              </a:rPr>
              <a:t>全</a:t>
            </a:r>
            <a:r>
              <a:rPr lang="zh-CN" altLang="zh-CN" sz="1600" dirty="0" smtClean="0">
                <a:latin typeface="微软雅黑" panose="020B0503020204020204" pitchFamily="34" charset="-122"/>
                <a:ea typeface="微软雅黑" panose="020B0503020204020204" pitchFamily="34" charset="-122"/>
              </a:rPr>
              <a:t>面</a:t>
            </a:r>
            <a:r>
              <a:rPr lang="zh-CN" altLang="en-US" sz="1600" dirty="0" smtClean="0">
                <a:latin typeface="微软雅黑" panose="020B0503020204020204" pitchFamily="34" charset="-122"/>
                <a:ea typeface="微软雅黑" panose="020B0503020204020204" pitchFamily="34" charset="-122"/>
              </a:rPr>
              <a:t>整合</a:t>
            </a:r>
            <a:r>
              <a:rPr lang="zh-CN" altLang="zh-CN" sz="1600" dirty="0" smtClean="0">
                <a:latin typeface="微软雅黑" panose="020B0503020204020204" pitchFamily="34" charset="-122"/>
                <a:ea typeface="微软雅黑" panose="020B0503020204020204" pitchFamily="34" charset="-122"/>
              </a:rPr>
              <a:t>客户信息</a:t>
            </a:r>
            <a:r>
              <a:rPr lang="zh-CN" altLang="en-US"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挖掘客户</a:t>
            </a:r>
            <a:r>
              <a:rPr lang="zh-CN" altLang="zh-CN" sz="1600" dirty="0">
                <a:latin typeface="微软雅黑" panose="020B0503020204020204" pitchFamily="34" charset="-122"/>
                <a:ea typeface="微软雅黑" panose="020B0503020204020204" pitchFamily="34" charset="-122"/>
              </a:rPr>
              <a:t>需求，</a:t>
            </a:r>
            <a:r>
              <a:rPr lang="zh-CN" altLang="zh-CN" sz="1600" dirty="0" smtClean="0">
                <a:latin typeface="微软雅黑" panose="020B0503020204020204" pitchFamily="34" charset="-122"/>
                <a:ea typeface="微软雅黑" panose="020B0503020204020204" pitchFamily="34" charset="-122"/>
              </a:rPr>
              <a:t>有效</a:t>
            </a:r>
            <a:r>
              <a:rPr lang="zh-CN" altLang="en-US" sz="1600" dirty="0" smtClean="0">
                <a:latin typeface="微软雅黑" panose="020B0503020204020204" pitchFamily="34" charset="-122"/>
                <a:ea typeface="微软雅黑" panose="020B0503020204020204" pitchFamily="34" charset="-122"/>
              </a:rPr>
              <a:t>管理客户，</a:t>
            </a:r>
            <a:r>
              <a:rPr lang="zh-CN" altLang="en-US" sz="1600" dirty="0">
                <a:latin typeface="微软雅黑" panose="020B0503020204020204" pitchFamily="34" charset="-122"/>
                <a:ea typeface="微软雅黑" panose="020B0503020204020204" pitchFamily="34" charset="-122"/>
              </a:rPr>
              <a:t>防止</a:t>
            </a:r>
            <a:r>
              <a:rPr lang="zh-CN" altLang="zh-CN" sz="1600" dirty="0" smtClean="0">
                <a:latin typeface="微软雅黑" panose="020B0503020204020204" pitchFamily="34" charset="-122"/>
                <a:ea typeface="微软雅黑" panose="020B0503020204020204" pitchFamily="34" charset="-122"/>
              </a:rPr>
              <a:t>客户</a:t>
            </a:r>
            <a:r>
              <a:rPr lang="zh-CN" altLang="zh-CN" sz="1600" dirty="0">
                <a:latin typeface="微软雅黑" panose="020B0503020204020204" pitchFamily="34" charset="-122"/>
                <a:ea typeface="微软雅黑" panose="020B0503020204020204" pitchFamily="34" charset="-122"/>
              </a:rPr>
              <a:t>流失</a:t>
            </a:r>
            <a:endParaRPr lang="en-US" altLang="zh-CN" sz="1600" dirty="0">
              <a:latin typeface="微软雅黑" panose="020B0503020204020204" pitchFamily="34" charset="-122"/>
              <a:ea typeface="微软雅黑" panose="020B0503020204020204" pitchFamily="34" charset="-122"/>
            </a:endParaRPr>
          </a:p>
          <a:p>
            <a:pPr indent="266700">
              <a:lnSpc>
                <a:spcPct val="125000"/>
              </a:lnSpc>
              <a:buClr>
                <a:srgbClr val="FF0000"/>
              </a:buClr>
              <a:buFont typeface="Wingdings" panose="05000000000000000000" pitchFamily="2" charset="2"/>
              <a:buChar char="p"/>
            </a:pPr>
            <a:r>
              <a:rPr lang="zh-CN" altLang="en-US" sz="1600" dirty="0" smtClean="0">
                <a:latin typeface="微软雅黑" panose="020B0503020204020204" pitchFamily="34" charset="-122"/>
                <a:ea typeface="微软雅黑" panose="020B0503020204020204" pitchFamily="34" charset="-122"/>
              </a:rPr>
              <a:t>控制销售过程，</a:t>
            </a:r>
            <a:r>
              <a:rPr lang="zh-CN" altLang="en-US" sz="1600" dirty="0">
                <a:latin typeface="微软雅黑" panose="020B0503020204020204" pitchFamily="34" charset="-122"/>
                <a:ea typeface="微软雅黑" panose="020B0503020204020204" pitchFamily="34" charset="-122"/>
              </a:rPr>
              <a:t>快速</a:t>
            </a:r>
            <a:r>
              <a:rPr lang="zh-CN" altLang="zh-CN" sz="1600" dirty="0">
                <a:latin typeface="微软雅黑" panose="020B0503020204020204" pitchFamily="34" charset="-122"/>
                <a:ea typeface="微软雅黑" panose="020B0503020204020204" pitchFamily="34" charset="-122"/>
              </a:rPr>
              <a:t>跟进</a:t>
            </a:r>
            <a:r>
              <a:rPr lang="zh-CN" altLang="zh-CN" sz="1600" dirty="0" smtClean="0">
                <a:latin typeface="微软雅黑" panose="020B0503020204020204" pitchFamily="34" charset="-122"/>
                <a:ea typeface="微软雅黑" panose="020B0503020204020204" pitchFamily="34" charset="-122"/>
              </a:rPr>
              <a:t>商机</a:t>
            </a:r>
            <a:endParaRPr lang="en-US" altLang="zh-CN" sz="1600" dirty="0" smtClean="0">
              <a:latin typeface="微软雅黑" panose="020B0503020204020204" pitchFamily="34" charset="-122"/>
              <a:ea typeface="微软雅黑" panose="020B0503020204020204" pitchFamily="34" charset="-122"/>
            </a:endParaRPr>
          </a:p>
        </p:txBody>
      </p:sp>
      <p:pic>
        <p:nvPicPr>
          <p:cNvPr id="6" name="Picture 4" descr="E:\yinfeifei\2012年工作项目\UFIDA用友 2012\用友 王刚\0628 PPT\7-3\png\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14400" y="1371600"/>
            <a:ext cx="1676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6"/>
          <p:cNvSpPr/>
          <p:nvPr/>
        </p:nvSpPr>
        <p:spPr>
          <a:xfrm>
            <a:off x="1143000" y="1600201"/>
            <a:ext cx="1143000" cy="52099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基础数据</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143000" y="2603205"/>
            <a:ext cx="1143000" cy="52099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权限</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143000" y="3581401"/>
            <a:ext cx="1143000" cy="52099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CN" sz="1400" dirty="0" smtClean="0">
                <a:solidFill>
                  <a:schemeClr val="tx1"/>
                </a:solidFill>
                <a:latin typeface="微软雅黑" panose="020B0503020204020204" pitchFamily="34" charset="-122"/>
                <a:ea typeface="微软雅黑" panose="020B0503020204020204" pitchFamily="34" charset="-122"/>
              </a:rPr>
              <a:t>UAP</a:t>
            </a:r>
            <a:endParaRPr lang="zh-CN" altLang="en-US" sz="1400" dirty="0">
              <a:solidFill>
                <a:schemeClr val="tx1"/>
              </a:solidFill>
              <a:latin typeface="微软雅黑" panose="020B0503020204020204" pitchFamily="34" charset="-122"/>
              <a:ea typeface="微软雅黑" panose="020B0503020204020204" pitchFamily="34" charset="-122"/>
            </a:endParaRPr>
          </a:p>
        </p:txBody>
      </p:sp>
      <p:pic>
        <p:nvPicPr>
          <p:cNvPr id="10" name="Picture 4" descr="E:\yinfeifei\2012年工作项目\UFIDA用友 2012\用友 王刚\0628 PPT\7-3\png\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19400" y="1371600"/>
            <a:ext cx="4724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11" name="圆角矩形 10"/>
          <p:cNvSpPr/>
          <p:nvPr/>
        </p:nvSpPr>
        <p:spPr>
          <a:xfrm>
            <a:off x="4495800" y="15240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CN" sz="1400" dirty="0" smtClean="0">
                <a:solidFill>
                  <a:schemeClr val="tx1"/>
                </a:solidFill>
                <a:latin typeface="微软雅黑" panose="020B0503020204020204" pitchFamily="34" charset="-122"/>
                <a:ea typeface="微软雅黑" panose="020B0503020204020204" pitchFamily="34" charset="-122"/>
              </a:rPr>
              <a:t>CRM</a:t>
            </a:r>
            <a:r>
              <a:rPr lang="zh-CN" altLang="en-US" sz="1400" dirty="0" smtClean="0">
                <a:solidFill>
                  <a:schemeClr val="tx1"/>
                </a:solidFill>
                <a:latin typeface="微软雅黑" panose="020B0503020204020204" pitchFamily="34" charset="-122"/>
                <a:ea typeface="微软雅黑" panose="020B0503020204020204" pitchFamily="34" charset="-122"/>
              </a:rPr>
              <a:t>设置</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3124200" y="19812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营销管理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019800" y="19812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服务管理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4648200" y="35052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合同管理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3124200" y="35052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销售管理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6096000" y="35052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网上报销</a:t>
            </a:r>
            <a:endParaRPr lang="zh-CN" altLang="en-US" sz="1400" dirty="0">
              <a:solidFill>
                <a:schemeClr val="tx1"/>
              </a:solidFill>
              <a:latin typeface="微软雅黑" panose="020B0503020204020204" pitchFamily="34" charset="-122"/>
              <a:ea typeface="微软雅黑" panose="020B0503020204020204" pitchFamily="34" charset="-122"/>
            </a:endParaRPr>
          </a:p>
        </p:txBody>
      </p:sp>
      <p:cxnSp>
        <p:nvCxnSpPr>
          <p:cNvPr id="18" name="肘形连接符 17"/>
          <p:cNvCxnSpPr>
            <a:stCxn id="12" idx="2"/>
            <a:endCxn id="15" idx="0"/>
          </p:cNvCxnSpPr>
          <p:nvPr/>
        </p:nvCxnSpPr>
        <p:spPr>
          <a:xfrm rot="16200000" flipH="1">
            <a:off x="3962400" y="2247900"/>
            <a:ext cx="990600" cy="1524000"/>
          </a:xfrm>
          <a:prstGeom prst="bentConnector3">
            <a:avLst>
              <a:gd name="adj1" fmla="val 50000"/>
            </a:avLst>
          </a:prstGeom>
          <a:ln>
            <a:headEnd type="none"/>
            <a:tailEnd type="triangle"/>
          </a:ln>
        </p:spPr>
        <p:style>
          <a:lnRef idx="1">
            <a:schemeClr val="accent6"/>
          </a:lnRef>
          <a:fillRef idx="0">
            <a:schemeClr val="accent6"/>
          </a:fillRef>
          <a:effectRef idx="0">
            <a:schemeClr val="accent6"/>
          </a:effectRef>
          <a:fontRef idx="minor">
            <a:schemeClr val="tx1"/>
          </a:fontRef>
        </p:style>
      </p:cxnSp>
      <p:cxnSp>
        <p:nvCxnSpPr>
          <p:cNvPr id="31" name="肘形连接符 30"/>
          <p:cNvCxnSpPr>
            <a:stCxn id="12" idx="2"/>
            <a:endCxn id="17" idx="0"/>
          </p:cNvCxnSpPr>
          <p:nvPr/>
        </p:nvCxnSpPr>
        <p:spPr>
          <a:xfrm rot="16200000" flipH="1">
            <a:off x="4686300" y="1524000"/>
            <a:ext cx="990600" cy="2971800"/>
          </a:xfrm>
          <a:prstGeom prst="bentConnector3">
            <a:avLst>
              <a:gd name="adj1" fmla="val 50000"/>
            </a:avLst>
          </a:prstGeom>
          <a:ln>
            <a:headEnd type="none"/>
            <a:tailEnd type="triangle"/>
          </a:ln>
        </p:spPr>
        <p:style>
          <a:lnRef idx="1">
            <a:schemeClr val="accent6"/>
          </a:lnRef>
          <a:fillRef idx="0">
            <a:schemeClr val="accent6"/>
          </a:fillRef>
          <a:effectRef idx="0">
            <a:schemeClr val="accent6"/>
          </a:effectRef>
          <a:fontRef idx="minor">
            <a:schemeClr val="tx1"/>
          </a:fontRef>
        </p:style>
      </p:cxnSp>
      <p:cxnSp>
        <p:nvCxnSpPr>
          <p:cNvPr id="35" name="肘形连接符 34"/>
          <p:cNvCxnSpPr/>
          <p:nvPr/>
        </p:nvCxnSpPr>
        <p:spPr>
          <a:xfrm rot="5400000">
            <a:off x="3009900" y="3009901"/>
            <a:ext cx="990600" cy="12700"/>
          </a:xfrm>
          <a:prstGeom prst="bentConnector3">
            <a:avLst>
              <a:gd name="adj1" fmla="val 50000"/>
            </a:avLst>
          </a:prstGeom>
          <a:ln>
            <a:headEnd type="none"/>
            <a:tailEnd type="triangle"/>
          </a:ln>
        </p:spPr>
        <p:style>
          <a:lnRef idx="1">
            <a:schemeClr val="accent6"/>
          </a:lnRef>
          <a:fillRef idx="0">
            <a:schemeClr val="accent6"/>
          </a:fillRef>
          <a:effectRef idx="0">
            <a:schemeClr val="accent6"/>
          </a:effectRef>
          <a:fontRef idx="minor">
            <a:schemeClr val="tx1"/>
          </a:fontRef>
        </p:style>
      </p:cxnSp>
      <p:pic>
        <p:nvPicPr>
          <p:cNvPr id="19" name="图片 18" descr="U8logo.jpg"/>
          <p:cNvPicPr>
            <a:picLocks noChangeAspect="1"/>
          </p:cNvPicPr>
          <p:nvPr/>
        </p:nvPicPr>
        <p:blipFill>
          <a:blip r:embed="rId2"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9219"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9243"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9244"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9245"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9240"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9241"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9242"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9235"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9236"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9237"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9232"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9233"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9234"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9225"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226" name="Text Box 75"/>
          <p:cNvSpPr txBox="1">
            <a:spLocks noChangeArrowheads="1"/>
          </p:cNvSpPr>
          <p:nvPr/>
        </p:nvSpPr>
        <p:spPr bwMode="auto">
          <a:xfrm>
            <a:off x="3124200" y="2971800"/>
            <a:ext cx="5029200" cy="1421928"/>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市场活动和竞争对手的数据记录和分析</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销售线索的记录，销售机会的管理和阶段跟进以及分析</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销售订单和销售报价单的管理</a:t>
            </a:r>
            <a:endParaRPr lang="zh-CN" altLang="en-US" dirty="0">
              <a:latin typeface="微软雅黑" panose="020B0503020204020204" pitchFamily="34" charset="-122"/>
              <a:ea typeface="微软雅黑" panose="020B0503020204020204" pitchFamily="34" charset="-122"/>
            </a:endParaRPr>
          </a:p>
        </p:txBody>
      </p:sp>
      <p:sp>
        <p:nvSpPr>
          <p:cNvPr id="9227"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9228"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dirty="0" smtClean="0">
                <a:latin typeface="微软雅黑" panose="020B0503020204020204" pitchFamily="34" charset="-122"/>
                <a:ea typeface="微软雅黑" panose="020B0503020204020204" pitchFamily="34" charset="-122"/>
              </a:rPr>
              <a:t>U8CRM-</a:t>
            </a:r>
            <a:endParaRPr lang="en-US" altLang="zh-CN" sz="2400" dirty="0">
              <a:latin typeface="微软雅黑" panose="020B0503020204020204" pitchFamily="34" charset="-122"/>
              <a:ea typeface="微软雅黑" panose="020B0503020204020204" pitchFamily="34" charset="-122"/>
            </a:endParaRPr>
          </a:p>
          <a:p>
            <a:pPr algn="ctr">
              <a:spcBef>
                <a:spcPct val="50000"/>
              </a:spcBef>
            </a:pPr>
            <a:r>
              <a:rPr lang="zh-CN" altLang="en-US" sz="2400" dirty="0">
                <a:latin typeface="微软雅黑" panose="020B0503020204020204" pitchFamily="34" charset="-122"/>
                <a:ea typeface="微软雅黑" panose="020B0503020204020204" pitchFamily="34" charset="-122"/>
              </a:rPr>
              <a:t>营销</a:t>
            </a:r>
            <a:r>
              <a:rPr lang="zh-CN" altLang="en-US" sz="2400" dirty="0" smtClean="0">
                <a:latin typeface="微软雅黑" panose="020B0503020204020204" pitchFamily="34" charset="-122"/>
                <a:ea typeface="微软雅黑" panose="020B0503020204020204" pitchFamily="34" charset="-122"/>
              </a:rPr>
              <a:t>管理</a:t>
            </a:r>
            <a:endParaRPr lang="en-US" altLang="zh-CN"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cs typeface="+mj-cs"/>
              </a:rPr>
              <a:t>– </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营销管理</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6200" y="228601"/>
            <a:ext cx="5622052" cy="461665"/>
          </a:xfrm>
          <a:prstGeom prst="rect">
            <a:avLst/>
          </a:prstGeom>
        </p:spPr>
        <p:txBody>
          <a:bodyPr wrap="none">
            <a:spAutoFit/>
          </a:bodyPr>
          <a:lstStyle/>
          <a:p>
            <a:r>
              <a:rPr lang="zh-CN" altLang="en-US" sz="2400" b="1" dirty="0" smtClean="0">
                <a:solidFill>
                  <a:srgbClr val="E60011"/>
                </a:solidFill>
                <a:latin typeface="微软雅黑" panose="020B0503020204020204" pitchFamily="34" charset="-122"/>
                <a:ea typeface="微软雅黑" panose="020B0503020204020204" pitchFamily="34" charset="-122"/>
                <a:cs typeface="+mj-cs"/>
              </a:rPr>
              <a:t>用友</a:t>
            </a:r>
            <a:r>
              <a:rPr lang="en-US" altLang="zh-CN" sz="2400" b="1" dirty="0" smtClean="0">
                <a:solidFill>
                  <a:srgbClr val="E60011"/>
                </a:solidFill>
                <a:latin typeface="微软雅黑" panose="020B0503020204020204" pitchFamily="34" charset="-122"/>
                <a:ea typeface="微软雅黑" panose="020B0503020204020204" pitchFamily="34" charset="-122"/>
                <a:cs typeface="+mj-cs"/>
              </a:rPr>
              <a:t>U8 V11.0 </a:t>
            </a:r>
            <a:r>
              <a:rPr lang="zh-CN" altLang="en-US" sz="2400" b="1" dirty="0" smtClean="0">
                <a:solidFill>
                  <a:srgbClr val="E60011"/>
                </a:solidFill>
                <a:latin typeface="微软雅黑" panose="020B0503020204020204" pitchFamily="34" charset="-122"/>
                <a:ea typeface="微软雅黑" panose="020B0503020204020204" pitchFamily="34" charset="-122"/>
                <a:cs typeface="+mj-cs"/>
              </a:rPr>
              <a:t>销售与售前培训</a:t>
            </a:r>
            <a:r>
              <a:rPr lang="en-US" altLang="zh-CN" sz="2400" b="1" dirty="0" smtClean="0">
                <a:solidFill>
                  <a:srgbClr val="E60011"/>
                </a:solidFill>
                <a:latin typeface="微软雅黑" panose="020B0503020204020204" pitchFamily="34" charset="-122"/>
                <a:ea typeface="微软雅黑" panose="020B0503020204020204" pitchFamily="34" charset="-122"/>
                <a:cs typeface="+mj-cs"/>
              </a:rPr>
              <a:t>– </a:t>
            </a:r>
            <a:r>
              <a:rPr lang="zh-CN" altLang="en-US" sz="2400" b="1" dirty="0" smtClean="0">
                <a:solidFill>
                  <a:srgbClr val="E60011"/>
                </a:solidFill>
                <a:latin typeface="微软雅黑" panose="020B0503020204020204" pitchFamily="34" charset="-122"/>
                <a:ea typeface="微软雅黑" panose="020B0503020204020204" pitchFamily="34" charset="-122"/>
                <a:cs typeface="+mj-cs"/>
              </a:rPr>
              <a:t>总体篇</a:t>
            </a:r>
            <a:endParaRPr lang="zh-CN" altLang="en-US" sz="2400" b="1" dirty="0">
              <a:solidFill>
                <a:srgbClr val="E60011"/>
              </a:solidFill>
              <a:latin typeface="微软雅黑" panose="020B0503020204020204" pitchFamily="34" charset="-122"/>
              <a:ea typeface="微软雅黑" panose="020B0503020204020204" pitchFamily="34" charset="-122"/>
              <a:cs typeface="+mj-cs"/>
            </a:endParaRPr>
          </a:p>
        </p:txBody>
      </p:sp>
      <p:sp>
        <p:nvSpPr>
          <p:cNvPr id="6" name="Rectangle 3"/>
          <p:cNvSpPr txBox="1"/>
          <p:nvPr/>
        </p:nvSpPr>
        <p:spPr bwMode="auto">
          <a:xfrm>
            <a:off x="827584" y="980728"/>
            <a:ext cx="5183188" cy="5638800"/>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latin typeface="微软雅黑" panose="020B0503020204020204" pitchFamily="34" charset="-122"/>
                <a:ea typeface="微软雅黑" panose="020B0503020204020204" pitchFamily="34" charset="-122"/>
              </a:rPr>
              <a:t>U8ERP</a:t>
            </a:r>
            <a:r>
              <a:rPr lang="zh-CN" altLang="en-US" sz="2400" dirty="0">
                <a:latin typeface="微软雅黑" panose="020B0503020204020204" pitchFamily="34" charset="-122"/>
                <a:ea typeface="微软雅黑" panose="020B0503020204020204" pitchFamily="34" charset="-122"/>
              </a:rPr>
              <a:t>应用解决方案</a:t>
            </a:r>
            <a:endParaRPr lang="zh-CN" altLang="en-US" sz="2400"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领域解决方案</a:t>
            </a:r>
            <a:endParaRPr lang="zh-CN" altLang="en-US" sz="2000"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财务</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CRM</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供</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链</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分销</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零售</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制造</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人力资</a:t>
            </a:r>
            <a:r>
              <a:rPr lang="zh-CN" altLang="en-US" dirty="0" smtClean="0">
                <a:latin typeface="微软雅黑" panose="020B0503020204020204" pitchFamily="34" charset="-122"/>
                <a:ea typeface="微软雅黑" panose="020B0503020204020204" pitchFamily="34" charset="-122"/>
              </a:rPr>
              <a:t>源</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OA</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决策支持</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移动应</a:t>
            </a:r>
            <a:r>
              <a:rPr lang="zh-CN" altLang="en-US" dirty="0" smtClean="0">
                <a:latin typeface="微软雅黑" panose="020B0503020204020204" pitchFamily="34" charset="-122"/>
                <a:ea typeface="微软雅黑" panose="020B0503020204020204" pitchFamily="34" charset="-122"/>
              </a:rPr>
              <a:t>用</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平台</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内部控制</a:t>
            </a:r>
            <a:endParaRPr lang="zh-CN" altLang="en-US"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行业解决方案</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2424098"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市场管理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138081"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客户信息管理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781536"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营销过程管理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240979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市场活动</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竞争对手</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潜在线索</a:t>
            </a: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12379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整合的客户信息</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联系人信息</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潜在客户</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defRPr/>
            </a:pP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4767284"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销售机会管理，相关销售阶段管理</a:t>
            </a:r>
            <a:endParaRPr lang="en-US" altLang="zh-CN" sz="1400" dirty="0" smtClean="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营销过程相关联系信息、行动、费用管理</a:t>
            </a:r>
            <a:endParaRPr lang="en-US" altLang="zh-CN" sz="1400" dirty="0" smtClean="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营销过程报价、订单管理</a:t>
            </a:r>
            <a:endParaRPr lang="en-US" altLang="zh-CN" sz="1400" dirty="0" smtClean="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营销结果分析</a:t>
            </a:r>
            <a:endParaRPr lang="en-US" altLang="zh-CN" sz="14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996098"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业务人员行为管理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996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业务人员行动管理</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业务人员费用管理</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业务人员权限管理</a:t>
            </a: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533402" y="23813"/>
            <a:ext cx="8939213"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营销</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管理</a:t>
            </a:r>
            <a:r>
              <a:rPr kumimoji="1" lang="zh-CN" altLang="en-US" sz="2800" dirty="0">
                <a:solidFill>
                  <a:srgbClr val="FF0000"/>
                </a:solidFill>
                <a:latin typeface="微软雅黑" panose="020B0503020204020204" pitchFamily="34" charset="-122"/>
                <a:ea typeface="微软雅黑" panose="020B0503020204020204" pitchFamily="34" charset="-122"/>
                <a:cs typeface="+mj-cs"/>
              </a:rPr>
              <a:t>关键特性</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126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129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29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29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128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28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29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128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28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28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128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128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128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127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274" name="Text Box 75"/>
          <p:cNvSpPr txBox="1">
            <a:spLocks noChangeArrowheads="1"/>
          </p:cNvSpPr>
          <p:nvPr/>
        </p:nvSpPr>
        <p:spPr bwMode="auto">
          <a:xfrm>
            <a:off x="3124200" y="2971801"/>
            <a:ext cx="5029200" cy="1089529"/>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支持服务产品管理、服务计划管理</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支持服务请求、服务工单管理</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支持服务活动队列管理和服务知识库管理</a:t>
            </a:r>
            <a:endParaRPr lang="zh-CN" altLang="en-US" dirty="0">
              <a:latin typeface="微软雅黑" panose="020B0503020204020204" pitchFamily="34" charset="-122"/>
              <a:ea typeface="微软雅黑" panose="020B0503020204020204" pitchFamily="34" charset="-122"/>
            </a:endParaRPr>
          </a:p>
        </p:txBody>
      </p:sp>
      <p:sp>
        <p:nvSpPr>
          <p:cNvPr id="1127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1276"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dirty="0" smtClean="0">
                <a:latin typeface="微软雅黑" panose="020B0503020204020204" pitchFamily="34" charset="-122"/>
                <a:ea typeface="微软雅黑" panose="020B0503020204020204" pitchFamily="34" charset="-122"/>
              </a:rPr>
              <a:t>U8</a:t>
            </a:r>
            <a:r>
              <a:rPr lang="zh-CN" altLang="en-US" sz="2400" dirty="0">
                <a:latin typeface="微软雅黑" panose="020B0503020204020204" pitchFamily="34" charset="-122"/>
                <a:ea typeface="微软雅黑" panose="020B0503020204020204" pitchFamily="34" charset="-122"/>
              </a:rPr>
              <a:t>分销</a:t>
            </a:r>
            <a:r>
              <a:rPr lang="en-US" altLang="zh-CN" sz="2400" dirty="0" smtClean="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ctr">
              <a:spcBef>
                <a:spcPct val="50000"/>
              </a:spcBef>
            </a:pPr>
            <a:r>
              <a:rPr lang="zh-CN" altLang="en-US" sz="2400" dirty="0" smtClean="0">
                <a:latin typeface="微软雅黑" panose="020B0503020204020204" pitchFamily="34" charset="-122"/>
                <a:ea typeface="微软雅黑" panose="020B0503020204020204" pitchFamily="34" charset="-122"/>
              </a:rPr>
              <a:t>服务管理</a:t>
            </a:r>
            <a:endParaRPr lang="en-US" altLang="zh-CN"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cs typeface="+mj-cs"/>
              </a:rPr>
              <a:t>– </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服务管理</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919112"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支持服务对象管理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3167012"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服务活动</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5410150"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服务其他</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90481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服务产品管理</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服务计划管理</a:t>
            </a: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3152727"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服务呼叫</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服务请求</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服务工单</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服务队列</a:t>
            </a: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53958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3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服务知识库</a:t>
            </a:r>
            <a:endParaRPr lang="en-US" altLang="zh-CN" sz="1400" dirty="0" smtClean="0">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buClr>
                <a:schemeClr val="tx2">
                  <a:lumMod val="60000"/>
                  <a:lumOff val="40000"/>
                </a:schemeClr>
              </a:buClr>
              <a:buFont typeface="Wingdings" panose="05000000000000000000" pitchFamily="2" charset="2"/>
              <a:buChar char="p"/>
              <a:defRPr/>
            </a:pPr>
            <a:endParaRPr lang="en-US" altLang="zh-CN" sz="1400" dirty="0" smtClean="0">
              <a:latin typeface="微软雅黑" panose="020B0503020204020204" pitchFamily="34" charset="-122"/>
              <a:ea typeface="微软雅黑" panose="020B0503020204020204" pitchFamily="34" charset="-122"/>
            </a:endParaRPr>
          </a:p>
        </p:txBody>
      </p:sp>
      <p:sp>
        <p:nvSpPr>
          <p:cNvPr id="14" name="标题 1"/>
          <p:cNvSpPr txBox="1"/>
          <p:nvPr/>
        </p:nvSpPr>
        <p:spPr>
          <a:xfrm>
            <a:off x="509589" y="82551"/>
            <a:ext cx="5586413" cy="585788"/>
          </a:xfrm>
          <a:prstGeom prst="rect">
            <a:avLst/>
          </a:prstGeom>
        </p:spPr>
        <p:txBody>
          <a:bodyPr/>
          <a:lstStyle/>
          <a:p>
            <a:pPr eaLnBrk="0" hangingPunct="0">
              <a:defRPr/>
            </a:pP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服务管理关键</a:t>
            </a:r>
            <a:r>
              <a:rPr kumimoji="1" lang="zh-CN" altLang="en-US" sz="2800" dirty="0">
                <a:solidFill>
                  <a:srgbClr val="FF0000"/>
                </a:solidFill>
                <a:latin typeface="微软雅黑" panose="020B0503020204020204" pitchFamily="34" charset="-122"/>
                <a:ea typeface="微软雅黑" panose="020B0503020204020204" pitchFamily="34" charset="-122"/>
                <a:cs typeface="+mj-cs"/>
              </a:rPr>
              <a:t>特性</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0" y="0"/>
            <a:ext cx="7224715" cy="635000"/>
          </a:xfrm>
        </p:spPr>
        <p:txBody>
          <a:bodyPr/>
          <a:lstStyle/>
          <a:p>
            <a:pPr algn="l"/>
            <a:r>
              <a:rPr kumimoji="0" lang="en-US" altLang="zh-CN" sz="3600" b="1" dirty="0" smtClean="0">
                <a:solidFill>
                  <a:srgbClr val="FF0000"/>
                </a:solidFill>
                <a:latin typeface="微软雅黑" panose="020B0503020204020204" pitchFamily="34" charset="-122"/>
                <a:ea typeface="微软雅黑" panose="020B0503020204020204" pitchFamily="34" charset="-122"/>
              </a:rPr>
              <a:t>U8V11.0</a:t>
            </a:r>
            <a:r>
              <a:rPr kumimoji="0" sz="3600" b="1" dirty="0" smtClean="0">
                <a:solidFill>
                  <a:srgbClr val="FF0000"/>
                </a:solidFill>
                <a:latin typeface="微软雅黑" panose="020B0503020204020204" pitchFamily="34" charset="-122"/>
                <a:ea typeface="微软雅黑" panose="020B0503020204020204" pitchFamily="34" charset="-122"/>
              </a:rPr>
              <a:t>产品总体介绍</a:t>
            </a:r>
            <a:endParaRPr kumimoji="0" sz="3600" b="1" dirty="0" smtClean="0">
              <a:solidFill>
                <a:srgbClr val="FF0000"/>
              </a:solidFill>
              <a:latin typeface="微软雅黑" panose="020B0503020204020204" pitchFamily="34" charset="-122"/>
              <a:ea typeface="微软雅黑" panose="020B0503020204020204" pitchFamily="34" charset="-122"/>
            </a:endParaRPr>
          </a:p>
        </p:txBody>
      </p:sp>
      <p:sp>
        <p:nvSpPr>
          <p:cNvPr id="6147" name="Rectangle 3"/>
          <p:cNvSpPr txBox="1"/>
          <p:nvPr/>
        </p:nvSpPr>
        <p:spPr bwMode="auto">
          <a:xfrm>
            <a:off x="1752600" y="914400"/>
            <a:ext cx="5183188" cy="4525963"/>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U8ERP</a:t>
            </a:r>
            <a:r>
              <a:rPr lang="zh-CN" altLang="en-US" sz="2400" dirty="0">
                <a:solidFill>
                  <a:srgbClr val="FF0000"/>
                </a:solidFill>
                <a:latin typeface="微软雅黑" panose="020B0503020204020204" pitchFamily="34" charset="-122"/>
                <a:ea typeface="微软雅黑" panose="020B0503020204020204" pitchFamily="34" charset="-122"/>
              </a:rPr>
              <a:t>应用解决方案</a:t>
            </a:r>
            <a:endParaRPr lang="zh-CN" altLang="en-US" sz="2400"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领域解决方案</a:t>
            </a:r>
            <a:endParaRPr lang="zh-CN" altLang="en-US" sz="2000"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财务</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CRM</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solidFill>
                  <a:srgbClr val="FF0000"/>
                </a:solidFill>
                <a:latin typeface="微软雅黑" panose="020B0503020204020204" pitchFamily="34" charset="-122"/>
                <a:ea typeface="微软雅黑" panose="020B0503020204020204" pitchFamily="34" charset="-122"/>
              </a:rPr>
              <a:t>供</a:t>
            </a:r>
            <a:r>
              <a:rPr lang="zh-CN" altLang="en-US" dirty="0">
                <a:solidFill>
                  <a:srgbClr val="FF0000"/>
                </a:solidFill>
                <a:latin typeface="微软雅黑" panose="020B0503020204020204" pitchFamily="34" charset="-122"/>
                <a:ea typeface="微软雅黑" panose="020B0503020204020204" pitchFamily="34" charset="-122"/>
              </a:rPr>
              <a:t>应</a:t>
            </a:r>
            <a:r>
              <a:rPr lang="zh-CN" altLang="en-US" dirty="0" smtClean="0">
                <a:solidFill>
                  <a:srgbClr val="FF0000"/>
                </a:solidFill>
                <a:latin typeface="微软雅黑" panose="020B0503020204020204" pitchFamily="34" charset="-122"/>
                <a:ea typeface="微软雅黑" panose="020B0503020204020204" pitchFamily="34" charset="-122"/>
              </a:rPr>
              <a:t>链</a:t>
            </a:r>
            <a:endParaRPr lang="en-US" altLang="zh-CN" dirty="0" smtClean="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分销</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零售</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制造</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人力资</a:t>
            </a:r>
            <a:r>
              <a:rPr lang="zh-CN" altLang="en-US" dirty="0" smtClean="0">
                <a:latin typeface="微软雅黑" panose="020B0503020204020204" pitchFamily="34" charset="-122"/>
                <a:ea typeface="微软雅黑" panose="020B0503020204020204" pitchFamily="34" charset="-122"/>
              </a:rPr>
              <a:t>源</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OA</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决策支持</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移动应</a:t>
            </a:r>
            <a:r>
              <a:rPr lang="zh-CN" altLang="en-US" dirty="0" smtClean="0">
                <a:latin typeface="微软雅黑" panose="020B0503020204020204" pitchFamily="34" charset="-122"/>
                <a:ea typeface="微软雅黑" panose="020B0503020204020204" pitchFamily="34" charset="-122"/>
              </a:rPr>
              <a:t>用</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平台</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内部控制</a:t>
            </a:r>
            <a:endParaRPr lang="zh-CN" altLang="en-US"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行业解决方案</a:t>
            </a:r>
            <a:endParaRPr lang="zh-CN" altLang="en-US" sz="2000" dirty="0">
              <a:latin typeface="微软雅黑" panose="020B0503020204020204" pitchFamily="34" charset="-122"/>
              <a:ea typeface="微软雅黑" panose="020B0503020204020204" pitchFamily="34" charset="-122"/>
            </a:endParaRPr>
          </a:p>
        </p:txBody>
      </p:sp>
      <p:pic>
        <p:nvPicPr>
          <p:cNvPr id="4" name="图片 3" descr="U8logo.jpg"/>
          <p:cNvPicPr>
            <a:picLocks noChangeAspect="1"/>
          </p:cNvPicPr>
          <p:nvPr/>
        </p:nvPicPr>
        <p:blipFill>
          <a:blip r:embed="rId4"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 descr="E:\yinfeifei\2012年工作项目\UFIDA用友 2012\用友 王刚\0628 PPT\7-3\png\2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00838" y="4343401"/>
            <a:ext cx="8438362" cy="95319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E:\yinfeifei\2012年工作项目\UFIDA用友 2012\用友 王刚\0628 PPT\7-3\png\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09600"/>
            <a:ext cx="8438362"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圆角矩形 1"/>
          <p:cNvSpPr/>
          <p:nvPr/>
        </p:nvSpPr>
        <p:spPr>
          <a:xfrm>
            <a:off x="3894220" y="3257264"/>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存货核算</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3894220" y="2342864"/>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库存管理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104020" y="2342864"/>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出口管理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836820" y="2342864"/>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委外管理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836820" y="1504664"/>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采购管理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836820" y="3257264"/>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进口管理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3894220" y="44958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总帐</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1836820" y="44958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应付管理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6104020" y="44958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应收管理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6104020" y="742664"/>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售前分析</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104020" y="1504664"/>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销售管理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894220" y="1504664"/>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质量管理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6104020" y="3257264"/>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服务管理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1236" name="矩形 15"/>
          <p:cNvSpPr>
            <a:spLocks noChangeArrowheads="1"/>
          </p:cNvSpPr>
          <p:nvPr/>
        </p:nvSpPr>
        <p:spPr bwMode="auto">
          <a:xfrm>
            <a:off x="381000" y="5410200"/>
            <a:ext cx="8382000" cy="1449628"/>
          </a:xfrm>
          <a:prstGeom prst="rect">
            <a:avLst/>
          </a:prstGeom>
          <a:noFill/>
          <a:ln w="9525">
            <a:noFill/>
            <a:miter lim="800000"/>
          </a:ln>
        </p:spPr>
        <p:txBody>
          <a:bodyPr wrap="square">
            <a:spAutoFit/>
          </a:bodyPr>
          <a:lstStyle/>
          <a:p>
            <a:pPr marL="342900" indent="-342900" eaLnBrk="0" hangingPunct="0">
              <a:spcBef>
                <a:spcPct val="30000"/>
              </a:spcBef>
              <a:buClr>
                <a:srgbClr val="FF0000"/>
              </a:buClr>
              <a:buFont typeface="Wingdings" panose="05000000000000000000" pitchFamily="2" charset="2"/>
              <a:buChar char="p"/>
              <a:defRPr/>
            </a:pPr>
            <a:r>
              <a:rPr lang="zh-CN" altLang="zh-CN" sz="1400" dirty="0" smtClean="0">
                <a:latin typeface="微软雅黑" panose="020B0503020204020204" pitchFamily="34" charset="-122"/>
                <a:ea typeface="微软雅黑" panose="020B0503020204020204" pitchFamily="34" charset="-122"/>
              </a:rPr>
              <a:t>供应链系统涵盖了和客户接触的销售、出口，将客户端需求信息通过</a:t>
            </a:r>
            <a:r>
              <a:rPr lang="en-US" altLang="zh-CN" sz="1400" dirty="0" smtClean="0">
                <a:latin typeface="微软雅黑" panose="020B0503020204020204" pitchFamily="34" charset="-122"/>
                <a:ea typeface="微软雅黑" panose="020B0503020204020204" pitchFamily="34" charset="-122"/>
              </a:rPr>
              <a:t>CRM</a:t>
            </a:r>
            <a:r>
              <a:rPr lang="zh-CN" altLang="en-US" sz="1400" dirty="0" smtClean="0">
                <a:latin typeface="微软雅黑" panose="020B0503020204020204" pitchFamily="34" charset="-122"/>
                <a:ea typeface="微软雅黑" panose="020B0503020204020204" pitchFamily="34" charset="-122"/>
              </a:rPr>
              <a:t>，电商</a:t>
            </a:r>
            <a:r>
              <a:rPr lang="zh-CN" altLang="zh-CN" sz="1400" dirty="0" smtClean="0">
                <a:latin typeface="微软雅黑" panose="020B0503020204020204" pitchFamily="34" charset="-122"/>
                <a:ea typeface="微软雅黑" panose="020B0503020204020204" pitchFamily="34" charset="-122"/>
              </a:rPr>
              <a:t>整合到</a:t>
            </a:r>
            <a:r>
              <a:rPr lang="en-US" altLang="zh-CN" sz="1400" dirty="0" smtClean="0">
                <a:latin typeface="微软雅黑" panose="020B0503020204020204" pitchFamily="34" charset="-122"/>
                <a:ea typeface="微软雅黑" panose="020B0503020204020204" pitchFamily="34" charset="-122"/>
              </a:rPr>
              <a:t>ERP</a:t>
            </a:r>
            <a:r>
              <a:rPr lang="zh-CN" altLang="zh-CN" sz="1400" dirty="0" smtClean="0">
                <a:latin typeface="微软雅黑" panose="020B0503020204020204" pitchFamily="34" charset="-122"/>
                <a:ea typeface="微软雅黑" panose="020B0503020204020204" pitchFamily="34" charset="-122"/>
              </a:rPr>
              <a:t>系统中，并在供应链系统中传递客户订货的信息和跟踪执行的状况。供应链系统通过采购、库存，质量领域实现对物料的订、进、收、验、存、管、记的全流程管控。并且和制造集成，实现</a:t>
            </a:r>
            <a:r>
              <a:rPr lang="zh-CN" altLang="en-US" sz="1400" dirty="0" smtClean="0">
                <a:latin typeface="微软雅黑" panose="020B0503020204020204" pitchFamily="34" charset="-122"/>
                <a:ea typeface="微软雅黑" panose="020B0503020204020204" pitchFamily="34" charset="-122"/>
              </a:rPr>
              <a:t>需求</a:t>
            </a:r>
            <a:r>
              <a:rPr lang="zh-CN" altLang="zh-CN" sz="1400" dirty="0" smtClean="0">
                <a:latin typeface="微软雅黑" panose="020B0503020204020204" pitchFamily="34" charset="-122"/>
                <a:ea typeface="微软雅黑" panose="020B0503020204020204" pitchFamily="34" charset="-122"/>
              </a:rPr>
              <a:t>的按时按量按质交付</a:t>
            </a:r>
            <a:endParaRPr lang="en-US" altLang="zh-CN" sz="1400" dirty="0" smtClean="0">
              <a:latin typeface="微软雅黑" panose="020B0503020204020204" pitchFamily="34" charset="-122"/>
              <a:ea typeface="微软雅黑" panose="020B0503020204020204" pitchFamily="34" charset="-122"/>
            </a:endParaRPr>
          </a:p>
          <a:p>
            <a:pPr marL="342900" indent="-342900" eaLnBrk="0" hangingPunct="0">
              <a:spcBef>
                <a:spcPct val="30000"/>
              </a:spcBef>
              <a:buClr>
                <a:srgbClr val="FF0000"/>
              </a:buClr>
              <a:buFont typeface="Wingdings" panose="05000000000000000000" pitchFamily="2" charset="2"/>
              <a:buChar char="p"/>
              <a:defRPr/>
            </a:pPr>
            <a:r>
              <a:rPr lang="zh-CN" altLang="zh-CN" sz="1400" dirty="0" smtClean="0">
                <a:latin typeface="微软雅黑" panose="020B0503020204020204" pitchFamily="34" charset="-122"/>
                <a:ea typeface="微软雅黑" panose="020B0503020204020204" pitchFamily="34" charset="-122"/>
              </a:rPr>
              <a:t>供应链系统提供了业务“计划－下达－执行－监控－反馈－改进”的业务循环，集合预警平台，工作流平台以及供应链协同平台，快速有效的把握各种业务场景，发现异常，响应业务事件。</a:t>
            </a:r>
            <a:endParaRPr lang="zh-CN" altLang="zh-CN" sz="1400" dirty="0" smtClean="0">
              <a:latin typeface="微软雅黑" panose="020B0503020204020204" pitchFamily="34" charset="-122"/>
              <a:ea typeface="微软雅黑" panose="020B0503020204020204" pitchFamily="34" charset="-122"/>
            </a:endParaRPr>
          </a:p>
        </p:txBody>
      </p:sp>
      <p:sp>
        <p:nvSpPr>
          <p:cNvPr id="17" name="标题 1"/>
          <p:cNvSpPr txBox="1"/>
          <p:nvPr/>
        </p:nvSpPr>
        <p:spPr>
          <a:xfrm>
            <a:off x="304802" y="1"/>
            <a:ext cx="8634413" cy="585788"/>
          </a:xfrm>
          <a:prstGeom prst="rect">
            <a:avLst/>
          </a:prstGeom>
        </p:spPr>
        <p:txBody>
          <a:bodyPr/>
          <a:lstStyle/>
          <a:p>
            <a:pPr>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供应链领域总体</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sp>
        <p:nvSpPr>
          <p:cNvPr id="31" name="圆角矩形 30"/>
          <p:cNvSpPr/>
          <p:nvPr/>
        </p:nvSpPr>
        <p:spPr>
          <a:xfrm>
            <a:off x="541420" y="762000"/>
            <a:ext cx="762000" cy="4267200"/>
          </a:xfrm>
          <a:prstGeom prst="roundRect">
            <a:avLst>
              <a:gd name="adj" fmla="val 488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dirty="0" smtClean="0">
                <a:latin typeface="微软雅黑" panose="020B0503020204020204" pitchFamily="34" charset="-122"/>
                <a:ea typeface="微软雅黑" panose="020B0503020204020204" pitchFamily="34" charset="-122"/>
              </a:rPr>
              <a:t>供应商协同平台</a:t>
            </a:r>
            <a:endParaRPr lang="zh-CN" altLang="en-US" dirty="0">
              <a:latin typeface="微软雅黑" panose="020B0503020204020204" pitchFamily="34" charset="-122"/>
              <a:ea typeface="微软雅黑" panose="020B0503020204020204" pitchFamily="34" charset="-122"/>
            </a:endParaRPr>
          </a:p>
        </p:txBody>
      </p:sp>
      <p:sp>
        <p:nvSpPr>
          <p:cNvPr id="33" name="圆角矩形 32"/>
          <p:cNvSpPr/>
          <p:nvPr/>
        </p:nvSpPr>
        <p:spPr>
          <a:xfrm>
            <a:off x="7856620" y="2971800"/>
            <a:ext cx="753980" cy="2057400"/>
          </a:xfrm>
          <a:prstGeom prst="roundRect">
            <a:avLst>
              <a:gd name="adj" fmla="val 488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dirty="0" smtClean="0">
                <a:latin typeface="微软雅黑" panose="020B0503020204020204" pitchFamily="34" charset="-122"/>
                <a:ea typeface="微软雅黑" panose="020B0503020204020204" pitchFamily="34" charset="-122"/>
              </a:rPr>
              <a:t>客户协同平台</a:t>
            </a:r>
            <a:endParaRPr lang="zh-CN" altLang="en-US" dirty="0">
              <a:latin typeface="微软雅黑" panose="020B0503020204020204" pitchFamily="34" charset="-122"/>
              <a:ea typeface="微软雅黑" panose="020B0503020204020204" pitchFamily="34" charset="-122"/>
            </a:endParaRPr>
          </a:p>
        </p:txBody>
      </p:sp>
      <p:sp>
        <p:nvSpPr>
          <p:cNvPr id="35" name="圆角矩形 34"/>
          <p:cNvSpPr/>
          <p:nvPr/>
        </p:nvSpPr>
        <p:spPr>
          <a:xfrm>
            <a:off x="3894220" y="742664"/>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合同管理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7856620" y="762000"/>
            <a:ext cx="753980" cy="1066800"/>
          </a:xfrm>
          <a:prstGeom prst="roundRect">
            <a:avLst>
              <a:gd name="adj" fmla="val 488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dirty="0" smtClean="0">
                <a:latin typeface="微软雅黑" panose="020B0503020204020204" pitchFamily="34" charset="-122"/>
                <a:ea typeface="微软雅黑" panose="020B0503020204020204" pitchFamily="34" charset="-122"/>
              </a:rPr>
              <a:t>客户关系管理</a:t>
            </a:r>
            <a:endParaRPr lang="zh-CN" altLang="en-US" dirty="0">
              <a:latin typeface="微软雅黑" panose="020B0503020204020204" pitchFamily="34" charset="-122"/>
              <a:ea typeface="微软雅黑" panose="020B0503020204020204" pitchFamily="34" charset="-122"/>
            </a:endParaRPr>
          </a:p>
        </p:txBody>
      </p:sp>
      <p:cxnSp>
        <p:nvCxnSpPr>
          <p:cNvPr id="41" name="直接箭头连接符 40"/>
          <p:cNvCxnSpPr>
            <a:stCxn id="4" idx="1"/>
            <a:endCxn id="6" idx="3"/>
          </p:cNvCxnSpPr>
          <p:nvPr/>
        </p:nvCxnSpPr>
        <p:spPr>
          <a:xfrm flipH="1">
            <a:off x="2979820" y="2609564"/>
            <a:ext cx="914400"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7" name="直接箭头连接符 46"/>
          <p:cNvCxnSpPr>
            <a:stCxn id="5" idx="1"/>
            <a:endCxn id="4" idx="3"/>
          </p:cNvCxnSpPr>
          <p:nvPr/>
        </p:nvCxnSpPr>
        <p:spPr>
          <a:xfrm flipH="1">
            <a:off x="5037220" y="2609564"/>
            <a:ext cx="1066800"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52" name="直接箭头连接符 51"/>
          <p:cNvCxnSpPr>
            <a:stCxn id="2" idx="0"/>
            <a:endCxn id="4" idx="2"/>
          </p:cNvCxnSpPr>
          <p:nvPr/>
        </p:nvCxnSpPr>
        <p:spPr>
          <a:xfrm flipV="1">
            <a:off x="4465720" y="2876264"/>
            <a:ext cx="0" cy="38100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59" name="直接箭头连接符 58"/>
          <p:cNvCxnSpPr>
            <a:stCxn id="14" idx="1"/>
            <a:endCxn id="7" idx="3"/>
          </p:cNvCxnSpPr>
          <p:nvPr/>
        </p:nvCxnSpPr>
        <p:spPr>
          <a:xfrm flipH="1">
            <a:off x="2979820" y="1771364"/>
            <a:ext cx="914400"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62" name="直接箭头连接符 61"/>
          <p:cNvCxnSpPr>
            <a:stCxn id="13" idx="1"/>
            <a:endCxn id="14" idx="3"/>
          </p:cNvCxnSpPr>
          <p:nvPr/>
        </p:nvCxnSpPr>
        <p:spPr>
          <a:xfrm flipH="1">
            <a:off x="5037220" y="1771364"/>
            <a:ext cx="1066800"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66" name="直接箭头连接符 65"/>
          <p:cNvCxnSpPr>
            <a:stCxn id="13" idx="0"/>
            <a:endCxn id="12" idx="2"/>
          </p:cNvCxnSpPr>
          <p:nvPr/>
        </p:nvCxnSpPr>
        <p:spPr>
          <a:xfrm flipV="1">
            <a:off x="6675520" y="1276064"/>
            <a:ext cx="0" cy="22860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70" name="肘形连接符 69"/>
          <p:cNvCxnSpPr>
            <a:stCxn id="15" idx="1"/>
          </p:cNvCxnSpPr>
          <p:nvPr/>
        </p:nvCxnSpPr>
        <p:spPr>
          <a:xfrm rot="10800000">
            <a:off x="5037220" y="2723865"/>
            <a:ext cx="1066800" cy="800100"/>
          </a:xfrm>
          <a:prstGeom prst="bentConnector3">
            <a:avLst>
              <a:gd name="adj1" fmla="val 50000"/>
            </a:avLst>
          </a:prstGeom>
          <a:ln>
            <a:headEnd type="none"/>
            <a:tailEnd type="triangle"/>
          </a:ln>
        </p:spPr>
        <p:style>
          <a:lnRef idx="1">
            <a:schemeClr val="accent6"/>
          </a:lnRef>
          <a:fillRef idx="0">
            <a:schemeClr val="accent6"/>
          </a:fillRef>
          <a:effectRef idx="0">
            <a:schemeClr val="accent6"/>
          </a:effectRef>
          <a:fontRef idx="minor">
            <a:schemeClr val="tx1"/>
          </a:fontRef>
        </p:style>
      </p:cxnSp>
      <p:cxnSp>
        <p:nvCxnSpPr>
          <p:cNvPr id="73" name="肘形连接符 72"/>
          <p:cNvCxnSpPr>
            <a:stCxn id="8" idx="3"/>
          </p:cNvCxnSpPr>
          <p:nvPr/>
        </p:nvCxnSpPr>
        <p:spPr>
          <a:xfrm flipV="1">
            <a:off x="2979820" y="2723865"/>
            <a:ext cx="914400" cy="800100"/>
          </a:xfrm>
          <a:prstGeom prst="bentConnector3">
            <a:avLst>
              <a:gd name="adj1" fmla="val 50000"/>
            </a:avLst>
          </a:prstGeom>
          <a:ln>
            <a:headEnd type="none"/>
            <a:tailEnd type="triangle"/>
          </a:ln>
        </p:spPr>
        <p:style>
          <a:lnRef idx="1">
            <a:schemeClr val="accent6"/>
          </a:lnRef>
          <a:fillRef idx="0">
            <a:schemeClr val="accent6"/>
          </a:fillRef>
          <a:effectRef idx="0">
            <a:schemeClr val="accent6"/>
          </a:effectRef>
          <a:fontRef idx="minor">
            <a:schemeClr val="tx1"/>
          </a:fontRef>
        </p:style>
      </p:cxnSp>
      <p:cxnSp>
        <p:nvCxnSpPr>
          <p:cNvPr id="79" name="肘形连接符 78"/>
          <p:cNvCxnSpPr>
            <a:stCxn id="35" idx="1"/>
          </p:cNvCxnSpPr>
          <p:nvPr/>
        </p:nvCxnSpPr>
        <p:spPr>
          <a:xfrm rot="10800000" flipV="1">
            <a:off x="2979820" y="1009365"/>
            <a:ext cx="914400" cy="647700"/>
          </a:xfrm>
          <a:prstGeom prst="bentConnector3">
            <a:avLst>
              <a:gd name="adj1" fmla="val 50000"/>
            </a:avLst>
          </a:prstGeom>
          <a:ln>
            <a:headEnd type="none"/>
            <a:tailEnd type="triangle"/>
          </a:ln>
        </p:spPr>
        <p:style>
          <a:lnRef idx="1">
            <a:schemeClr val="accent6"/>
          </a:lnRef>
          <a:fillRef idx="0">
            <a:schemeClr val="accent6"/>
          </a:fillRef>
          <a:effectRef idx="0">
            <a:schemeClr val="accent6"/>
          </a:effectRef>
          <a:fontRef idx="minor">
            <a:schemeClr val="tx1"/>
          </a:fontRef>
        </p:style>
      </p:cxnSp>
      <p:cxnSp>
        <p:nvCxnSpPr>
          <p:cNvPr id="81" name="肘形连接符 78"/>
          <p:cNvCxnSpPr>
            <a:stCxn id="35" idx="3"/>
          </p:cNvCxnSpPr>
          <p:nvPr/>
        </p:nvCxnSpPr>
        <p:spPr>
          <a:xfrm>
            <a:off x="5037220" y="1009365"/>
            <a:ext cx="1066800" cy="647700"/>
          </a:xfrm>
          <a:prstGeom prst="bentConnector3">
            <a:avLst>
              <a:gd name="adj1" fmla="val 50000"/>
            </a:avLst>
          </a:prstGeom>
          <a:ln>
            <a:headEnd type="none"/>
            <a:tailEnd type="triangle"/>
          </a:ln>
        </p:spPr>
        <p:style>
          <a:lnRef idx="1">
            <a:schemeClr val="accent6"/>
          </a:lnRef>
          <a:fillRef idx="0">
            <a:schemeClr val="accent6"/>
          </a:fillRef>
          <a:effectRef idx="0">
            <a:schemeClr val="accent6"/>
          </a:effectRef>
          <a:fontRef idx="minor">
            <a:schemeClr val="tx1"/>
          </a:fontRef>
        </p:style>
      </p:cxnSp>
      <p:cxnSp>
        <p:nvCxnSpPr>
          <p:cNvPr id="86" name="直接箭头连接符 85"/>
          <p:cNvCxnSpPr>
            <a:stCxn id="4" idx="0"/>
            <a:endCxn id="14" idx="2"/>
          </p:cNvCxnSpPr>
          <p:nvPr/>
        </p:nvCxnSpPr>
        <p:spPr>
          <a:xfrm flipV="1">
            <a:off x="4465720" y="2038064"/>
            <a:ext cx="0" cy="30480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97" name="肘形连接符 96"/>
          <p:cNvCxnSpPr/>
          <p:nvPr/>
        </p:nvCxnSpPr>
        <p:spPr>
          <a:xfrm rot="10800000" flipV="1">
            <a:off x="2979820" y="1885665"/>
            <a:ext cx="914400" cy="647700"/>
          </a:xfrm>
          <a:prstGeom prst="bentConnector3">
            <a:avLst>
              <a:gd name="adj1" fmla="val 50000"/>
            </a:avLst>
          </a:prstGeom>
          <a:ln>
            <a:headEnd type="triangle"/>
            <a:tailEnd type="none"/>
          </a:ln>
        </p:spPr>
        <p:style>
          <a:lnRef idx="1">
            <a:schemeClr val="accent6"/>
          </a:lnRef>
          <a:fillRef idx="0">
            <a:schemeClr val="accent6"/>
          </a:fillRef>
          <a:effectRef idx="0">
            <a:schemeClr val="accent6"/>
          </a:effectRef>
          <a:fontRef idx="minor">
            <a:schemeClr val="tx1"/>
          </a:fontRef>
        </p:style>
      </p:cxnSp>
      <p:cxnSp>
        <p:nvCxnSpPr>
          <p:cNvPr id="99" name="肘形连接符 98"/>
          <p:cNvCxnSpPr/>
          <p:nvPr/>
        </p:nvCxnSpPr>
        <p:spPr>
          <a:xfrm>
            <a:off x="5037220" y="1885664"/>
            <a:ext cx="1066800" cy="609600"/>
          </a:xfrm>
          <a:prstGeom prst="bentConnector3">
            <a:avLst>
              <a:gd name="adj1" fmla="val 50000"/>
            </a:avLst>
          </a:prstGeom>
          <a:ln>
            <a:headEnd type="triangle"/>
            <a:tailEnd type="none"/>
          </a:ln>
        </p:spPr>
        <p:style>
          <a:lnRef idx="1">
            <a:schemeClr val="accent6"/>
          </a:lnRef>
          <a:fillRef idx="0">
            <a:schemeClr val="accent6"/>
          </a:fillRef>
          <a:effectRef idx="0">
            <a:schemeClr val="accent6"/>
          </a:effectRef>
          <a:fontRef idx="minor">
            <a:schemeClr val="tx1"/>
          </a:fontRef>
        </p:style>
      </p:cxnSp>
      <p:sp>
        <p:nvSpPr>
          <p:cNvPr id="42" name="圆角矩形 41"/>
          <p:cNvSpPr/>
          <p:nvPr/>
        </p:nvSpPr>
        <p:spPr>
          <a:xfrm>
            <a:off x="7848600" y="1994848"/>
            <a:ext cx="753980" cy="838200"/>
          </a:xfrm>
          <a:prstGeom prst="roundRect">
            <a:avLst>
              <a:gd name="adj" fmla="val 488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dirty="0" smtClean="0">
                <a:latin typeface="微软雅黑" panose="020B0503020204020204" pitchFamily="34" charset="-122"/>
                <a:ea typeface="微软雅黑" panose="020B0503020204020204" pitchFamily="34" charset="-122"/>
              </a:rPr>
              <a:t>电商订单中心</a:t>
            </a:r>
            <a:endParaRPr lang="zh-CN" altLang="en-US" dirty="0">
              <a:latin typeface="微软雅黑" panose="020B0503020204020204" pitchFamily="34" charset="-122"/>
              <a:ea typeface="微软雅黑" panose="020B0503020204020204" pitchFamily="34" charset="-122"/>
            </a:endParaRPr>
          </a:p>
        </p:txBody>
      </p:sp>
      <p:cxnSp>
        <p:nvCxnSpPr>
          <p:cNvPr id="89" name="直接箭头连接符 88"/>
          <p:cNvCxnSpPr>
            <a:stCxn id="10" idx="0"/>
            <a:endCxn id="8" idx="2"/>
          </p:cNvCxnSpPr>
          <p:nvPr/>
        </p:nvCxnSpPr>
        <p:spPr>
          <a:xfrm flipV="1">
            <a:off x="2408320" y="3790664"/>
            <a:ext cx="0" cy="705136"/>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56" name="直接箭头连接符 55"/>
          <p:cNvCxnSpPr>
            <a:stCxn id="9" idx="0"/>
            <a:endCxn id="2" idx="2"/>
          </p:cNvCxnSpPr>
          <p:nvPr/>
        </p:nvCxnSpPr>
        <p:spPr>
          <a:xfrm flipV="1">
            <a:off x="4465720" y="3790664"/>
            <a:ext cx="0" cy="705136"/>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93" name="直接箭头连接符 92"/>
          <p:cNvCxnSpPr>
            <a:stCxn id="11" idx="0"/>
            <a:endCxn id="15" idx="2"/>
          </p:cNvCxnSpPr>
          <p:nvPr/>
        </p:nvCxnSpPr>
        <p:spPr>
          <a:xfrm flipV="1">
            <a:off x="6675520" y="3790664"/>
            <a:ext cx="0" cy="705136"/>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44" name="圆角矩形 43"/>
          <p:cNvSpPr/>
          <p:nvPr/>
        </p:nvSpPr>
        <p:spPr>
          <a:xfrm>
            <a:off x="1828800" y="762000"/>
            <a:ext cx="11430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smtClean="0">
                <a:solidFill>
                  <a:schemeClr val="tx1"/>
                </a:solidFill>
                <a:latin typeface="微软雅黑" panose="020B0503020204020204" pitchFamily="34" charset="-122"/>
                <a:ea typeface="微软雅黑" panose="020B0503020204020204" pitchFamily="34" charset="-122"/>
              </a:rPr>
              <a:t>条码管理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pic>
        <p:nvPicPr>
          <p:cNvPr id="43" name="图片 42" descr="U8logo.jpg"/>
          <p:cNvPicPr>
            <a:picLocks noChangeAspect="1"/>
          </p:cNvPicPr>
          <p:nvPr/>
        </p:nvPicPr>
        <p:blipFill>
          <a:blip r:embed="rId3"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8435"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8459"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8460"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8461"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8456"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8457"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8458"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845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845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845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844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844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845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8441"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442" name="Text Box 75"/>
          <p:cNvSpPr txBox="1">
            <a:spLocks noChangeArrowheads="1"/>
          </p:cNvSpPr>
          <p:nvPr/>
        </p:nvSpPr>
        <p:spPr bwMode="auto">
          <a:xfrm>
            <a:off x="3124200" y="2971800"/>
            <a:ext cx="5029200" cy="2751522"/>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收付类合同管理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工程合同、承揽合同、服务合同、技术合同</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购销类合同（普通、分期）管理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材料采购、产品销售、设备</a:t>
            </a:r>
            <a:r>
              <a:rPr lang="zh-CN" altLang="en-US" dirty="0" smtClean="0">
                <a:latin typeface="微软雅黑" panose="020B0503020204020204" pitchFamily="34" charset="-122"/>
                <a:ea typeface="微软雅黑" panose="020B0503020204020204" pitchFamily="34" charset="-122"/>
              </a:rPr>
              <a:t>采购</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协议合同管理</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价格协议合同、数量协议合同</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主子合同管理</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主合同、子合同关联执行</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合同执行监控与查询分析</a:t>
            </a:r>
            <a:endParaRPr lang="zh-CN" altLang="en-US" dirty="0">
              <a:latin typeface="微软雅黑" panose="020B0503020204020204" pitchFamily="34" charset="-122"/>
              <a:ea typeface="微软雅黑" panose="020B0503020204020204" pitchFamily="34" charset="-122"/>
            </a:endParaRPr>
          </a:p>
        </p:txBody>
      </p:sp>
      <p:sp>
        <p:nvSpPr>
          <p:cNvPr id="18443"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8444"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合同管理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cs typeface="+mj-cs"/>
              </a:rPr>
              <a:t>– </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合同管理</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合同分类管理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合同档案管理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合同执行控制</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采购合同</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销售合同</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进口合同</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出口合同</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工程</a:t>
            </a:r>
            <a:r>
              <a:rPr lang="zh-CN" altLang="en-US" sz="1600" dirty="0">
                <a:latin typeface="微软雅黑" panose="020B0503020204020204" pitchFamily="34" charset="-122"/>
                <a:ea typeface="微软雅黑" panose="020B0503020204020204" pitchFamily="34" charset="-122"/>
              </a:rPr>
              <a:t>合同</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分包合同</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服务合同</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租赁合同</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劳务合同</a:t>
            </a:r>
            <a:endParaRPr lang="en-US" altLang="zh-CN" sz="16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合同分类管理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合同标的、执行时间管理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收付款计划管理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合同质保金管理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合同条款、大事、档案管理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合同变更管理</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合同执行处理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合同结算管理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执行时效控制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执行额度、单价、数量控制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分期执行控制</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合同执行变更</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执行阶段变更</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合同查询分析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合同履行跟踪</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合同收付款分析</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合同收付款计划进展</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合同执行统计</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项目合同成本统计</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533402" y="1"/>
            <a:ext cx="8939213"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合同管理业务关键特性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54275"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54299"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54300"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54301"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54296"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54297"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54298"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5429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5429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5429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5428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5428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5429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a:p>
            </p:txBody>
          </p:sp>
        </p:grpSp>
      </p:grpSp>
      <p:sp>
        <p:nvSpPr>
          <p:cNvPr id="54281" name="Text Box 74"/>
          <p:cNvSpPr txBox="1">
            <a:spLocks noChangeArrowheads="1"/>
          </p:cNvSpPr>
          <p:nvPr/>
        </p:nvSpPr>
        <p:spPr bwMode="gray">
          <a:xfrm>
            <a:off x="2644775" y="1798639"/>
            <a:ext cx="5813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4282" name="Text Box 75"/>
          <p:cNvSpPr txBox="1">
            <a:spLocks noChangeArrowheads="1"/>
          </p:cNvSpPr>
          <p:nvPr/>
        </p:nvSpPr>
        <p:spPr bwMode="auto">
          <a:xfrm>
            <a:off x="2987154" y="2522041"/>
            <a:ext cx="5029200"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售前分析</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模拟报价、可承诺量分析</a:t>
            </a:r>
            <a:endParaRPr lang="en-US" altLang="zh-CN" dirty="0">
              <a:latin typeface="微软雅黑" panose="020B0503020204020204" pitchFamily="34" charset="-122"/>
              <a:ea typeface="微软雅黑" panose="020B0503020204020204" pitchFamily="34" charset="-122"/>
            </a:endParaRPr>
          </a:p>
          <a:p>
            <a:pPr eaLnBrk="1" hangingPunct="1">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业务模式</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普通销售、分期收款、委托代销、直运销售</a:t>
            </a:r>
            <a:endParaRPr lang="en-US" altLang="zh-CN" dirty="0" smtClean="0">
              <a:latin typeface="微软雅黑" panose="020B0503020204020204" pitchFamily="34" charset="-122"/>
              <a:ea typeface="微软雅黑" panose="020B0503020204020204" pitchFamily="34" charset="-122"/>
            </a:endParaRPr>
          </a:p>
          <a:p>
            <a:pPr eaLnBrk="1" hangingPunct="1">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业务</a:t>
            </a:r>
            <a:r>
              <a:rPr lang="zh-CN" altLang="en-US" dirty="0">
                <a:latin typeface="微软雅黑" panose="020B0503020204020204" pitchFamily="34" charset="-122"/>
                <a:ea typeface="微软雅黑" panose="020B0503020204020204" pitchFamily="34" charset="-122"/>
              </a:rPr>
              <a:t>控制</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销售</a:t>
            </a:r>
            <a:r>
              <a:rPr lang="zh-CN" altLang="en-US" dirty="0">
                <a:latin typeface="微软雅黑" panose="020B0503020204020204" pitchFamily="34" charset="-122"/>
                <a:ea typeface="微软雅黑" panose="020B0503020204020204" pitchFamily="34" charset="-122"/>
              </a:rPr>
              <a:t>中关键点进行控制</a:t>
            </a:r>
            <a:r>
              <a:rPr lang="zh-CN" altLang="en-US" dirty="0" smtClean="0">
                <a:latin typeface="微软雅黑" panose="020B0503020204020204" pitchFamily="34" charset="-122"/>
                <a:ea typeface="微软雅黑" panose="020B0503020204020204" pitchFamily="34" charset="-122"/>
              </a:rPr>
              <a:t>，信用</a:t>
            </a:r>
            <a:r>
              <a:rPr lang="zh-CN" altLang="en-US" dirty="0">
                <a:latin typeface="微软雅黑" panose="020B0503020204020204" pitchFamily="34" charset="-122"/>
                <a:ea typeface="微软雅黑" panose="020B0503020204020204" pitchFamily="34" charset="-122"/>
              </a:rPr>
              <a:t>、价格、可用量控制</a:t>
            </a:r>
            <a:endParaRPr lang="en-US" altLang="zh-CN" dirty="0">
              <a:latin typeface="微软雅黑" panose="020B0503020204020204" pitchFamily="34" charset="-122"/>
              <a:ea typeface="微软雅黑" panose="020B0503020204020204" pitchFamily="34" charset="-122"/>
            </a:endParaRPr>
          </a:p>
          <a:p>
            <a:pPr eaLnBrk="1" hangingPunct="1">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销售</a:t>
            </a:r>
            <a:r>
              <a:rPr lang="zh-CN" altLang="en-US" dirty="0">
                <a:latin typeface="微软雅黑" panose="020B0503020204020204" pitchFamily="34" charset="-122"/>
                <a:ea typeface="微软雅黑" panose="020B0503020204020204" pitchFamily="34" charset="-122"/>
              </a:rPr>
              <a:t>业务</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销售过程业务处理。销售计划、订货、发货、出库、发货签回及损失处理、开票、销售过程费用记录。</a:t>
            </a:r>
            <a:endParaRPr lang="en-US" altLang="zh-CN" dirty="0" smtClean="0">
              <a:latin typeface="微软雅黑" panose="020B0503020204020204" pitchFamily="34" charset="-122"/>
              <a:ea typeface="微软雅黑" panose="020B0503020204020204" pitchFamily="34" charset="-122"/>
            </a:endParaRPr>
          </a:p>
          <a:p>
            <a:pPr eaLnBrk="1" hangingPunct="1">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销售分析</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销售执行过程监控和分析</a:t>
            </a:r>
            <a:endParaRPr lang="en-US" altLang="zh-CN" dirty="0">
              <a:latin typeface="微软雅黑" panose="020B0503020204020204" pitchFamily="34" charset="-122"/>
              <a:ea typeface="微软雅黑" panose="020B0503020204020204" pitchFamily="34" charset="-122"/>
            </a:endParaRPr>
          </a:p>
        </p:txBody>
      </p:sp>
      <p:sp>
        <p:nvSpPr>
          <p:cNvPr id="54283" name="Line 77"/>
          <p:cNvSpPr>
            <a:spLocks noChangeShapeType="1"/>
          </p:cNvSpPr>
          <p:nvPr/>
        </p:nvSpPr>
        <p:spPr bwMode="auto">
          <a:xfrm>
            <a:off x="2590800" y="2417029"/>
            <a:ext cx="5867400" cy="0"/>
          </a:xfrm>
          <a:prstGeom prst="line">
            <a:avLst/>
          </a:prstGeom>
          <a:noFill/>
          <a:ln w="9525">
            <a:solidFill>
              <a:schemeClr val="tx1"/>
            </a:solidFill>
            <a:prstDash val="lgDash"/>
            <a:round/>
          </a:ln>
          <a:extLst>
            <a:ext uri="{909E8E84-426E-40DD-AFC4-6F175D3DCCD1}">
              <a14:hiddenFill xmlns:a14="http://schemas.microsoft.com/office/drawing/2010/main">
                <a:noFill/>
              </a14:hiddenFill>
            </a:ext>
          </a:extLst>
        </p:spPr>
        <p:txBody>
          <a:bodyPr/>
          <a:lstStyle/>
          <a:p>
            <a:endParaRPr lang="zh-CN" altLang="en-US"/>
          </a:p>
        </p:txBody>
      </p:sp>
      <p:sp>
        <p:nvSpPr>
          <p:cNvPr id="54284" name="Text Box 79"/>
          <p:cNvSpPr txBox="1">
            <a:spLocks noChangeArrowheads="1"/>
          </p:cNvSpPr>
          <p:nvPr/>
        </p:nvSpPr>
        <p:spPr bwMode="auto">
          <a:xfrm>
            <a:off x="609600" y="3048001"/>
            <a:ext cx="1447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eaLnBrk="1" hangingPunct="1">
              <a:spcBef>
                <a:spcPct val="50000"/>
              </a:spcBef>
            </a:pPr>
            <a:r>
              <a:rPr lang="zh-CN" altLang="en-US" sz="2400">
                <a:latin typeface="微软雅黑" panose="020B0503020204020204" pitchFamily="34" charset="-122"/>
                <a:ea typeface="微软雅黑" panose="020B0503020204020204" pitchFamily="34" charset="-122"/>
              </a:rPr>
              <a:t>销售管理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381000" y="55562"/>
            <a:ext cx="8229600" cy="554039"/>
          </a:xfrm>
          <a:prstGeom prst="rect">
            <a:avLst/>
          </a:prstGeom>
          <a:noFill/>
          <a:ln w="9525">
            <a:noFill/>
            <a:miter lim="800000"/>
          </a:ln>
        </p:spPr>
        <p:txBody>
          <a:bodyPr/>
          <a:lstStyle>
            <a:defPPr>
              <a:defRPr lang="zh-CN"/>
            </a:defPPr>
            <a:lvl1pPr eaLnBrk="0" hangingPunct="0">
              <a:defRPr kumimoji="1" sz="2800">
                <a:solidFill>
                  <a:srgbClr val="FF0000"/>
                </a:solidFill>
                <a:latin typeface="微软雅黑" panose="020B0503020204020204" pitchFamily="34" charset="-122"/>
                <a:ea typeface="微软雅黑" panose="020B0503020204020204" pitchFamily="34" charset="-122"/>
              </a:defRPr>
            </a:lvl1pPr>
          </a:lstStyle>
          <a:p>
            <a:r>
              <a:rPr lang="zh-CN" altLang="en-US" dirty="0"/>
              <a:t>产品概述</a:t>
            </a:r>
            <a:r>
              <a:rPr lang="en-US" altLang="zh-CN" dirty="0"/>
              <a:t>-</a:t>
            </a:r>
            <a:r>
              <a:rPr lang="zh-CN" altLang="en-US" dirty="0"/>
              <a:t>销售管理</a:t>
            </a:r>
            <a:endParaRPr lang="zh-CN" altLang="en-US" dirty="0"/>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ltGray">
          <a:xfrm>
            <a:off x="166685" y="9906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业务控制</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2286000" y="9906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售前分析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52400" y="1799898"/>
            <a:ext cx="2071702" cy="42961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信用控制：支持按客户、部门、业务员进行信用控制；支持信用额度、信用</a:t>
            </a:r>
            <a:r>
              <a:rPr lang="zh-CN" altLang="en-US" sz="1400" dirty="0" smtClean="0">
                <a:latin typeface="微软雅黑" panose="020B0503020204020204" pitchFamily="34" charset="-122"/>
                <a:ea typeface="微软雅黑" panose="020B0503020204020204" pitchFamily="34" charset="-122"/>
              </a:rPr>
              <a:t>期限的控制。</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价格控制</a:t>
            </a:r>
            <a:r>
              <a:rPr lang="zh-CN" altLang="en-US" sz="1400" dirty="0" smtClean="0">
                <a:latin typeface="微软雅黑" panose="020B0503020204020204" pitchFamily="34" charset="-122"/>
                <a:ea typeface="微软雅黑" panose="020B0503020204020204" pitchFamily="34" charset="-122"/>
              </a:rPr>
              <a:t>：支持最低</a:t>
            </a:r>
            <a:r>
              <a:rPr lang="zh-CN" altLang="en-US" sz="1400" dirty="0">
                <a:latin typeface="微软雅黑" panose="020B0503020204020204" pitchFamily="34" charset="-122"/>
                <a:ea typeface="微软雅黑" panose="020B0503020204020204" pitchFamily="34" charset="-122"/>
              </a:rPr>
              <a:t>售价、折扣</a:t>
            </a:r>
            <a:r>
              <a:rPr lang="zh-CN" altLang="en-US" sz="1400" dirty="0" smtClean="0">
                <a:latin typeface="微软雅黑" panose="020B0503020204020204" pitchFamily="34" charset="-122"/>
                <a:ea typeface="微软雅黑" panose="020B0503020204020204" pitchFamily="34" charset="-122"/>
              </a:rPr>
              <a:t>控制，并支持审批流。</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可用量控制：支持按总量和分仓库可用量</a:t>
            </a:r>
            <a:r>
              <a:rPr lang="zh-CN" altLang="en-US" sz="1400" dirty="0" smtClean="0">
                <a:latin typeface="微软雅黑" panose="020B0503020204020204" pitchFamily="34" charset="-122"/>
                <a:ea typeface="微软雅黑" panose="020B0503020204020204" pitchFamily="34" charset="-122"/>
              </a:rPr>
              <a:t>控制。</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2362200" y="1799898"/>
            <a:ext cx="1981200" cy="42961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模拟报价：对设定模拟报价方案进行成本分析后，给出</a:t>
            </a:r>
            <a:r>
              <a:rPr lang="zh-CN" altLang="zh-CN" sz="1400" dirty="0">
                <a:latin typeface="微软雅黑" panose="020B0503020204020204" pitchFamily="34" charset="-122"/>
                <a:ea typeface="微软雅黑" panose="020B0503020204020204" pitchFamily="34" charset="-122"/>
              </a:rPr>
              <a:t>提供成本加成的报价分析</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可承诺量分析：整合各种出入库业务数据，准确掌握未来某个时段的产品供需情况。</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defRPr/>
            </a:pPr>
            <a:endParaRPr lang="en-US" altLang="zh-CN" sz="14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4495800" y="990601"/>
            <a:ext cx="22860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销售业务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4495802" y="1799896"/>
            <a:ext cx="2415583" cy="4296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销售计划：支持多维</a:t>
            </a:r>
            <a:r>
              <a:rPr lang="zh-CN" altLang="en-US" sz="1400" dirty="0">
                <a:latin typeface="微软雅黑" panose="020B0503020204020204" pitchFamily="34" charset="-122"/>
                <a:ea typeface="微软雅黑" panose="020B0503020204020204" pitchFamily="34" charset="-122"/>
              </a:rPr>
              <a:t>度销售计划</a:t>
            </a:r>
            <a:r>
              <a:rPr lang="zh-CN" altLang="en-US" sz="1400" dirty="0" smtClean="0">
                <a:latin typeface="微软雅黑" panose="020B0503020204020204" pitchFamily="34" charset="-122"/>
                <a:ea typeface="微软雅黑" panose="020B0503020204020204" pitchFamily="34" charset="-122"/>
              </a:rPr>
              <a:t>编制。</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业务模式：支持</a:t>
            </a:r>
            <a:r>
              <a:rPr lang="zh-CN" altLang="en-US" sz="1400" dirty="0">
                <a:latin typeface="微软雅黑" panose="020B0503020204020204" pitchFamily="34" charset="-122"/>
                <a:ea typeface="微软雅黑" panose="020B0503020204020204" pitchFamily="34" charset="-122"/>
              </a:rPr>
              <a:t>普通销售、委托代销、分期收款、直运</a:t>
            </a:r>
            <a:r>
              <a:rPr lang="zh-CN" altLang="en-US" sz="1400" dirty="0" smtClean="0">
                <a:latin typeface="微软雅黑" panose="020B0503020204020204" pitchFamily="34" charset="-122"/>
                <a:ea typeface="微软雅黑" panose="020B0503020204020204" pitchFamily="34" charset="-122"/>
              </a:rPr>
              <a:t>业务等业务模式。</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业务流程：销售订货、发货、出库、签回、销售发票。</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在订货、发货、发票环节记录销售费用。</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与零售整合应用，支持直营店、直营专柜、加盟店三种模式应用。</a:t>
            </a: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381002" y="76201"/>
            <a:ext cx="8558213" cy="585788"/>
          </a:xfrm>
          <a:prstGeom prst="rect">
            <a:avLst/>
          </a:prstGeom>
          <a:noFill/>
          <a:ln w="9525">
            <a:noFill/>
            <a:miter lim="800000"/>
          </a:ln>
        </p:spPr>
        <p:txBody>
          <a:bodyPr/>
          <a:lstStyle>
            <a:defPPr>
              <a:defRPr lang="zh-CN"/>
            </a:defPPr>
            <a:lvl1pPr eaLnBrk="0" hangingPunct="0">
              <a:defRPr kumimoji="1" sz="2800">
                <a:solidFill>
                  <a:srgbClr val="FF0000"/>
                </a:solidFill>
                <a:latin typeface="微软雅黑" panose="020B0503020204020204" pitchFamily="34" charset="-122"/>
                <a:ea typeface="微软雅黑" panose="020B0503020204020204" pitchFamily="34" charset="-122"/>
              </a:defRPr>
            </a:lvl1pPr>
          </a:lstStyle>
          <a:p>
            <a:r>
              <a:rPr lang="zh-CN" altLang="en-US" dirty="0"/>
              <a:t>销售管理业务关键特性</a:t>
            </a:r>
            <a:endParaRPr lang="zh-CN" altLang="en-US" dirty="0"/>
          </a:p>
        </p:txBody>
      </p:sp>
      <p:sp>
        <p:nvSpPr>
          <p:cNvPr id="11" name="AutoShape 6"/>
          <p:cNvSpPr>
            <a:spLocks noChangeArrowheads="1"/>
          </p:cNvSpPr>
          <p:nvPr/>
        </p:nvSpPr>
        <p:spPr bwMode="ltGray">
          <a:xfrm>
            <a:off x="7086599" y="990601"/>
            <a:ext cx="1882184"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销售分析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7086601" y="1799898"/>
            <a:ext cx="1882183" cy="42961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销售计划执行报告</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订单发货预警。</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订单执行统计、执行进度查询</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发货开票、收款分析。</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销售分析（收入、成本、明细账）</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货龄分析（按开票、按回款）</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客户全貌</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费用分析</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defRPr/>
            </a:pPr>
            <a:endParaRPr lang="en-US" altLang="zh-CN" sz="14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pic>
        <p:nvPicPr>
          <p:cNvPr id="16" name="图片 15"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2048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2050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050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050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2050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050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050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2049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050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050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2049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049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049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2048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490" name="Text Box 75"/>
          <p:cNvSpPr txBox="1">
            <a:spLocks noChangeArrowheads="1"/>
          </p:cNvSpPr>
          <p:nvPr/>
        </p:nvSpPr>
        <p:spPr bwMode="auto">
          <a:xfrm>
            <a:off x="3124200" y="2971800"/>
            <a:ext cx="5029200" cy="1754326"/>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网上订单下载</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定时任务下载淘宝订单</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订单处理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根据免审策略审核订单，执行相关处理，生效发货</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财务处理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支付宝对账单下载确认，订单发货核对，确认销售收款</a:t>
            </a:r>
            <a:endParaRPr lang="zh-CN" altLang="en-US">
              <a:latin typeface="微软雅黑" panose="020B0503020204020204" pitchFamily="34" charset="-122"/>
              <a:ea typeface="微软雅黑" panose="020B0503020204020204" pitchFamily="34" charset="-122"/>
            </a:endParaRPr>
          </a:p>
        </p:txBody>
      </p:sp>
      <p:sp>
        <p:nvSpPr>
          <p:cNvPr id="20491"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20492" name="Text Box 79"/>
          <p:cNvSpPr txBox="1">
            <a:spLocks noChangeArrowheads="1"/>
          </p:cNvSpPr>
          <p:nvPr/>
        </p:nvSpPr>
        <p:spPr bwMode="auto">
          <a:xfrm>
            <a:off x="609600" y="3048001"/>
            <a:ext cx="1447800" cy="1384995"/>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电商订单中心</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电商订单中心</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yinfeifei\2012年工作项目\UFIDA用友 2012\用友 U8\2021008 PPT设计 U8\png\1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59832" y="1149974"/>
            <a:ext cx="5616624" cy="3071116"/>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3"/>
          <p:cNvSpPr>
            <a:spLocks noGrp="1"/>
          </p:cNvSpPr>
          <p:nvPr>
            <p:ph type="ctrTitle"/>
          </p:nvPr>
        </p:nvSpPr>
        <p:spPr/>
        <p:txBody>
          <a:bodyPr/>
          <a:lstStyle/>
          <a:p>
            <a:pPr marL="0"/>
            <a:r>
              <a:rPr lang="zh-CN" altLang="en-US" b="1" dirty="0">
                <a:solidFill>
                  <a:srgbClr val="E60011"/>
                </a:solidFill>
              </a:rPr>
              <a:t>用友</a:t>
            </a:r>
            <a:r>
              <a:rPr lang="en-US" altLang="zh-CN" b="1" dirty="0">
                <a:solidFill>
                  <a:srgbClr val="E60011"/>
                </a:solidFill>
              </a:rPr>
              <a:t>U8 </a:t>
            </a:r>
            <a:r>
              <a:rPr lang="zh-CN" altLang="en-US" b="1" dirty="0">
                <a:solidFill>
                  <a:srgbClr val="E60011"/>
                </a:solidFill>
              </a:rPr>
              <a:t>产品发展历程</a:t>
            </a:r>
            <a:endParaRPr lang="zh-CN" altLang="en-US" b="1" dirty="0">
              <a:solidFill>
                <a:srgbClr val="E6001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2496" y="1484785"/>
            <a:ext cx="8279361" cy="50932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280988" y="1219201"/>
            <a:ext cx="2519362"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基础设置</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3252788" y="1219201"/>
            <a:ext cx="2519362"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订单处理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6224588" y="1219201"/>
            <a:ext cx="2519362"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财务处理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357187" y="2057400"/>
            <a:ext cx="2452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淘宝接口设置，下载策略定义</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店铺档案</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商品档案及与电商平台商品对照</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快递公司档案</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订单免审策略</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特殊商品对照设置，订单关键信息对应设置</a:t>
            </a: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3328987" y="2057400"/>
            <a:ext cx="2438400"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淘宝订单下载确认，转入待审</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根据免审策略自动审核订单</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订单手工处理及业务审核、财务审核</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订单生效生成销售订单</a:t>
            </a: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6300787" y="2057400"/>
            <a:ext cx="2438400"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订单财务审核</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订单开票，将发票号写入订单</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下载、导入支付宝对账单，并确认</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针对支付宝账单和已发货的订单进行比对，可勾对上订单生成收款单并与订单发票核销</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457200" y="1"/>
            <a:ext cx="8939212"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电商订单中心关键特性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6144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6146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146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146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6146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146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146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6145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146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146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6145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145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145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6144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1450" name="Text Box 75"/>
          <p:cNvSpPr txBox="1">
            <a:spLocks noChangeArrowheads="1"/>
          </p:cNvSpPr>
          <p:nvPr/>
        </p:nvSpPr>
        <p:spPr bwMode="auto">
          <a:xfrm>
            <a:off x="3124200" y="2971800"/>
            <a:ext cx="5029200" cy="2751522"/>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供应商管理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对供应商进行严格管理，包括供应商准入、供应商档案、供货清单与价格控制、供应商分析评价等。</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采购价格管理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制定存货最高进价、与供应商定期商定存货采购价格、每笔采购业务询价比价</a:t>
            </a:r>
            <a:r>
              <a:rPr lang="en-US" altLang="zh-CN">
                <a:latin typeface="微软雅黑" panose="020B0503020204020204" pitchFamily="34" charset="-122"/>
                <a:ea typeface="微软雅黑" panose="020B0503020204020204" pitchFamily="34" charset="-122"/>
              </a:rPr>
              <a:t>3</a:t>
            </a:r>
            <a:r>
              <a:rPr lang="zh-CN" altLang="en-US">
                <a:latin typeface="微软雅黑" panose="020B0503020204020204" pitchFamily="34" charset="-122"/>
                <a:ea typeface="微软雅黑" panose="020B0503020204020204" pitchFamily="34" charset="-122"/>
              </a:rPr>
              <a:t>种业务模式</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采购业务管理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支持普通采购、代管采购（</a:t>
            </a:r>
            <a:r>
              <a:rPr lang="en-US" altLang="zh-CN">
                <a:latin typeface="微软雅黑" panose="020B0503020204020204" pitchFamily="34" charset="-122"/>
                <a:ea typeface="微软雅黑" panose="020B0503020204020204" pitchFamily="34" charset="-122"/>
              </a:rPr>
              <a:t>VMI</a:t>
            </a:r>
            <a:r>
              <a:rPr lang="zh-CN" altLang="en-US">
                <a:latin typeface="微软雅黑" panose="020B0503020204020204" pitchFamily="34" charset="-122"/>
                <a:ea typeface="微软雅黑" panose="020B0503020204020204" pitchFamily="34" charset="-122"/>
              </a:rPr>
              <a:t>）、资产采购、受托代销、直运业务</a:t>
            </a:r>
            <a:endParaRPr lang="en-US" altLang="zh-CN">
              <a:latin typeface="微软雅黑" panose="020B0503020204020204" pitchFamily="34" charset="-122"/>
              <a:ea typeface="微软雅黑" panose="020B0503020204020204" pitchFamily="34" charset="-122"/>
            </a:endParaRPr>
          </a:p>
        </p:txBody>
      </p:sp>
      <p:sp>
        <p:nvSpPr>
          <p:cNvPr id="61451"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61452"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采购管理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457200"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采购管理</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支持采购业务类型</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供应商管理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采购价格控制</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普通采购</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代管采购（</a:t>
            </a:r>
            <a:r>
              <a:rPr lang="en-US" altLang="zh-CN" sz="1600" dirty="0" smtClean="0">
                <a:latin typeface="微软雅黑" panose="020B0503020204020204" pitchFamily="34" charset="-122"/>
                <a:ea typeface="微软雅黑" panose="020B0503020204020204" pitchFamily="34" charset="-122"/>
              </a:rPr>
              <a:t>VMI</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资产采购</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受托采购</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直运采购</a:t>
            </a:r>
            <a:endParaRPr lang="en-US" altLang="zh-CN" sz="1600" dirty="0" smtClean="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供应商资质管理</a:t>
            </a:r>
            <a:endParaRPr lang="en-US" altLang="en-US"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供应商档案</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供应商供货清单</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供应商配额管理</a:t>
            </a:r>
            <a:endParaRPr lang="en-US" altLang="en-US"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供应商价格管理</a:t>
            </a:r>
            <a:endParaRPr lang="en-US" altLang="en-US"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供应商分析评价</a:t>
            </a:r>
            <a:endParaRPr lang="en-US" altLang="zh-CN" sz="16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存货采购价格控制</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供应商存货价格表及调价记录</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采购询价比价</a:t>
            </a:r>
            <a:endParaRPr lang="en-US" altLang="zh-CN" sz="1600" dirty="0" smtClean="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采购业务处理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请购</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采购订单</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采购到货</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采购入库</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采购发票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付款申请</a:t>
            </a:r>
            <a:endParaRPr lang="en-US" altLang="zh-CN" sz="16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采购结算</a:t>
            </a:r>
            <a:endParaRPr lang="en-US" altLang="zh-CN" sz="1600" dirty="0">
              <a:latin typeface="微软雅黑" panose="020B0503020204020204" pitchFamily="34" charset="-122"/>
              <a:ea typeface="微软雅黑" panose="020B0503020204020204" pitchFamily="34" charset="-122"/>
            </a:endParaRPr>
          </a:p>
        </p:txBody>
      </p:sp>
      <p:sp>
        <p:nvSpPr>
          <p:cNvPr id="12298" name="标题 1"/>
          <p:cNvSpPr txBox="1"/>
          <p:nvPr/>
        </p:nvSpPr>
        <p:spPr bwMode="auto">
          <a:xfrm>
            <a:off x="381002" y="82551"/>
            <a:ext cx="8939213" cy="585788"/>
          </a:xfrm>
          <a:prstGeom prst="rect">
            <a:avLst/>
          </a:prstGeom>
          <a:noFill/>
          <a:ln w="9525">
            <a:noFill/>
            <a:miter lim="800000"/>
          </a:ln>
        </p:spPr>
        <p:txBody>
          <a:bodyPr/>
          <a:lstStyle/>
          <a:p>
            <a:pPr eaLnBrk="0" hangingPunct="0"/>
            <a:r>
              <a:rPr kumimoji="1" lang="zh-CN" altLang="en-US" sz="2800" dirty="0" smtClean="0">
                <a:solidFill>
                  <a:srgbClr val="FF0000"/>
                </a:solidFill>
                <a:latin typeface="微软雅黑" panose="020B0503020204020204" pitchFamily="34" charset="-122"/>
                <a:ea typeface="微软雅黑" panose="020B0503020204020204" pitchFamily="34" charset="-122"/>
              </a:rPr>
              <a:t>采购管理业</a:t>
            </a:r>
            <a:r>
              <a:rPr kumimoji="1" lang="zh-CN" altLang="en-US" sz="2800" dirty="0">
                <a:solidFill>
                  <a:srgbClr val="FF0000"/>
                </a:solidFill>
                <a:latin typeface="微软雅黑" panose="020B0503020204020204" pitchFamily="34" charset="-122"/>
                <a:ea typeface="微软雅黑" panose="020B0503020204020204" pitchFamily="34" charset="-122"/>
              </a:rPr>
              <a:t>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63491"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latin typeface="Arial" panose="020B0604020202020204" pitchFamily="34" charset="0"/>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63515"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3516"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3517"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63512"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3513"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3514"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63507"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3508"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3509"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63504"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3505"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3506"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63497"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3498" name="Text Box 75"/>
          <p:cNvSpPr txBox="1">
            <a:spLocks noChangeArrowheads="1"/>
          </p:cNvSpPr>
          <p:nvPr/>
        </p:nvSpPr>
        <p:spPr bwMode="auto">
          <a:xfrm>
            <a:off x="3124200" y="2971800"/>
            <a:ext cx="5029200" cy="1754326"/>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委外业务模式</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支持按计划委外、自制转委外、请购转委外、返工转委外。</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委外业务管理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支持委外订单、发料、到货、入库、加工费开票及结算、材料核销等业务处理</a:t>
            </a:r>
            <a:endParaRPr lang="en-US" altLang="zh-CN">
              <a:latin typeface="微软雅黑" panose="020B0503020204020204" pitchFamily="34" charset="-122"/>
              <a:ea typeface="微软雅黑" panose="020B0503020204020204" pitchFamily="34" charset="-122"/>
            </a:endParaRPr>
          </a:p>
        </p:txBody>
      </p:sp>
      <p:sp>
        <p:nvSpPr>
          <p:cNvPr id="63499"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63500"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委外管理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委外管理</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457200" y="23813"/>
            <a:ext cx="6934200"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委外管理业务关键特性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8" name="AutoShape 6"/>
          <p:cNvSpPr>
            <a:spLocks noChangeArrowheads="1"/>
          </p:cNvSpPr>
          <p:nvPr/>
        </p:nvSpPr>
        <p:spPr bwMode="ltGray">
          <a:xfrm>
            <a:off x="233365" y="1143001"/>
            <a:ext cx="1824037"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委外业务模式</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9" name="AutoShape 7"/>
          <p:cNvSpPr>
            <a:spLocks noChangeArrowheads="1"/>
          </p:cNvSpPr>
          <p:nvPr/>
        </p:nvSpPr>
        <p:spPr bwMode="ltGray">
          <a:xfrm>
            <a:off x="2371726" y="1143001"/>
            <a:ext cx="2043113"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委外业务管理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0" name="AutoShape 8"/>
          <p:cNvSpPr>
            <a:spLocks noChangeArrowheads="1"/>
          </p:cNvSpPr>
          <p:nvPr/>
        </p:nvSpPr>
        <p:spPr bwMode="ltGray">
          <a:xfrm>
            <a:off x="4661958" y="1143001"/>
            <a:ext cx="1967442"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委外结算核销</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219028" y="1952297"/>
            <a:ext cx="1914572" cy="3915105"/>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根据计划委外</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自制转委外</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请购转委外</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返工转委</a:t>
            </a:r>
            <a:r>
              <a:rPr lang="zh-CN" altLang="en-US" sz="1400" dirty="0" smtClean="0">
                <a:latin typeface="微软雅黑" panose="020B0503020204020204" pitchFamily="34" charset="-122"/>
                <a:ea typeface="微软雅黑" panose="020B0503020204020204" pitchFamily="34" charset="-122"/>
              </a:rPr>
              <a:t>外</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400" dirty="0" smtClean="0">
                <a:latin typeface="微软雅黑" panose="020B0503020204020204" pitchFamily="34" charset="-122"/>
                <a:ea typeface="微软雅黑" panose="020B0503020204020204" pitchFamily="34" charset="-122"/>
              </a:rPr>
              <a:t>ATO</a:t>
            </a:r>
            <a:r>
              <a:rPr lang="zh-CN" altLang="en-US" sz="1400" dirty="0" smtClean="0">
                <a:latin typeface="微软雅黑" panose="020B0503020204020204" pitchFamily="34" charset="-122"/>
                <a:ea typeface="微软雅黑" panose="020B0503020204020204" pitchFamily="34" charset="-122"/>
              </a:rPr>
              <a:t>转委外</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22" name="圆角矩形 21"/>
          <p:cNvSpPr/>
          <p:nvPr/>
        </p:nvSpPr>
        <p:spPr>
          <a:xfrm>
            <a:off x="2362200" y="1952297"/>
            <a:ext cx="2057400" cy="3915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委外发料：支持普通领料、备料领用、调拨倒扣、按单发料模式</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委外到货：支持到货检验、到货接受、拒收、</a:t>
            </a:r>
            <a:r>
              <a:rPr lang="zh-CN" altLang="en-US" sz="1400" dirty="0" smtClean="0">
                <a:latin typeface="微软雅黑" panose="020B0503020204020204" pitchFamily="34" charset="-122"/>
                <a:ea typeface="微软雅黑" panose="020B0503020204020204" pitchFamily="34" charset="-122"/>
              </a:rPr>
              <a:t>退货、降级等</a:t>
            </a:r>
            <a:r>
              <a:rPr lang="zh-CN" altLang="en-US" sz="1400" dirty="0">
                <a:latin typeface="微软雅黑" panose="020B0503020204020204" pitchFamily="34" charset="-122"/>
                <a:ea typeface="微软雅黑" panose="020B0503020204020204" pitchFamily="34" charset="-122"/>
              </a:rPr>
              <a:t>业务处理</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委外入库：支持按订单、到货或者质检结果入库</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600" dirty="0">
              <a:latin typeface="微软雅黑" panose="020B0503020204020204" pitchFamily="34" charset="-122"/>
              <a:ea typeface="微软雅黑" panose="020B0503020204020204" pitchFamily="34" charset="-122"/>
            </a:endParaRPr>
          </a:p>
        </p:txBody>
      </p:sp>
      <p:sp>
        <p:nvSpPr>
          <p:cNvPr id="23" name="圆角矩形 22"/>
          <p:cNvSpPr/>
          <p:nvPr/>
        </p:nvSpPr>
        <p:spPr>
          <a:xfrm>
            <a:off x="4647670" y="1952297"/>
            <a:ext cx="1981200" cy="3915105"/>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加工费开票结算：支持开立加工费发票、开票付款、发票结算</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材料费核销：成品收回后，按照一定消耗比例规则进行核销，形成供应商材料消耗账，支持按订单核销、供应商核销、核销调整。</a:t>
            </a:r>
            <a:endParaRPr lang="en-US" altLang="zh-CN" sz="1400" dirty="0">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ltGray">
          <a:xfrm>
            <a:off x="6858000" y="11430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委外分析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6858000" y="1952296"/>
            <a:ext cx="2071702" cy="39151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支持委外进度分析，状态分析，执行情况分析</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支持材料消耗分析，缺料分析，发收核销状况分析</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支持委外预警</a:t>
            </a:r>
            <a:endParaRPr lang="en-US" altLang="zh-CN" sz="1400" dirty="0">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60419"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60443"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0444"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0445"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60440"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0441"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0442"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60435"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0436"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0437"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60432"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0433"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0434"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60425"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426" name="Text Box 75"/>
          <p:cNvSpPr txBox="1">
            <a:spLocks noChangeArrowheads="1"/>
          </p:cNvSpPr>
          <p:nvPr/>
        </p:nvSpPr>
        <p:spPr bwMode="auto">
          <a:xfrm>
            <a:off x="3124200" y="2895600"/>
            <a:ext cx="5029200" cy="2751522"/>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基础档案</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根据企业要求设置质量检验相关的档案。</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质量检验</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来料检验、产品检验、工序检验、发退货检验、在库检验、其他检验</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不良品处理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对检验发现的不良品的处理的方式</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质量分析</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多方位、角度质量分析，提供质量追溯报表</a:t>
            </a:r>
            <a:endParaRPr lang="en-US" altLang="zh-CN" dirty="0">
              <a:latin typeface="微软雅黑" panose="020B0503020204020204" pitchFamily="34" charset="-122"/>
              <a:ea typeface="微软雅黑" panose="020B0503020204020204" pitchFamily="34" charset="-122"/>
            </a:endParaRPr>
          </a:p>
        </p:txBody>
      </p:sp>
      <p:sp>
        <p:nvSpPr>
          <p:cNvPr id="60427"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60428"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质量管理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457200" y="1"/>
            <a:ext cx="8229600" cy="706439"/>
          </a:xfrm>
          <a:prstGeom prst="rect">
            <a:avLst/>
          </a:prstGeom>
        </p:spPr>
        <p:txBody>
          <a:bodyPr/>
          <a:lstStyle/>
          <a:p>
            <a:pPr eaLnBrk="0" hangingPunct="0">
              <a:defRPr/>
            </a:pPr>
            <a:r>
              <a:rPr kumimoji="1" lang="zh-CN" altLang="en-US" sz="2800" dirty="0" smtClean="0">
                <a:solidFill>
                  <a:srgbClr val="FF0000"/>
                </a:solidFill>
                <a:latin typeface="微软雅黑" panose="020B0503020204020204" pitchFamily="34" charset="-122"/>
                <a:ea typeface="微软雅黑" panose="020B0503020204020204" pitchFamily="34" charset="-122"/>
              </a:rPr>
              <a:t>产</a:t>
            </a:r>
            <a:r>
              <a:rPr kumimoji="1" lang="zh-CN" altLang="en-US" sz="2800" dirty="0">
                <a:solidFill>
                  <a:srgbClr val="FF0000"/>
                </a:solidFill>
                <a:latin typeface="微软雅黑" panose="020B0503020204020204" pitchFamily="34" charset="-122"/>
                <a:ea typeface="微软雅黑" panose="020B0503020204020204" pitchFamily="34" charset="-122"/>
              </a:rPr>
              <a:t>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质量管理</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基础档案</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质量检验</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不良品处理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8"/>
            <a:ext cx="2071702" cy="3838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60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确定原料和产品所需要的检验方式：抽检、全检</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设置采用的抽检规则</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设置物料和产品的检验计划</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设置质量检验方案，质量检验方案质量检验依据和标准，包括了检验时涉及的所有项目和内容</a:t>
            </a:r>
            <a:endParaRPr lang="en-US" altLang="en-US" sz="14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8"/>
            <a:ext cx="2071702" cy="3838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采购原料检验</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委外到货检验</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产品完工检验</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生产工序检验</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在库检验</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发货检验</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销售退货检验</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其他检验</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留样检验</a:t>
            </a: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8"/>
            <a:ext cx="2071702" cy="3838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不同检验类型提供不同的不良品处理流程</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拒收应用于来料检验</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退货应用于在库检验</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降级应用于所有检验</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返工应于产品、工序、在库、销售退货检验</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报废指不良品不能再进行使用，选择报废</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分拣指本批存货不合格，挑出合格的使用</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defRPr/>
            </a:pP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质量分析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8"/>
            <a:ext cx="2071702" cy="3838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针对各检验类型分别提供检验分析报表</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提供不良品原因分析报表 </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质量追溯报表，对于批次管理和序列号管理的存货，可以来源和去向两个方面分别查询其组成、领料、采购、发货等情况</a:t>
            </a: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457202" y="23813"/>
            <a:ext cx="8253413" cy="585788"/>
          </a:xfrm>
          <a:prstGeom prst="rect">
            <a:avLst/>
          </a:prstGeom>
        </p:spPr>
        <p:txBody>
          <a:bodyPr/>
          <a:lstStyle/>
          <a:p>
            <a:pPr eaLnBrk="0" hangingPunct="0">
              <a:defRPr/>
            </a:pPr>
            <a:r>
              <a:rPr kumimoji="1" lang="zh-CN" altLang="en-US" sz="2800" dirty="0" smtClean="0">
                <a:solidFill>
                  <a:srgbClr val="FF0000"/>
                </a:solidFill>
                <a:latin typeface="微软雅黑" panose="020B0503020204020204" pitchFamily="34" charset="-122"/>
                <a:ea typeface="微软雅黑" panose="020B0503020204020204" pitchFamily="34" charset="-122"/>
              </a:rPr>
              <a:t>质量管理</a:t>
            </a:r>
            <a:r>
              <a:rPr kumimoji="1" lang="zh-CN" altLang="en-US" sz="2800" dirty="0">
                <a:solidFill>
                  <a:srgbClr val="FF0000"/>
                </a:solidFill>
                <a:latin typeface="微软雅黑" panose="020B0503020204020204" pitchFamily="34" charset="-122"/>
                <a:ea typeface="微软雅黑" panose="020B0503020204020204" pitchFamily="34" charset="-122"/>
              </a:rPr>
              <a:t>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6656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6658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658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658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6658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658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658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6657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658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658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6657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657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657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6656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570" name="Text Box 75"/>
          <p:cNvSpPr txBox="1">
            <a:spLocks noChangeArrowheads="1"/>
          </p:cNvSpPr>
          <p:nvPr/>
        </p:nvSpPr>
        <p:spPr bwMode="auto">
          <a:xfrm>
            <a:off x="2819400" y="2819400"/>
            <a:ext cx="5867400" cy="2419124"/>
          </a:xfrm>
          <a:prstGeom prst="rect">
            <a:avLst/>
          </a:prstGeom>
          <a:noFill/>
          <a:ln w="9525">
            <a:noFill/>
            <a:miter lim="800000"/>
          </a:ln>
        </p:spPr>
        <p:txBody>
          <a:bodyPr wrap="square">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库存模型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支持各类仓库模型和物料模型，并支持各类仓库控制参数，进行</a:t>
            </a:r>
            <a:r>
              <a:rPr lang="zh-CN" altLang="en-US" dirty="0" smtClean="0">
                <a:latin typeface="微软雅黑" panose="020B0503020204020204" pitchFamily="34" charset="-122"/>
                <a:ea typeface="微软雅黑" panose="020B0503020204020204" pitchFamily="34" charset="-122"/>
              </a:rPr>
              <a:t>库房业务</a:t>
            </a:r>
            <a:r>
              <a:rPr lang="zh-CN" altLang="en-US" dirty="0">
                <a:latin typeface="微软雅黑" panose="020B0503020204020204" pitchFamily="34" charset="-122"/>
                <a:ea typeface="微软雅黑" panose="020B0503020204020204" pitchFamily="34" charset="-122"/>
              </a:rPr>
              <a:t>的管理</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库存收发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支持基于各种模式和场景的库存业务收发存业务</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库存业务</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调拨、盘点、形态转化、组装拆卸、库存预留、挪料</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库存分析</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支持库存量的业务分析，洞察存量波动</a:t>
            </a:r>
            <a:endParaRPr lang="en-US" altLang="zh-CN" dirty="0">
              <a:latin typeface="微软雅黑" panose="020B0503020204020204" pitchFamily="34" charset="-122"/>
              <a:ea typeface="微软雅黑" panose="020B0503020204020204" pitchFamily="34" charset="-122"/>
            </a:endParaRPr>
          </a:p>
        </p:txBody>
      </p:sp>
      <p:sp>
        <p:nvSpPr>
          <p:cNvPr id="66571"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66572" name="Text Box 79"/>
          <p:cNvSpPr txBox="1">
            <a:spLocks noChangeArrowheads="1"/>
          </p:cNvSpPr>
          <p:nvPr/>
        </p:nvSpPr>
        <p:spPr bwMode="auto">
          <a:xfrm>
            <a:off x="609600" y="3048002"/>
            <a:ext cx="1447800" cy="1015663"/>
          </a:xfrm>
          <a:prstGeom prst="rect">
            <a:avLst/>
          </a:prstGeom>
          <a:noFill/>
          <a:ln w="9525">
            <a:noFill/>
            <a:miter lim="800000"/>
          </a:ln>
        </p:spPr>
        <p:txBody>
          <a:bodyPr>
            <a:spAutoFit/>
          </a:bodyPr>
          <a:lstStyle/>
          <a:p>
            <a:pPr algn="ctr">
              <a:spcBef>
                <a:spcPct val="50000"/>
              </a:spcBef>
            </a:pPr>
            <a:r>
              <a:rPr lang="en-US" altLang="zh-CN" sz="2400" dirty="0">
                <a:latin typeface="微软雅黑" panose="020B0503020204020204" pitchFamily="34" charset="-122"/>
                <a:ea typeface="微软雅黑" panose="020B0503020204020204" pitchFamily="34" charset="-122"/>
              </a:rPr>
              <a:t>U8-</a:t>
            </a:r>
            <a:endParaRPr lang="en-US" altLang="zh-CN" sz="2400" dirty="0">
              <a:latin typeface="微软雅黑" panose="020B0503020204020204" pitchFamily="34" charset="-122"/>
              <a:ea typeface="微软雅黑" panose="020B0503020204020204" pitchFamily="34" charset="-122"/>
            </a:endParaRPr>
          </a:p>
          <a:p>
            <a:pPr algn="ctr">
              <a:spcBef>
                <a:spcPct val="50000"/>
              </a:spcBef>
            </a:pPr>
            <a:r>
              <a:rPr lang="zh-CN" altLang="en-US" sz="2400" dirty="0" smtClean="0">
                <a:latin typeface="微软雅黑" panose="020B0503020204020204" pitchFamily="34" charset="-122"/>
                <a:ea typeface="微软雅黑" panose="020B0503020204020204" pitchFamily="34" charset="-122"/>
              </a:rPr>
              <a:t>库存管理</a:t>
            </a:r>
            <a:endParaRPr lang="en-US" altLang="zh-CN"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457200" y="55562"/>
            <a:ext cx="8229600" cy="706439"/>
          </a:xfrm>
          <a:prstGeom prst="rect">
            <a:avLst/>
          </a:prstGeom>
        </p:spPr>
        <p:txBody>
          <a:bodyPr/>
          <a:lstStyle/>
          <a:p>
            <a:pPr eaLnBrk="0" hangingPunct="0">
              <a:defRPr/>
            </a:pPr>
            <a:r>
              <a:rPr kumimoji="1" lang="zh-CN" altLang="en-US" sz="2800" dirty="0" smtClean="0">
                <a:solidFill>
                  <a:srgbClr val="FF0000"/>
                </a:solidFill>
                <a:latin typeface="微软雅黑" panose="020B0503020204020204" pitchFamily="34" charset="-122"/>
                <a:ea typeface="微软雅黑" panose="020B0503020204020204" pitchFamily="34" charset="-122"/>
              </a:rPr>
              <a:t>产</a:t>
            </a:r>
            <a:r>
              <a:rPr kumimoji="1" lang="zh-CN" altLang="en-US" sz="2800" dirty="0">
                <a:solidFill>
                  <a:srgbClr val="FF0000"/>
                </a:solidFill>
                <a:latin typeface="微软雅黑" panose="020B0503020204020204" pitchFamily="34" charset="-122"/>
                <a:ea typeface="微软雅黑" panose="020B0503020204020204" pitchFamily="34" charset="-122"/>
              </a:rPr>
              <a:t>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库存管理</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库存模型</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库存收发</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库存业务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4600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仓库模型：</a:t>
            </a:r>
            <a:r>
              <a:rPr lang="zh-CN" altLang="en-US" sz="1400" dirty="0" smtClean="0">
                <a:latin typeface="微软雅黑" panose="020B0503020204020204" pitchFamily="34" charset="-122"/>
                <a:ea typeface="微软雅黑" panose="020B0503020204020204" pitchFamily="34" charset="-122"/>
              </a:rPr>
              <a:t>支持普通仓、 </a:t>
            </a:r>
            <a:r>
              <a:rPr lang="en-US" altLang="zh-CN" sz="1400" dirty="0" smtClean="0">
                <a:latin typeface="微软雅黑" panose="020B0503020204020204" pitchFamily="34" charset="-122"/>
                <a:ea typeface="微软雅黑" panose="020B0503020204020204" pitchFamily="34" charset="-122"/>
              </a:rPr>
              <a:t>VMI</a:t>
            </a:r>
            <a:r>
              <a:rPr lang="zh-CN" altLang="en-US" sz="1400" dirty="0">
                <a:latin typeface="微软雅黑" panose="020B0503020204020204" pitchFamily="34" charset="-122"/>
                <a:ea typeface="微软雅黑" panose="020B0503020204020204" pitchFamily="34" charset="-122"/>
              </a:rPr>
              <a:t>仓</a:t>
            </a:r>
            <a:r>
              <a:rPr lang="zh-CN" altLang="en-US" sz="1400" dirty="0" smtClean="0">
                <a:latin typeface="微软雅黑" panose="020B0503020204020204" pitchFamily="34" charset="-122"/>
                <a:ea typeface="微软雅黑" panose="020B0503020204020204" pitchFamily="34" charset="-122"/>
              </a:rPr>
              <a:t>、现场</a:t>
            </a:r>
            <a:r>
              <a:rPr lang="zh-CN" altLang="en-US" sz="1400" dirty="0">
                <a:latin typeface="微软雅黑" panose="020B0503020204020204" pitchFamily="34" charset="-122"/>
                <a:ea typeface="微软雅黑" panose="020B0503020204020204" pitchFamily="34" charset="-122"/>
              </a:rPr>
              <a:t>仓业务；支持不计算成本的仓库、支持</a:t>
            </a:r>
            <a:r>
              <a:rPr lang="zh-CN" altLang="en-US" sz="1400" dirty="0" smtClean="0">
                <a:latin typeface="微软雅黑" panose="020B0503020204020204" pitchFamily="34" charset="-122"/>
                <a:ea typeface="微软雅黑" panose="020B0503020204020204" pitchFamily="34" charset="-122"/>
              </a:rPr>
              <a:t>不参与</a:t>
            </a:r>
            <a:r>
              <a:rPr lang="en-US" altLang="zh-CN" sz="1400" dirty="0" smtClean="0">
                <a:latin typeface="微软雅黑" panose="020B0503020204020204" pitchFamily="34" charset="-122"/>
                <a:ea typeface="微软雅黑" panose="020B0503020204020204" pitchFamily="34" charset="-122"/>
              </a:rPr>
              <a:t>MRP</a:t>
            </a:r>
            <a:r>
              <a:rPr lang="zh-CN" altLang="en-US" sz="1400" dirty="0" smtClean="0">
                <a:latin typeface="微软雅黑" panose="020B0503020204020204" pitchFamily="34" charset="-122"/>
                <a:ea typeface="微软雅黑" panose="020B0503020204020204" pitchFamily="34" charset="-122"/>
              </a:rPr>
              <a:t>运算的</a:t>
            </a:r>
            <a:r>
              <a:rPr lang="zh-CN" altLang="en-US" sz="1400" dirty="0">
                <a:latin typeface="微软雅黑" panose="020B0503020204020204" pitchFamily="34" charset="-122"/>
                <a:ea typeface="微软雅黑" panose="020B0503020204020204" pitchFamily="34" charset="-122"/>
              </a:rPr>
              <a:t>仓库、支持资产仓库、支持货位管理</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仓库控制：存量控制支持按照仓库设置</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物料模型：</a:t>
            </a:r>
            <a:r>
              <a:rPr lang="zh-CN" altLang="en-US" sz="1400" dirty="0" smtClean="0">
                <a:latin typeface="微软雅黑" panose="020B0503020204020204" pitchFamily="34" charset="-122"/>
                <a:ea typeface="微软雅黑" panose="020B0503020204020204" pitchFamily="34" charset="-122"/>
              </a:rPr>
              <a:t>支持批号、序列</a:t>
            </a:r>
            <a:r>
              <a:rPr lang="zh-CN" altLang="en-US" sz="1400" dirty="0">
                <a:latin typeface="微软雅黑" panose="020B0503020204020204" pitchFamily="34" charset="-122"/>
                <a:ea typeface="微软雅黑" panose="020B0503020204020204" pitchFamily="34" charset="-122"/>
              </a:rPr>
              <a:t>号</a:t>
            </a:r>
            <a:r>
              <a:rPr lang="zh-CN" altLang="en-US" sz="1400" dirty="0" smtClean="0">
                <a:latin typeface="微软雅黑" panose="020B0503020204020204" pitchFamily="34" charset="-122"/>
                <a:ea typeface="微软雅黑" panose="020B0503020204020204" pitchFamily="34" charset="-122"/>
              </a:rPr>
              <a:t>、保质期</a:t>
            </a:r>
            <a:r>
              <a:rPr lang="zh-CN" altLang="en-US" sz="1400" dirty="0">
                <a:latin typeface="微软雅黑" panose="020B0503020204020204" pitchFamily="34" charset="-122"/>
                <a:ea typeface="微软雅黑" panose="020B0503020204020204" pitchFamily="34" charset="-122"/>
              </a:rPr>
              <a:t>、跟踪性物料管理</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控制模型：支持可用量控制、领发料限额控制、权限控制</a:t>
            </a: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4600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物料采购业务：支持采购、</a:t>
            </a:r>
            <a:r>
              <a:rPr lang="en-US" altLang="zh-CN" sz="1400" dirty="0">
                <a:latin typeface="微软雅黑" panose="020B0503020204020204" pitchFamily="34" charset="-122"/>
                <a:ea typeface="微软雅黑" panose="020B0503020204020204" pitchFamily="34" charset="-122"/>
              </a:rPr>
              <a:t>VMI</a:t>
            </a:r>
            <a:r>
              <a:rPr lang="zh-CN" altLang="en-US" sz="1400" dirty="0">
                <a:latin typeface="微软雅黑" panose="020B0503020204020204" pitchFamily="34" charset="-122"/>
                <a:ea typeface="微软雅黑" panose="020B0503020204020204" pitchFamily="34" charset="-122"/>
              </a:rPr>
              <a:t>、委外、进口等业务的采购入库</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材料发出业务：支持生产、委外的材料出库。其中支持倒扣、备料、齐套、配比、调拨、常规按单多种领料方式</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成品出库业务：支持销售、出口业务销售出库业务</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smtClean="0">
                <a:latin typeface="微软雅黑" panose="020B0503020204020204" pitchFamily="34" charset="-122"/>
                <a:ea typeface="微软雅黑" panose="020B0503020204020204" pitchFamily="34" charset="-122"/>
              </a:rPr>
              <a:t>库存料品借入借出</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4600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调拨：支持生产调拨、倒扣调拨、调拨申请、零售店存调拨、</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盘点：支持多种盘点模式：仓库、货位、批次、周期盘点、库管员、序列号等业务</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支持物料形态转化、组装拆卸。</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库存预留、挪料：支持</a:t>
            </a:r>
            <a:r>
              <a:rPr lang="en-US" altLang="zh-CN" sz="1400" dirty="0">
                <a:latin typeface="微软雅黑" panose="020B0503020204020204" pitchFamily="34" charset="-122"/>
                <a:ea typeface="微软雅黑" panose="020B0503020204020204" pitchFamily="34" charset="-122"/>
              </a:rPr>
              <a:t>PE/LP</a:t>
            </a:r>
            <a:r>
              <a:rPr lang="zh-CN" altLang="en-US" sz="1400" dirty="0">
                <a:latin typeface="微软雅黑" panose="020B0503020204020204" pitchFamily="34" charset="-122"/>
                <a:ea typeface="微软雅黑" panose="020B0503020204020204" pitchFamily="34" charset="-122"/>
              </a:rPr>
              <a:t>跟踪性业务存货的物料预留，及挪料</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ROP</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defRPr/>
            </a:pPr>
            <a:endParaRPr lang="en-US" altLang="zh-CN" sz="14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库存分析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4600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存量分析：支持各类可用量</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现存量分析、支持批次、货位、序列号存量分析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波动分析：支持收发存汇总分析、存量波动分析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跟踪分析：支持物料质量收发全程跟踪、库存的在库周转情况分析等</a:t>
            </a: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357189" y="82551"/>
            <a:ext cx="8939213"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库存管理业务关键特性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6144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6146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146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146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6146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146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146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6145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146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146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6145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145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145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6144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1450" name="Text Box 75"/>
          <p:cNvSpPr txBox="1">
            <a:spLocks noChangeArrowheads="1"/>
          </p:cNvSpPr>
          <p:nvPr/>
        </p:nvSpPr>
        <p:spPr bwMode="auto">
          <a:xfrm>
            <a:off x="3124200" y="2707281"/>
            <a:ext cx="5029200" cy="3083921"/>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条码规则与打印</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条码可以灵活定义其规则，支持解析式和主档式条码，能够方便设计、生成和打印条码。</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条码扫描</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支持无线、</a:t>
            </a:r>
            <a:r>
              <a:rPr lang="en-US" altLang="zh-CN" dirty="0" smtClean="0">
                <a:latin typeface="微软雅黑" panose="020B0503020204020204" pitchFamily="34" charset="-122"/>
                <a:ea typeface="微软雅黑" panose="020B0503020204020204" pitchFamily="34" charset="-122"/>
              </a:rPr>
              <a:t>PC</a:t>
            </a:r>
            <a:r>
              <a:rPr lang="zh-CN" altLang="en-US" dirty="0" smtClean="0">
                <a:latin typeface="微软雅黑" panose="020B0503020204020204" pitchFamily="34" charset="-122"/>
                <a:ea typeface="微软雅黑" panose="020B0503020204020204" pitchFamily="34" charset="-122"/>
              </a:rPr>
              <a:t>和离线式扫描应用，可以进行扫描生单和扫描验货处理，支持序列号、批号等扫描应用。</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拣货与装箱</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支持拣货单的生成，能够进行拣货扫描操作，支持发货，生产和库内装箱操作，支持关联单应用</a:t>
            </a:r>
            <a:endParaRPr lang="en-US" altLang="zh-CN" dirty="0" smtClean="0">
              <a:latin typeface="微软雅黑" panose="020B0503020204020204" pitchFamily="34" charset="-122"/>
              <a:ea typeface="微软雅黑" panose="020B0503020204020204" pitchFamily="34" charset="-122"/>
            </a:endParaRPr>
          </a:p>
        </p:txBody>
      </p:sp>
      <p:sp>
        <p:nvSpPr>
          <p:cNvPr id="61451" name="Line 77"/>
          <p:cNvSpPr>
            <a:spLocks noChangeShapeType="1"/>
          </p:cNvSpPr>
          <p:nvPr/>
        </p:nvSpPr>
        <p:spPr bwMode="auto">
          <a:xfrm>
            <a:off x="2590800" y="2667000"/>
            <a:ext cx="5867400" cy="0"/>
          </a:xfrm>
          <a:prstGeom prst="line">
            <a:avLst/>
          </a:prstGeom>
          <a:noFill/>
          <a:ln w="9525">
            <a:solidFill>
              <a:schemeClr val="tx1"/>
            </a:solidFill>
            <a:prstDash val="lgDash"/>
            <a:round/>
          </a:ln>
        </p:spPr>
        <p:txBody>
          <a:bodyPr/>
          <a:lstStyle/>
          <a:p>
            <a:endParaRPr lang="zh-CN" altLang="en-US"/>
          </a:p>
        </p:txBody>
      </p:sp>
      <p:sp>
        <p:nvSpPr>
          <p:cNvPr id="61452"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dirty="0">
                <a:latin typeface="微软雅黑" panose="020B0503020204020204" pitchFamily="34" charset="-122"/>
                <a:ea typeface="微软雅黑" panose="020B0503020204020204" pitchFamily="34" charset="-122"/>
              </a:rPr>
              <a:t>U8-</a:t>
            </a:r>
            <a:endParaRPr lang="en-US" altLang="zh-CN" sz="2400" dirty="0">
              <a:latin typeface="微软雅黑" panose="020B0503020204020204" pitchFamily="34" charset="-122"/>
              <a:ea typeface="微软雅黑" panose="020B0503020204020204" pitchFamily="34" charset="-122"/>
            </a:endParaRPr>
          </a:p>
          <a:p>
            <a:pPr algn="ctr">
              <a:spcBef>
                <a:spcPct val="50000"/>
              </a:spcBef>
            </a:pPr>
            <a:r>
              <a:rPr lang="zh-CN" altLang="en-US" sz="2400" dirty="0" smtClean="0">
                <a:latin typeface="微软雅黑" panose="020B0503020204020204" pitchFamily="34" charset="-122"/>
                <a:ea typeface="微软雅黑" panose="020B0503020204020204" pitchFamily="34" charset="-122"/>
              </a:rPr>
              <a:t>条码管理</a:t>
            </a:r>
            <a:endParaRPr lang="en-US" altLang="zh-CN"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457200"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条码管理</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8"/>
          <p:cNvGrpSpPr/>
          <p:nvPr/>
        </p:nvGrpSpPr>
        <p:grpSpPr>
          <a:xfrm>
            <a:off x="251520" y="685873"/>
            <a:ext cx="8568000" cy="6042660"/>
            <a:chOff x="474494" y="685872"/>
            <a:chExt cx="8568000" cy="6042660"/>
          </a:xfrm>
        </p:grpSpPr>
        <p:pic>
          <p:nvPicPr>
            <p:cNvPr id="4" name="Picture 2" descr="F:\公司项目\2012项目\周子涵\用友\PPT\王曼曼\新建文件夹\图标\11\13.png"/>
            <p:cNvPicPr>
              <a:picLocks noChangeArrowheads="1"/>
            </p:cNvPicPr>
            <p:nvPr/>
          </p:nvPicPr>
          <p:blipFill>
            <a:blip r:embed="rId1" cstate="print"/>
            <a:srcRect/>
            <a:stretch>
              <a:fillRect/>
            </a:stretch>
          </p:blipFill>
          <p:spPr bwMode="auto">
            <a:xfrm>
              <a:off x="474494" y="685872"/>
              <a:ext cx="8568000" cy="6042660"/>
            </a:xfrm>
            <a:prstGeom prst="rect">
              <a:avLst/>
            </a:prstGeom>
            <a:noFill/>
          </p:spPr>
        </p:pic>
        <p:sp>
          <p:nvSpPr>
            <p:cNvPr id="5" name="圆角矩形 4"/>
            <p:cNvSpPr/>
            <p:nvPr/>
          </p:nvSpPr>
          <p:spPr>
            <a:xfrm>
              <a:off x="7735136" y="1331319"/>
              <a:ext cx="1246300" cy="5054655"/>
            </a:xfrm>
            <a:prstGeom prst="roundRect">
              <a:avLst>
                <a:gd name="adj" fmla="val 12605"/>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圆角矩形 5"/>
            <p:cNvSpPr/>
            <p:nvPr/>
          </p:nvSpPr>
          <p:spPr>
            <a:xfrm>
              <a:off x="1401913" y="1348716"/>
              <a:ext cx="6300000" cy="5037259"/>
            </a:xfrm>
            <a:prstGeom prst="roundRect">
              <a:avLst>
                <a:gd name="adj" fmla="val 177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圆角矩形 6"/>
            <p:cNvSpPr/>
            <p:nvPr/>
          </p:nvSpPr>
          <p:spPr>
            <a:xfrm>
              <a:off x="564967" y="3461296"/>
              <a:ext cx="792000" cy="2924679"/>
            </a:xfrm>
            <a:prstGeom prst="roundRect">
              <a:avLst>
                <a:gd name="adj" fmla="val 1236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8" name="组合 24"/>
            <p:cNvGrpSpPr/>
            <p:nvPr/>
          </p:nvGrpSpPr>
          <p:grpSpPr>
            <a:xfrm>
              <a:off x="1473081" y="806424"/>
              <a:ext cx="569387" cy="551448"/>
              <a:chOff x="506505" y="1103233"/>
              <a:chExt cx="569387" cy="615213"/>
            </a:xfrm>
          </p:grpSpPr>
          <p:sp>
            <p:nvSpPr>
              <p:cNvPr id="234" name="TextBox 25"/>
              <p:cNvSpPr txBox="1"/>
              <p:nvPr/>
            </p:nvSpPr>
            <p:spPr>
              <a:xfrm>
                <a:off x="506505" y="1443754"/>
                <a:ext cx="569387" cy="274692"/>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供应商</a:t>
                </a:r>
                <a:endParaRPr lang="zh-CN" altLang="en-US" sz="1000" dirty="0" smtClean="0">
                  <a:latin typeface="微软雅黑" panose="020B0503020204020204" pitchFamily="34" charset="-122"/>
                  <a:ea typeface="微软雅黑" panose="020B0503020204020204" pitchFamily="34" charset="-122"/>
                </a:endParaRPr>
              </a:p>
            </p:txBody>
          </p:sp>
          <p:pic>
            <p:nvPicPr>
              <p:cNvPr id="235" name="Picture 25" descr="F:\公司项目\2012项目\周子涵\用友\PPT\王曼曼\新建文件夹\图标\供应商.png"/>
              <p:cNvPicPr>
                <a:picLocks noChangeAspect="1" noChangeArrowheads="1"/>
              </p:cNvPicPr>
              <p:nvPr/>
            </p:nvPicPr>
            <p:blipFill>
              <a:blip r:embed="rId2" cstate="print"/>
              <a:srcRect/>
              <a:stretch>
                <a:fillRect/>
              </a:stretch>
            </p:blipFill>
            <p:spPr bwMode="auto">
              <a:xfrm>
                <a:off x="713769" y="1103233"/>
                <a:ext cx="195072" cy="406400"/>
              </a:xfrm>
              <a:prstGeom prst="rect">
                <a:avLst/>
              </a:prstGeom>
              <a:noFill/>
            </p:spPr>
          </p:pic>
        </p:grpSp>
        <p:grpSp>
          <p:nvGrpSpPr>
            <p:cNvPr id="9" name="组合 27"/>
            <p:cNvGrpSpPr/>
            <p:nvPr/>
          </p:nvGrpSpPr>
          <p:grpSpPr>
            <a:xfrm>
              <a:off x="2121153" y="817451"/>
              <a:ext cx="569387" cy="529391"/>
              <a:chOff x="1148793" y="1127840"/>
              <a:chExt cx="569387" cy="590603"/>
            </a:xfrm>
          </p:grpSpPr>
          <p:sp>
            <p:nvSpPr>
              <p:cNvPr id="232" name="TextBox 28"/>
              <p:cNvSpPr txBox="1"/>
              <p:nvPr/>
            </p:nvSpPr>
            <p:spPr>
              <a:xfrm>
                <a:off x="1148793" y="1443752"/>
                <a:ext cx="56938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外协厂</a:t>
                </a:r>
                <a:endParaRPr lang="zh-CN" altLang="en-US" sz="1000" dirty="0" smtClean="0">
                  <a:latin typeface="微软雅黑" panose="020B0503020204020204" pitchFamily="34" charset="-122"/>
                  <a:ea typeface="微软雅黑" panose="020B0503020204020204" pitchFamily="34" charset="-122"/>
                </a:endParaRPr>
              </a:p>
            </p:txBody>
          </p:sp>
          <p:pic>
            <p:nvPicPr>
              <p:cNvPr id="233" name="Picture 26" descr="F:\公司项目\2012项目\周子涵\用友\PPT\王曼曼\新建文件夹\图标\外协厂.png"/>
              <p:cNvPicPr>
                <a:picLocks noChangeAspect="1" noChangeArrowheads="1"/>
              </p:cNvPicPr>
              <p:nvPr/>
            </p:nvPicPr>
            <p:blipFill>
              <a:blip r:embed="rId3" cstate="print"/>
              <a:srcRect/>
              <a:stretch>
                <a:fillRect/>
              </a:stretch>
            </p:blipFill>
            <p:spPr bwMode="auto">
              <a:xfrm>
                <a:off x="1254224" y="1127840"/>
                <a:ext cx="357187" cy="357187"/>
              </a:xfrm>
              <a:prstGeom prst="rect">
                <a:avLst/>
              </a:prstGeom>
              <a:noFill/>
            </p:spPr>
          </p:pic>
        </p:grpSp>
        <p:grpSp>
          <p:nvGrpSpPr>
            <p:cNvPr id="10" name="组合 30"/>
            <p:cNvGrpSpPr/>
            <p:nvPr/>
          </p:nvGrpSpPr>
          <p:grpSpPr>
            <a:xfrm>
              <a:off x="5210820" y="826613"/>
              <a:ext cx="441146" cy="511069"/>
              <a:chOff x="1791081" y="1148281"/>
              <a:chExt cx="441146" cy="570165"/>
            </a:xfrm>
          </p:grpSpPr>
          <p:sp>
            <p:nvSpPr>
              <p:cNvPr id="230" name="TextBox 229"/>
              <p:cNvSpPr txBox="1"/>
              <p:nvPr/>
            </p:nvSpPr>
            <p:spPr>
              <a:xfrm>
                <a:off x="1791081" y="1443754"/>
                <a:ext cx="441146" cy="274692"/>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银行</a:t>
                </a:r>
                <a:endParaRPr lang="zh-CN" altLang="en-US" sz="1000" dirty="0" smtClean="0">
                  <a:latin typeface="微软雅黑" panose="020B0503020204020204" pitchFamily="34" charset="-122"/>
                  <a:ea typeface="微软雅黑" panose="020B0503020204020204" pitchFamily="34" charset="-122"/>
                </a:endParaRPr>
              </a:p>
            </p:txBody>
          </p:sp>
          <p:pic>
            <p:nvPicPr>
              <p:cNvPr id="231" name="Picture 27" descr="F:\公司项目\2012项目\周子涵\用友\PPT\王曼曼\新建文件夹\图标\银行.png"/>
              <p:cNvPicPr>
                <a:picLocks noChangeAspect="1" noChangeArrowheads="1"/>
              </p:cNvPicPr>
              <p:nvPr/>
            </p:nvPicPr>
            <p:blipFill>
              <a:blip r:embed="rId4" cstate="print"/>
              <a:srcRect/>
              <a:stretch>
                <a:fillRect/>
              </a:stretch>
            </p:blipFill>
            <p:spPr bwMode="auto">
              <a:xfrm>
                <a:off x="1893504" y="1148281"/>
                <a:ext cx="235718" cy="316305"/>
              </a:xfrm>
              <a:prstGeom prst="rect">
                <a:avLst/>
              </a:prstGeom>
              <a:noFill/>
            </p:spPr>
          </p:pic>
        </p:grpSp>
        <p:grpSp>
          <p:nvGrpSpPr>
            <p:cNvPr id="11" name="组合 33"/>
            <p:cNvGrpSpPr/>
            <p:nvPr/>
          </p:nvGrpSpPr>
          <p:grpSpPr>
            <a:xfrm>
              <a:off x="5801385" y="825172"/>
              <a:ext cx="441146" cy="513953"/>
              <a:chOff x="2280472" y="1145065"/>
              <a:chExt cx="441146" cy="573381"/>
            </a:xfrm>
          </p:grpSpPr>
          <p:sp>
            <p:nvSpPr>
              <p:cNvPr id="228" name="TextBox 227"/>
              <p:cNvSpPr txBox="1"/>
              <p:nvPr/>
            </p:nvSpPr>
            <p:spPr>
              <a:xfrm>
                <a:off x="2280472" y="1443755"/>
                <a:ext cx="441146"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税务</a:t>
                </a:r>
                <a:endParaRPr lang="zh-CN" altLang="en-US" sz="1000" dirty="0" smtClean="0">
                  <a:latin typeface="微软雅黑" panose="020B0503020204020204" pitchFamily="34" charset="-122"/>
                  <a:ea typeface="微软雅黑" panose="020B0503020204020204" pitchFamily="34" charset="-122"/>
                </a:endParaRPr>
              </a:p>
            </p:txBody>
          </p:sp>
          <p:pic>
            <p:nvPicPr>
              <p:cNvPr id="229" name="Picture 28" descr="F:\公司项目\2012项目\周子涵\用友\PPT\王曼曼\新建文件夹\图标\税务.png"/>
              <p:cNvPicPr>
                <a:picLocks noChangeAspect="1" noChangeArrowheads="1"/>
              </p:cNvPicPr>
              <p:nvPr/>
            </p:nvPicPr>
            <p:blipFill>
              <a:blip r:embed="rId5" cstate="print"/>
              <a:srcRect/>
              <a:stretch>
                <a:fillRect/>
              </a:stretch>
            </p:blipFill>
            <p:spPr bwMode="auto">
              <a:xfrm>
                <a:off x="2282947" y="1145065"/>
                <a:ext cx="410093" cy="322736"/>
              </a:xfrm>
              <a:prstGeom prst="rect">
                <a:avLst/>
              </a:prstGeom>
              <a:noFill/>
            </p:spPr>
          </p:pic>
        </p:grpSp>
        <p:grpSp>
          <p:nvGrpSpPr>
            <p:cNvPr id="12" name="组合 36"/>
            <p:cNvGrpSpPr/>
            <p:nvPr/>
          </p:nvGrpSpPr>
          <p:grpSpPr>
            <a:xfrm>
              <a:off x="6381247" y="821631"/>
              <a:ext cx="441146" cy="521030"/>
              <a:chOff x="2899491" y="1137167"/>
              <a:chExt cx="441146" cy="581278"/>
            </a:xfrm>
          </p:grpSpPr>
          <p:sp>
            <p:nvSpPr>
              <p:cNvPr id="226" name="TextBox 225"/>
              <p:cNvSpPr txBox="1"/>
              <p:nvPr/>
            </p:nvSpPr>
            <p:spPr>
              <a:xfrm>
                <a:off x="2899491" y="1443753"/>
                <a:ext cx="441146" cy="274692"/>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海关</a:t>
                </a:r>
                <a:endParaRPr lang="zh-CN" altLang="en-US" sz="1000" dirty="0" smtClean="0">
                  <a:latin typeface="微软雅黑" panose="020B0503020204020204" pitchFamily="34" charset="-122"/>
                  <a:ea typeface="微软雅黑" panose="020B0503020204020204" pitchFamily="34" charset="-122"/>
                </a:endParaRPr>
              </a:p>
            </p:txBody>
          </p:sp>
          <p:pic>
            <p:nvPicPr>
              <p:cNvPr id="227" name="Picture 29" descr="F:\公司项目\2012项目\周子涵\用友\PPT\王曼曼\新建文件夹\图标\海关.png"/>
              <p:cNvPicPr>
                <a:picLocks noChangeAspect="1" noChangeArrowheads="1"/>
              </p:cNvPicPr>
              <p:nvPr/>
            </p:nvPicPr>
            <p:blipFill>
              <a:blip r:embed="rId6" cstate="print"/>
              <a:srcRect/>
              <a:stretch>
                <a:fillRect/>
              </a:stretch>
            </p:blipFill>
            <p:spPr bwMode="auto">
              <a:xfrm>
                <a:off x="3018324" y="1137167"/>
                <a:ext cx="198347" cy="338533"/>
              </a:xfrm>
              <a:prstGeom prst="rect">
                <a:avLst/>
              </a:prstGeom>
              <a:noFill/>
            </p:spPr>
          </p:pic>
        </p:grpSp>
        <p:grpSp>
          <p:nvGrpSpPr>
            <p:cNvPr id="13" name="组合 39"/>
            <p:cNvGrpSpPr/>
            <p:nvPr/>
          </p:nvGrpSpPr>
          <p:grpSpPr>
            <a:xfrm>
              <a:off x="4634756" y="814516"/>
              <a:ext cx="441146" cy="535260"/>
              <a:chOff x="3885369" y="1121292"/>
              <a:chExt cx="441146" cy="597151"/>
            </a:xfrm>
          </p:grpSpPr>
          <p:sp>
            <p:nvSpPr>
              <p:cNvPr id="224" name="TextBox 223"/>
              <p:cNvSpPr txBox="1"/>
              <p:nvPr/>
            </p:nvSpPr>
            <p:spPr>
              <a:xfrm>
                <a:off x="3885369" y="1443752"/>
                <a:ext cx="441146"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员工</a:t>
                </a:r>
                <a:endParaRPr lang="zh-CN" altLang="en-US" sz="1000" dirty="0" smtClean="0">
                  <a:latin typeface="微软雅黑" panose="020B0503020204020204" pitchFamily="34" charset="-122"/>
                  <a:ea typeface="微软雅黑" panose="020B0503020204020204" pitchFamily="34" charset="-122"/>
                </a:endParaRPr>
              </a:p>
            </p:txBody>
          </p:sp>
          <p:pic>
            <p:nvPicPr>
              <p:cNvPr id="225" name="Picture 31" descr="F:\公司项目\2012项目\周子涵\用友\PPT\王曼曼\新建文件夹\图标\员工.png"/>
              <p:cNvPicPr>
                <a:picLocks noChangeAspect="1" noChangeArrowheads="1"/>
              </p:cNvPicPr>
              <p:nvPr/>
            </p:nvPicPr>
            <p:blipFill>
              <a:blip r:embed="rId7" cstate="print"/>
              <a:srcRect/>
              <a:stretch>
                <a:fillRect/>
              </a:stretch>
            </p:blipFill>
            <p:spPr bwMode="auto">
              <a:xfrm>
                <a:off x="4021945" y="1121292"/>
                <a:ext cx="160329" cy="370283"/>
              </a:xfrm>
              <a:prstGeom prst="rect">
                <a:avLst/>
              </a:prstGeom>
              <a:noFill/>
            </p:spPr>
          </p:pic>
        </p:grpSp>
        <p:grpSp>
          <p:nvGrpSpPr>
            <p:cNvPr id="14" name="组合 42"/>
            <p:cNvGrpSpPr/>
            <p:nvPr/>
          </p:nvGrpSpPr>
          <p:grpSpPr>
            <a:xfrm>
              <a:off x="6939012" y="813833"/>
              <a:ext cx="697627" cy="536628"/>
              <a:chOff x="4361316" y="1119765"/>
              <a:chExt cx="697627" cy="598678"/>
            </a:xfrm>
          </p:grpSpPr>
          <p:sp>
            <p:nvSpPr>
              <p:cNvPr id="222" name="TextBox 221"/>
              <p:cNvSpPr txBox="1"/>
              <p:nvPr/>
            </p:nvSpPr>
            <p:spPr>
              <a:xfrm>
                <a:off x="4361316" y="1443752"/>
                <a:ext cx="69762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合作伙伴</a:t>
                </a:r>
                <a:endParaRPr lang="zh-CN" altLang="en-US" sz="1000" dirty="0" smtClean="0">
                  <a:latin typeface="微软雅黑" panose="020B0503020204020204" pitchFamily="34" charset="-122"/>
                  <a:ea typeface="微软雅黑" panose="020B0503020204020204" pitchFamily="34" charset="-122"/>
                </a:endParaRPr>
              </a:p>
            </p:txBody>
          </p:sp>
          <p:pic>
            <p:nvPicPr>
              <p:cNvPr id="223" name="Picture 32" descr="F:\公司项目\2012项目\周子涵\用友\PPT\王曼曼\新建文件夹\图标\合作伙伴.png"/>
              <p:cNvPicPr>
                <a:picLocks noChangeAspect="1" noChangeArrowheads="1"/>
              </p:cNvPicPr>
              <p:nvPr/>
            </p:nvPicPr>
            <p:blipFill>
              <a:blip r:embed="rId8" cstate="print"/>
              <a:srcRect/>
              <a:stretch>
                <a:fillRect/>
              </a:stretch>
            </p:blipFill>
            <p:spPr bwMode="auto">
              <a:xfrm>
                <a:off x="4549872" y="1119765"/>
                <a:ext cx="310712" cy="373336"/>
              </a:xfrm>
              <a:prstGeom prst="rect">
                <a:avLst/>
              </a:prstGeom>
              <a:noFill/>
            </p:spPr>
          </p:pic>
        </p:grpSp>
        <p:grpSp>
          <p:nvGrpSpPr>
            <p:cNvPr id="15" name="组合 45"/>
            <p:cNvGrpSpPr/>
            <p:nvPr/>
          </p:nvGrpSpPr>
          <p:grpSpPr>
            <a:xfrm>
              <a:off x="2769225" y="818153"/>
              <a:ext cx="569387" cy="527985"/>
              <a:chOff x="5131844" y="1129408"/>
              <a:chExt cx="569387" cy="589035"/>
            </a:xfrm>
          </p:grpSpPr>
          <p:sp>
            <p:nvSpPr>
              <p:cNvPr id="220" name="TextBox 219"/>
              <p:cNvSpPr txBox="1"/>
              <p:nvPr/>
            </p:nvSpPr>
            <p:spPr>
              <a:xfrm>
                <a:off x="5131844" y="1443752"/>
                <a:ext cx="569387" cy="274691"/>
              </a:xfrm>
              <a:prstGeom prst="rect">
                <a:avLst/>
              </a:prstGeom>
              <a:noFill/>
            </p:spPr>
            <p:txBody>
              <a:bodyPr wrap="none" rtlCol="0">
                <a:spAutoFit/>
              </a:bodyPr>
              <a:lstStyle/>
              <a:p>
                <a:r>
                  <a:rPr lang="zh-CN" altLang="en-US" sz="1000" dirty="0">
                    <a:latin typeface="微软雅黑" panose="020B0503020204020204" pitchFamily="34" charset="-122"/>
                    <a:ea typeface="微软雅黑" panose="020B0503020204020204" pitchFamily="34" charset="-122"/>
                  </a:rPr>
                  <a:t>分</a:t>
                </a:r>
                <a:r>
                  <a:rPr lang="zh-CN" altLang="en-US" sz="1000" dirty="0" smtClean="0">
                    <a:latin typeface="微软雅黑" panose="020B0503020204020204" pitchFamily="34" charset="-122"/>
                    <a:ea typeface="微软雅黑" panose="020B0503020204020204" pitchFamily="34" charset="-122"/>
                  </a:rPr>
                  <a:t>销商</a:t>
                </a:r>
                <a:endParaRPr lang="zh-CN" altLang="en-US" sz="1000" dirty="0" smtClean="0">
                  <a:latin typeface="微软雅黑" panose="020B0503020204020204" pitchFamily="34" charset="-122"/>
                  <a:ea typeface="微软雅黑" panose="020B0503020204020204" pitchFamily="34" charset="-122"/>
                </a:endParaRPr>
              </a:p>
            </p:txBody>
          </p:sp>
          <p:pic>
            <p:nvPicPr>
              <p:cNvPr id="221" name="Picture 33" descr="F:\公司项目\2012项目\周子涵\用友\PPT\王曼曼\新建文件夹\图标\经销商.png"/>
              <p:cNvPicPr>
                <a:picLocks noChangeAspect="1" noChangeArrowheads="1"/>
              </p:cNvPicPr>
              <p:nvPr/>
            </p:nvPicPr>
            <p:blipFill>
              <a:blip r:embed="rId9" cstate="print"/>
              <a:srcRect/>
              <a:stretch>
                <a:fillRect/>
              </a:stretch>
            </p:blipFill>
            <p:spPr bwMode="auto">
              <a:xfrm>
                <a:off x="5145187" y="1129408"/>
                <a:ext cx="534355" cy="354051"/>
              </a:xfrm>
              <a:prstGeom prst="rect">
                <a:avLst/>
              </a:prstGeom>
              <a:noFill/>
            </p:spPr>
          </p:pic>
        </p:grpSp>
        <p:grpSp>
          <p:nvGrpSpPr>
            <p:cNvPr id="16" name="组合 48"/>
            <p:cNvGrpSpPr/>
            <p:nvPr/>
          </p:nvGrpSpPr>
          <p:grpSpPr>
            <a:xfrm>
              <a:off x="3473530" y="820799"/>
              <a:ext cx="441146" cy="522697"/>
              <a:chOff x="5774132" y="1135310"/>
              <a:chExt cx="441146" cy="583136"/>
            </a:xfrm>
          </p:grpSpPr>
          <p:sp>
            <p:nvSpPr>
              <p:cNvPr id="218" name="TextBox 217"/>
              <p:cNvSpPr txBox="1"/>
              <p:nvPr/>
            </p:nvSpPr>
            <p:spPr>
              <a:xfrm>
                <a:off x="5774132" y="1443755"/>
                <a:ext cx="441146"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客户</a:t>
                </a:r>
                <a:endParaRPr lang="zh-CN" altLang="en-US" sz="1000" dirty="0" smtClean="0">
                  <a:latin typeface="微软雅黑" panose="020B0503020204020204" pitchFamily="34" charset="-122"/>
                  <a:ea typeface="微软雅黑" panose="020B0503020204020204" pitchFamily="34" charset="-122"/>
                </a:endParaRPr>
              </a:p>
            </p:txBody>
          </p:sp>
          <p:pic>
            <p:nvPicPr>
              <p:cNvPr id="219" name="Picture 34" descr="F:\公司项目\2012项目\周子涵\用友\PPT\王曼曼\新建文件夹\图标\客户.png"/>
              <p:cNvPicPr>
                <a:picLocks noChangeAspect="1" noChangeArrowheads="1"/>
              </p:cNvPicPr>
              <p:nvPr/>
            </p:nvPicPr>
            <p:blipFill>
              <a:blip r:embed="rId10" cstate="print"/>
              <a:srcRect/>
              <a:stretch>
                <a:fillRect/>
              </a:stretch>
            </p:blipFill>
            <p:spPr bwMode="auto">
              <a:xfrm>
                <a:off x="5802093" y="1135310"/>
                <a:ext cx="374962" cy="342247"/>
              </a:xfrm>
              <a:prstGeom prst="rect">
                <a:avLst/>
              </a:prstGeom>
              <a:noFill/>
            </p:spPr>
          </p:pic>
        </p:grpSp>
        <p:grpSp>
          <p:nvGrpSpPr>
            <p:cNvPr id="17" name="组合 51"/>
            <p:cNvGrpSpPr/>
            <p:nvPr/>
          </p:nvGrpSpPr>
          <p:grpSpPr>
            <a:xfrm>
              <a:off x="4058692" y="815302"/>
              <a:ext cx="441146" cy="533689"/>
              <a:chOff x="6288180" y="1123045"/>
              <a:chExt cx="441146" cy="595398"/>
            </a:xfrm>
          </p:grpSpPr>
          <p:sp>
            <p:nvSpPr>
              <p:cNvPr id="216" name="TextBox 215"/>
              <p:cNvSpPr txBox="1"/>
              <p:nvPr/>
            </p:nvSpPr>
            <p:spPr>
              <a:xfrm>
                <a:off x="6288180" y="1443752"/>
                <a:ext cx="441146" cy="274691"/>
              </a:xfrm>
              <a:prstGeom prst="rect">
                <a:avLst/>
              </a:prstGeom>
              <a:noFill/>
            </p:spPr>
            <p:txBody>
              <a:bodyPr wrap="none" rtlCol="0">
                <a:spAutoFit/>
              </a:bodyPr>
              <a:lstStyle/>
              <a:p>
                <a:r>
                  <a:rPr lang="zh-CN" altLang="en-US" sz="1000" dirty="0">
                    <a:latin typeface="微软雅黑" panose="020B0503020204020204" pitchFamily="34" charset="-122"/>
                    <a:ea typeface="微软雅黑" panose="020B0503020204020204" pitchFamily="34" charset="-122"/>
                  </a:rPr>
                  <a:t>股东</a:t>
                </a:r>
                <a:endParaRPr lang="zh-CN" altLang="en-US" sz="1000" dirty="0">
                  <a:latin typeface="微软雅黑" panose="020B0503020204020204" pitchFamily="34" charset="-122"/>
                  <a:ea typeface="微软雅黑" panose="020B0503020204020204" pitchFamily="34" charset="-122"/>
                </a:endParaRPr>
              </a:p>
            </p:txBody>
          </p:sp>
          <p:pic>
            <p:nvPicPr>
              <p:cNvPr id="217" name="Picture 35" descr="F:\公司项目\2012项目\周子涵\用友\PPT\王曼曼\新建文件夹\图标\用户.png"/>
              <p:cNvPicPr>
                <a:picLocks noChangeAspect="1" noChangeArrowheads="1"/>
              </p:cNvPicPr>
              <p:nvPr/>
            </p:nvPicPr>
            <p:blipFill>
              <a:blip r:embed="rId11" cstate="print"/>
              <a:srcRect/>
              <a:stretch>
                <a:fillRect/>
              </a:stretch>
            </p:blipFill>
            <p:spPr bwMode="auto">
              <a:xfrm>
                <a:off x="6335115" y="1123045"/>
                <a:ext cx="325720" cy="366777"/>
              </a:xfrm>
              <a:prstGeom prst="rect">
                <a:avLst/>
              </a:prstGeom>
              <a:noFill/>
            </p:spPr>
          </p:pic>
        </p:grpSp>
        <p:sp>
          <p:nvSpPr>
            <p:cNvPr id="18" name="TextBox 17"/>
            <p:cNvSpPr txBox="1"/>
            <p:nvPr/>
          </p:nvSpPr>
          <p:spPr>
            <a:xfrm>
              <a:off x="3282563" y="6019800"/>
              <a:ext cx="902811"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企业门户</a:t>
              </a:r>
              <a:endParaRPr lang="zh-CN" altLang="en-US" sz="1400" b="1" dirty="0">
                <a:latin typeface="微软雅黑" panose="020B0503020204020204" pitchFamily="34" charset="-122"/>
                <a:ea typeface="微软雅黑" panose="020B0503020204020204" pitchFamily="34" charset="-122"/>
              </a:endParaRPr>
            </a:p>
          </p:txBody>
        </p:sp>
        <p:sp>
          <p:nvSpPr>
            <p:cNvPr id="19" name="TextBox 18"/>
            <p:cNvSpPr txBox="1"/>
            <p:nvPr/>
          </p:nvSpPr>
          <p:spPr>
            <a:xfrm>
              <a:off x="2961485" y="6400800"/>
              <a:ext cx="3162019" cy="307777"/>
            </a:xfrm>
            <a:prstGeom prst="rect">
              <a:avLst/>
            </a:prstGeom>
            <a:noFill/>
          </p:spPr>
          <p:txBody>
            <a:bodyPr wrap="none" rtlCol="0">
              <a:spAutoFit/>
            </a:bodyPr>
            <a:lstStyle/>
            <a:p>
              <a:pPr algn="ctr"/>
              <a:r>
                <a:rPr lang="en-US" altLang="zh-CN" sz="1400" b="1" dirty="0" smtClean="0">
                  <a:latin typeface="微软雅黑" panose="020B0503020204020204" pitchFamily="34" charset="-122"/>
                  <a:ea typeface="微软雅黑" panose="020B0503020204020204" pitchFamily="34" charset="-122"/>
                </a:rPr>
                <a:t>UAP-U8  </a:t>
              </a:r>
              <a:r>
                <a:rPr lang="zh-CN" altLang="en-US" sz="1400" b="1" dirty="0" smtClean="0">
                  <a:latin typeface="微软雅黑" panose="020B0503020204020204" pitchFamily="34" charset="-122"/>
                  <a:ea typeface="微软雅黑" panose="020B0503020204020204" pitchFamily="34" charset="-122"/>
                </a:rPr>
                <a:t>中国企业最佳集成应用平台</a:t>
              </a:r>
              <a:endParaRPr lang="zh-CN" altLang="en-US" sz="1400" b="1" dirty="0">
                <a:latin typeface="微软雅黑" panose="020B0503020204020204" pitchFamily="34" charset="-122"/>
                <a:ea typeface="微软雅黑" panose="020B0503020204020204" pitchFamily="34" charset="-122"/>
              </a:endParaRPr>
            </a:p>
          </p:txBody>
        </p:sp>
        <p:sp>
          <p:nvSpPr>
            <p:cNvPr id="20" name="圆角矩形 19"/>
            <p:cNvSpPr/>
            <p:nvPr/>
          </p:nvSpPr>
          <p:spPr>
            <a:xfrm>
              <a:off x="564967" y="1331319"/>
              <a:ext cx="792000" cy="2097471"/>
            </a:xfrm>
            <a:prstGeom prst="roundRect">
              <a:avLst>
                <a:gd name="adj" fmla="val 1236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1" name="组合 449"/>
            <p:cNvGrpSpPr/>
            <p:nvPr/>
          </p:nvGrpSpPr>
          <p:grpSpPr>
            <a:xfrm>
              <a:off x="6388675" y="2557671"/>
              <a:ext cx="1244152" cy="2871923"/>
              <a:chOff x="5819686" y="2381250"/>
              <a:chExt cx="1244152" cy="3204000"/>
            </a:xfrm>
          </p:grpSpPr>
          <p:sp>
            <p:nvSpPr>
              <p:cNvPr id="198" name="圆角矩形 197"/>
              <p:cNvSpPr/>
              <p:nvPr/>
            </p:nvSpPr>
            <p:spPr>
              <a:xfrm>
                <a:off x="5819686" y="2381250"/>
                <a:ext cx="1244152" cy="3204000"/>
              </a:xfrm>
              <a:prstGeom prst="roundRect">
                <a:avLst>
                  <a:gd name="adj" fmla="val 61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99" name="Picture 3" descr="E:\yinfeifei\2012年工作项目\UFIDA用友 2012\用友 王曼曼\20120223 信息化企业从U8AIO开始PPT美化\png图\未标题-108.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76832" y="2525462"/>
                <a:ext cx="1134817" cy="647876"/>
              </a:xfrm>
              <a:prstGeom prst="rect">
                <a:avLst/>
              </a:prstGeom>
              <a:noFill/>
              <a:extLst>
                <a:ext uri="{909E8E84-426E-40DD-AFC4-6F175D3DCCD1}">
                  <a14:hiddenFill xmlns:a14="http://schemas.microsoft.com/office/drawing/2010/main">
                    <a:solidFill>
                      <a:srgbClr val="FFFFFF"/>
                    </a:solidFill>
                  </a14:hiddenFill>
                </a:ext>
              </a:extLst>
            </p:spPr>
          </p:pic>
          <p:sp>
            <p:nvSpPr>
              <p:cNvPr id="200" name="TextBox 199"/>
              <p:cNvSpPr txBox="1"/>
              <p:nvPr/>
            </p:nvSpPr>
            <p:spPr>
              <a:xfrm>
                <a:off x="6205605" y="2534235"/>
                <a:ext cx="458780" cy="309028"/>
              </a:xfrm>
              <a:prstGeom prst="rect">
                <a:avLst/>
              </a:prstGeom>
              <a:noFill/>
            </p:spPr>
            <p:txBody>
              <a:bodyPr wrap="none" rtlCol="0">
                <a:spAutoFit/>
              </a:bodyPr>
              <a:lstStyle/>
              <a:p>
                <a:r>
                  <a:rPr lang="en-US" altLang="zh-CN" sz="1200" b="1" dirty="0" smtClean="0">
                    <a:latin typeface="微软雅黑" panose="020B0503020204020204" pitchFamily="34" charset="-122"/>
                    <a:ea typeface="微软雅黑" panose="020B0503020204020204" pitchFamily="34" charset="-122"/>
                  </a:rPr>
                  <a:t>MA</a:t>
                </a:r>
                <a:endParaRPr lang="zh-CN" altLang="en-US" sz="1200" b="1" dirty="0">
                  <a:latin typeface="微软雅黑" panose="020B0503020204020204" pitchFamily="34" charset="-122"/>
                  <a:ea typeface="微软雅黑" panose="020B0503020204020204" pitchFamily="34" charset="-122"/>
                </a:endParaRPr>
              </a:p>
            </p:txBody>
          </p:sp>
          <p:grpSp>
            <p:nvGrpSpPr>
              <p:cNvPr id="201" name="组合 98"/>
              <p:cNvGrpSpPr/>
              <p:nvPr/>
            </p:nvGrpSpPr>
            <p:grpSpPr>
              <a:xfrm>
                <a:off x="5878676" y="3264468"/>
                <a:ext cx="1134817" cy="648000"/>
                <a:chOff x="6059553" y="3037461"/>
                <a:chExt cx="1134817" cy="648000"/>
              </a:xfrm>
            </p:grpSpPr>
            <p:pic>
              <p:nvPicPr>
                <p:cNvPr id="214" name="Picture 3" descr="E:\yinfeifei\2012年工作项目\UFIDA用友 2012\用友 王曼曼\20120223 信息化企业从U8AIO开始PPT美化\png图\未标题-108.png"/>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59553" y="3037461"/>
                  <a:ext cx="1134817" cy="648000"/>
                </a:xfrm>
                <a:prstGeom prst="rect">
                  <a:avLst/>
                </a:prstGeom>
                <a:noFill/>
                <a:extLst>
                  <a:ext uri="{909E8E84-426E-40DD-AFC4-6F175D3DCCD1}">
                    <a14:hiddenFill xmlns:a14="http://schemas.microsoft.com/office/drawing/2010/main">
                      <a:solidFill>
                        <a:srgbClr val="FFFFFF"/>
                      </a:solidFill>
                    </a14:hiddenFill>
                  </a:ext>
                </a:extLst>
              </p:spPr>
            </p:pic>
            <p:sp>
              <p:nvSpPr>
                <p:cNvPr id="215" name="TextBox 214"/>
                <p:cNvSpPr txBox="1"/>
                <p:nvPr/>
              </p:nvSpPr>
              <p:spPr>
                <a:xfrm>
                  <a:off x="6366502" y="3126325"/>
                  <a:ext cx="554960" cy="309028"/>
                </a:xfrm>
                <a:prstGeom prst="rect">
                  <a:avLst/>
                </a:prstGeom>
                <a:noFill/>
              </p:spPr>
              <p:txBody>
                <a:bodyPr wrap="none" rtlCol="0">
                  <a:spAutoFit/>
                </a:bodyPr>
                <a:lstStyle/>
                <a:p>
                  <a:r>
                    <a:rPr lang="en-US" altLang="zh-CN" sz="1200" b="1" dirty="0" smtClean="0">
                      <a:latin typeface="微软雅黑" panose="020B0503020204020204" pitchFamily="34" charset="-122"/>
                      <a:ea typeface="微软雅黑" panose="020B0503020204020204" pitchFamily="34" charset="-122"/>
                    </a:rPr>
                    <a:t>CRM</a:t>
                  </a:r>
                  <a:endParaRPr lang="zh-CN" altLang="en-US" sz="1200" b="1" dirty="0">
                    <a:latin typeface="微软雅黑" panose="020B0503020204020204" pitchFamily="34" charset="-122"/>
                    <a:ea typeface="微软雅黑" panose="020B0503020204020204" pitchFamily="34" charset="-122"/>
                  </a:endParaRPr>
                </a:p>
              </p:txBody>
            </p:sp>
          </p:grpSp>
          <p:grpSp>
            <p:nvGrpSpPr>
              <p:cNvPr id="202" name="组合 99"/>
              <p:cNvGrpSpPr/>
              <p:nvPr/>
            </p:nvGrpSpPr>
            <p:grpSpPr>
              <a:xfrm>
                <a:off x="5839702" y="4779615"/>
                <a:ext cx="1152128" cy="648000"/>
                <a:chOff x="6020579" y="4495601"/>
                <a:chExt cx="1152128" cy="648000"/>
              </a:xfrm>
            </p:grpSpPr>
            <p:pic>
              <p:nvPicPr>
                <p:cNvPr id="210" name="Picture 3" descr="E:\yinfeifei\2012年工作项目\UFIDA用友 2012\用友 王曼曼\20120223 信息化企业从U8AIO开始PPT美化\png图\未标题-108.png"/>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37890" y="4495601"/>
                  <a:ext cx="1134817" cy="648000"/>
                </a:xfrm>
                <a:prstGeom prst="rect">
                  <a:avLst/>
                </a:prstGeom>
                <a:noFill/>
                <a:extLst>
                  <a:ext uri="{909E8E84-426E-40DD-AFC4-6F175D3DCCD1}">
                    <a14:hiddenFill xmlns:a14="http://schemas.microsoft.com/office/drawing/2010/main">
                      <a:solidFill>
                        <a:srgbClr val="FFFFFF"/>
                      </a:solidFill>
                    </a14:hiddenFill>
                  </a:ext>
                </a:extLst>
              </p:spPr>
            </p:pic>
            <p:sp>
              <p:nvSpPr>
                <p:cNvPr id="211" name="TextBox 210"/>
                <p:cNvSpPr txBox="1"/>
                <p:nvPr/>
              </p:nvSpPr>
              <p:spPr>
                <a:xfrm>
                  <a:off x="6359077" y="4556746"/>
                  <a:ext cx="492443" cy="309028"/>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零售</a:t>
                  </a:r>
                  <a:endParaRPr lang="en-US" altLang="zh-CN" sz="1200" b="1" dirty="0" smtClean="0">
                    <a:latin typeface="微软雅黑" panose="020B0503020204020204" pitchFamily="34" charset="-122"/>
                    <a:ea typeface="微软雅黑" panose="020B0503020204020204" pitchFamily="34" charset="-122"/>
                  </a:endParaRPr>
                </a:p>
              </p:txBody>
            </p:sp>
            <p:sp>
              <p:nvSpPr>
                <p:cNvPr id="212" name="TextBox 211"/>
                <p:cNvSpPr txBox="1"/>
                <p:nvPr/>
              </p:nvSpPr>
              <p:spPr>
                <a:xfrm>
                  <a:off x="6020579" y="4821698"/>
                  <a:ext cx="595035" cy="240356"/>
                </a:xfrm>
                <a:prstGeom prst="rect">
                  <a:avLst/>
                </a:prstGeom>
                <a:noFill/>
              </p:spPr>
              <p:txBody>
                <a:bodyPr wrap="none" rtlCol="0">
                  <a:spAutoFit/>
                </a:bodyPr>
                <a:lstStyle/>
                <a:p>
                  <a:r>
                    <a:rPr lang="zh-CN" altLang="en-US" sz="800" dirty="0" smtClean="0">
                      <a:latin typeface="微软雅黑" panose="020B0503020204020204" pitchFamily="34" charset="-122"/>
                      <a:ea typeface="微软雅黑" panose="020B0503020204020204" pitchFamily="34" charset="-122"/>
                    </a:rPr>
                    <a:t>加盟连锁</a:t>
                  </a:r>
                  <a:endParaRPr lang="zh-CN" altLang="en-US" sz="800" dirty="0" smtClean="0">
                    <a:latin typeface="微软雅黑" panose="020B0503020204020204" pitchFamily="34" charset="-122"/>
                    <a:ea typeface="微软雅黑" panose="020B0503020204020204" pitchFamily="34" charset="-122"/>
                  </a:endParaRPr>
                </a:p>
              </p:txBody>
            </p:sp>
            <p:sp>
              <p:nvSpPr>
                <p:cNvPr id="213" name="TextBox 212"/>
                <p:cNvSpPr txBox="1"/>
                <p:nvPr/>
              </p:nvSpPr>
              <p:spPr>
                <a:xfrm>
                  <a:off x="6524635" y="4821698"/>
                  <a:ext cx="595035" cy="240356"/>
                </a:xfrm>
                <a:prstGeom prst="rect">
                  <a:avLst/>
                </a:prstGeom>
                <a:noFill/>
              </p:spPr>
              <p:txBody>
                <a:bodyPr wrap="none" rtlCol="0">
                  <a:spAutoFit/>
                </a:bodyPr>
                <a:lstStyle/>
                <a:p>
                  <a:r>
                    <a:rPr lang="zh-CN" altLang="en-US" sz="800" dirty="0" smtClean="0">
                      <a:latin typeface="微软雅黑" panose="020B0503020204020204" pitchFamily="34" charset="-122"/>
                      <a:ea typeface="微软雅黑" panose="020B0503020204020204" pitchFamily="34" charset="-122"/>
                    </a:rPr>
                    <a:t>直营连锁</a:t>
                  </a:r>
                  <a:endParaRPr lang="zh-CN" altLang="en-US" sz="800" dirty="0" smtClean="0">
                    <a:latin typeface="微软雅黑" panose="020B0503020204020204" pitchFamily="34" charset="-122"/>
                    <a:ea typeface="微软雅黑" panose="020B0503020204020204" pitchFamily="34" charset="-122"/>
                  </a:endParaRPr>
                </a:p>
              </p:txBody>
            </p:sp>
          </p:grpSp>
          <p:grpSp>
            <p:nvGrpSpPr>
              <p:cNvPr id="203" name="组合 100"/>
              <p:cNvGrpSpPr/>
              <p:nvPr/>
            </p:nvGrpSpPr>
            <p:grpSpPr>
              <a:xfrm>
                <a:off x="5878676" y="3974951"/>
                <a:ext cx="1134817" cy="739095"/>
                <a:chOff x="6059553" y="3767279"/>
                <a:chExt cx="1134817" cy="739095"/>
              </a:xfrm>
            </p:grpSpPr>
            <p:pic>
              <p:nvPicPr>
                <p:cNvPr id="204" name="Picture 3" descr="E:\yinfeifei\2012年工作项目\UFIDA用友 2012\用友 王曼曼\20120223 信息化企业从U8AIO开始PPT美化\png图\未标题-108.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59553" y="3767279"/>
                  <a:ext cx="1134817" cy="739095"/>
                </a:xfrm>
                <a:prstGeom prst="rect">
                  <a:avLst/>
                </a:prstGeom>
                <a:noFill/>
                <a:extLst>
                  <a:ext uri="{909E8E84-426E-40DD-AFC4-6F175D3DCCD1}">
                    <a14:hiddenFill xmlns:a14="http://schemas.microsoft.com/office/drawing/2010/main">
                      <a:solidFill>
                        <a:srgbClr val="FFFFFF"/>
                      </a:solidFill>
                    </a14:hiddenFill>
                  </a:ext>
                </a:extLst>
              </p:spPr>
            </p:pic>
            <p:sp>
              <p:nvSpPr>
                <p:cNvPr id="205" name="TextBox 204"/>
                <p:cNvSpPr txBox="1"/>
                <p:nvPr/>
              </p:nvSpPr>
              <p:spPr>
                <a:xfrm>
                  <a:off x="6380740" y="3804020"/>
                  <a:ext cx="492443" cy="309028"/>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分销</a:t>
                  </a:r>
                  <a:endParaRPr lang="en-US" altLang="zh-CN" sz="1200" b="1" dirty="0" smtClean="0">
                    <a:latin typeface="微软雅黑" panose="020B0503020204020204" pitchFamily="34" charset="-122"/>
                    <a:ea typeface="微软雅黑" panose="020B0503020204020204" pitchFamily="34" charset="-122"/>
                  </a:endParaRPr>
                </a:p>
              </p:txBody>
            </p:sp>
            <p:sp>
              <p:nvSpPr>
                <p:cNvPr id="206" name="TextBox 205"/>
                <p:cNvSpPr txBox="1"/>
                <p:nvPr/>
              </p:nvSpPr>
              <p:spPr>
                <a:xfrm>
                  <a:off x="6079736" y="4056297"/>
                  <a:ext cx="595035" cy="240356"/>
                </a:xfrm>
                <a:prstGeom prst="rect">
                  <a:avLst/>
                </a:prstGeom>
                <a:noFill/>
              </p:spPr>
              <p:txBody>
                <a:bodyPr wrap="none" rtlCol="0">
                  <a:spAutoFit/>
                </a:bodyPr>
                <a:lstStyle/>
                <a:p>
                  <a:r>
                    <a:rPr lang="zh-CN" altLang="en-US" sz="800" dirty="0" smtClean="0">
                      <a:latin typeface="微软雅黑" panose="020B0503020204020204" pitchFamily="34" charset="-122"/>
                      <a:ea typeface="微软雅黑" panose="020B0503020204020204" pitchFamily="34" charset="-122"/>
                    </a:rPr>
                    <a:t>通路管理</a:t>
                  </a:r>
                  <a:endParaRPr lang="zh-CN" altLang="en-US" sz="800" dirty="0">
                    <a:latin typeface="微软雅黑" panose="020B0503020204020204" pitchFamily="34" charset="-122"/>
                    <a:ea typeface="微软雅黑" panose="020B0503020204020204" pitchFamily="34" charset="-122"/>
                  </a:endParaRPr>
                </a:p>
              </p:txBody>
            </p:sp>
            <p:sp>
              <p:nvSpPr>
                <p:cNvPr id="207" name="TextBox 206"/>
                <p:cNvSpPr txBox="1"/>
                <p:nvPr/>
              </p:nvSpPr>
              <p:spPr>
                <a:xfrm>
                  <a:off x="6079736" y="4209835"/>
                  <a:ext cx="595035" cy="240356"/>
                </a:xfrm>
                <a:prstGeom prst="rect">
                  <a:avLst/>
                </a:prstGeom>
                <a:noFill/>
              </p:spPr>
              <p:txBody>
                <a:bodyPr wrap="none" rtlCol="0">
                  <a:spAutoFit/>
                </a:bodyPr>
                <a:lstStyle/>
                <a:p>
                  <a:r>
                    <a:rPr lang="zh-CN" altLang="en-US" sz="800" dirty="0" smtClean="0">
                      <a:latin typeface="微软雅黑" panose="020B0503020204020204" pitchFamily="34" charset="-122"/>
                      <a:ea typeface="微软雅黑" panose="020B0503020204020204" pitchFamily="34" charset="-122"/>
                    </a:rPr>
                    <a:t>营销体系</a:t>
                  </a:r>
                  <a:endParaRPr lang="zh-CN" altLang="en-US" sz="800" dirty="0" smtClean="0">
                    <a:latin typeface="微软雅黑" panose="020B0503020204020204" pitchFamily="34" charset="-122"/>
                    <a:ea typeface="微软雅黑" panose="020B0503020204020204" pitchFamily="34" charset="-122"/>
                  </a:endParaRPr>
                </a:p>
              </p:txBody>
            </p:sp>
            <p:sp>
              <p:nvSpPr>
                <p:cNvPr id="208" name="TextBox 207"/>
                <p:cNvSpPr txBox="1"/>
                <p:nvPr/>
              </p:nvSpPr>
              <p:spPr>
                <a:xfrm>
                  <a:off x="6575036" y="4056297"/>
                  <a:ext cx="595035" cy="240356"/>
                </a:xfrm>
                <a:prstGeom prst="rect">
                  <a:avLst/>
                </a:prstGeom>
                <a:noFill/>
              </p:spPr>
              <p:txBody>
                <a:bodyPr wrap="none" rtlCol="0">
                  <a:spAutoFit/>
                </a:bodyPr>
                <a:lstStyle/>
                <a:p>
                  <a:r>
                    <a:rPr lang="zh-CN" altLang="en-US" sz="800" dirty="0" smtClean="0">
                      <a:latin typeface="微软雅黑" panose="020B0503020204020204" pitchFamily="34" charset="-122"/>
                      <a:ea typeface="微软雅黑" panose="020B0503020204020204" pitchFamily="34" charset="-122"/>
                    </a:rPr>
                    <a:t>全局库存</a:t>
                  </a:r>
                  <a:endParaRPr lang="zh-CN" altLang="en-US" sz="800" dirty="0">
                    <a:latin typeface="微软雅黑" panose="020B0503020204020204" pitchFamily="34" charset="-122"/>
                    <a:ea typeface="微软雅黑" panose="020B0503020204020204" pitchFamily="34" charset="-122"/>
                  </a:endParaRPr>
                </a:p>
              </p:txBody>
            </p:sp>
            <p:sp>
              <p:nvSpPr>
                <p:cNvPr id="209" name="TextBox 208"/>
                <p:cNvSpPr txBox="1"/>
                <p:nvPr/>
              </p:nvSpPr>
              <p:spPr>
                <a:xfrm>
                  <a:off x="6575036" y="4209835"/>
                  <a:ext cx="595035" cy="240356"/>
                </a:xfrm>
                <a:prstGeom prst="rect">
                  <a:avLst/>
                </a:prstGeom>
                <a:noFill/>
              </p:spPr>
              <p:txBody>
                <a:bodyPr wrap="none" rtlCol="0">
                  <a:spAutoFit/>
                </a:bodyPr>
                <a:lstStyle/>
                <a:p>
                  <a:r>
                    <a:rPr lang="zh-CN" altLang="en-US" sz="800" dirty="0" smtClean="0">
                      <a:latin typeface="微软雅黑" panose="020B0503020204020204" pitchFamily="34" charset="-122"/>
                      <a:ea typeface="微软雅黑" panose="020B0503020204020204" pitchFamily="34" charset="-122"/>
                    </a:rPr>
                    <a:t>价格体系</a:t>
                  </a:r>
                  <a:endParaRPr lang="zh-CN" altLang="en-US" sz="800" dirty="0" smtClean="0">
                    <a:latin typeface="微软雅黑" panose="020B0503020204020204" pitchFamily="34" charset="-122"/>
                    <a:ea typeface="微软雅黑" panose="020B0503020204020204" pitchFamily="34" charset="-122"/>
                  </a:endParaRPr>
                </a:p>
              </p:txBody>
            </p:sp>
          </p:grpSp>
        </p:grpSp>
        <p:grpSp>
          <p:nvGrpSpPr>
            <p:cNvPr id="22" name="组合 450"/>
            <p:cNvGrpSpPr/>
            <p:nvPr/>
          </p:nvGrpSpPr>
          <p:grpSpPr>
            <a:xfrm>
              <a:off x="1473081" y="1395863"/>
              <a:ext cx="6192401" cy="288182"/>
              <a:chOff x="892630" y="1435324"/>
              <a:chExt cx="6192401" cy="321505"/>
            </a:xfrm>
          </p:grpSpPr>
          <p:pic>
            <p:nvPicPr>
              <p:cNvPr id="186" name="Picture 3" descr="E:\yinfeifei\2012年工作项目\UFIDA用友 2012\用友 王曼曼\20120223 信息化企业从U8AIO开始PPT美化\0323全面成本管理\png图\未标题-1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2630" y="1435324"/>
                <a:ext cx="6171208" cy="289475"/>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899258" y="1447800"/>
                <a:ext cx="800219" cy="309029"/>
              </a:xfrm>
              <a:prstGeom prst="rect">
                <a:avLst/>
              </a:prstGeom>
              <a:noFill/>
            </p:spPr>
            <p:txBody>
              <a:bodyPr wrap="non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商业智能</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88" name="TextBox 187"/>
              <p:cNvSpPr txBox="1"/>
              <p:nvPr/>
            </p:nvSpPr>
            <p:spPr>
              <a:xfrm>
                <a:off x="1558848" y="1463189"/>
                <a:ext cx="646331" cy="257524"/>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财务主题</a:t>
                </a:r>
                <a:endParaRPr lang="zh-CN" altLang="en-US" sz="900" dirty="0">
                  <a:latin typeface="微软雅黑" panose="020B0503020204020204" pitchFamily="34" charset="-122"/>
                  <a:ea typeface="微软雅黑" panose="020B0503020204020204" pitchFamily="34" charset="-122"/>
                </a:endParaRPr>
              </a:p>
            </p:txBody>
          </p:sp>
          <p:sp>
            <p:nvSpPr>
              <p:cNvPr id="189" name="TextBox 188"/>
              <p:cNvSpPr txBox="1"/>
              <p:nvPr/>
            </p:nvSpPr>
            <p:spPr>
              <a:xfrm>
                <a:off x="2075406" y="1463189"/>
                <a:ext cx="646331" cy="257524"/>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营销主题</a:t>
                </a:r>
                <a:endParaRPr lang="zh-CN" altLang="en-US" sz="900" dirty="0" smtClean="0">
                  <a:latin typeface="微软雅黑" panose="020B0503020204020204" pitchFamily="34" charset="-122"/>
                  <a:ea typeface="微软雅黑" panose="020B0503020204020204" pitchFamily="34" charset="-122"/>
                </a:endParaRPr>
              </a:p>
            </p:txBody>
          </p:sp>
          <p:sp>
            <p:nvSpPr>
              <p:cNvPr id="190" name="TextBox 189"/>
              <p:cNvSpPr txBox="1"/>
              <p:nvPr/>
            </p:nvSpPr>
            <p:spPr>
              <a:xfrm>
                <a:off x="2591964" y="1463189"/>
                <a:ext cx="646331" cy="257524"/>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采购主题</a:t>
                </a:r>
                <a:endParaRPr lang="zh-CN" altLang="en-US" sz="900" dirty="0" smtClean="0">
                  <a:latin typeface="微软雅黑" panose="020B0503020204020204" pitchFamily="34" charset="-122"/>
                  <a:ea typeface="微软雅黑" panose="020B0503020204020204" pitchFamily="34" charset="-122"/>
                </a:endParaRPr>
              </a:p>
            </p:txBody>
          </p:sp>
          <p:sp>
            <p:nvSpPr>
              <p:cNvPr id="191" name="TextBox 190"/>
              <p:cNvSpPr txBox="1"/>
              <p:nvPr/>
            </p:nvSpPr>
            <p:spPr>
              <a:xfrm>
                <a:off x="3108522" y="1463189"/>
                <a:ext cx="646331" cy="257524"/>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库存主题</a:t>
                </a:r>
                <a:endParaRPr lang="zh-CN" altLang="en-US" sz="900" dirty="0" smtClean="0">
                  <a:latin typeface="微软雅黑" panose="020B0503020204020204" pitchFamily="34" charset="-122"/>
                  <a:ea typeface="微软雅黑" panose="020B0503020204020204" pitchFamily="34" charset="-122"/>
                </a:endParaRPr>
              </a:p>
            </p:txBody>
          </p:sp>
          <p:sp>
            <p:nvSpPr>
              <p:cNvPr id="192" name="TextBox 191"/>
              <p:cNvSpPr txBox="1"/>
              <p:nvPr/>
            </p:nvSpPr>
            <p:spPr>
              <a:xfrm>
                <a:off x="3625080" y="1463189"/>
                <a:ext cx="646331" cy="257524"/>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生产主题</a:t>
                </a:r>
                <a:endParaRPr lang="zh-CN" altLang="en-US" sz="900" dirty="0" smtClean="0">
                  <a:latin typeface="微软雅黑" panose="020B0503020204020204" pitchFamily="34" charset="-122"/>
                  <a:ea typeface="微软雅黑" panose="020B0503020204020204" pitchFamily="34" charset="-122"/>
                </a:endParaRPr>
              </a:p>
            </p:txBody>
          </p:sp>
          <p:sp>
            <p:nvSpPr>
              <p:cNvPr id="193" name="TextBox 192"/>
              <p:cNvSpPr txBox="1"/>
              <p:nvPr/>
            </p:nvSpPr>
            <p:spPr>
              <a:xfrm>
                <a:off x="4141638" y="1463189"/>
                <a:ext cx="646331" cy="257524"/>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质量主题</a:t>
                </a:r>
                <a:endParaRPr lang="zh-CN" altLang="en-US" sz="900" dirty="0" smtClean="0">
                  <a:latin typeface="微软雅黑" panose="020B0503020204020204" pitchFamily="34" charset="-122"/>
                  <a:ea typeface="微软雅黑" panose="020B0503020204020204" pitchFamily="34" charset="-122"/>
                </a:endParaRPr>
              </a:p>
            </p:txBody>
          </p:sp>
          <p:sp>
            <p:nvSpPr>
              <p:cNvPr id="194" name="TextBox 193"/>
              <p:cNvSpPr txBox="1"/>
              <p:nvPr/>
            </p:nvSpPr>
            <p:spPr>
              <a:xfrm>
                <a:off x="4658196" y="1463189"/>
                <a:ext cx="877163" cy="257524"/>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人力资源主题</a:t>
                </a:r>
                <a:endParaRPr lang="zh-CN" altLang="en-US" sz="900" dirty="0" smtClean="0">
                  <a:latin typeface="微软雅黑" panose="020B0503020204020204" pitchFamily="34" charset="-122"/>
                  <a:ea typeface="微软雅黑" panose="020B0503020204020204" pitchFamily="34" charset="-122"/>
                </a:endParaRPr>
              </a:p>
            </p:txBody>
          </p:sp>
          <p:sp>
            <p:nvSpPr>
              <p:cNvPr id="195" name="TextBox 194"/>
              <p:cNvSpPr txBox="1"/>
              <p:nvPr/>
            </p:nvSpPr>
            <p:spPr>
              <a:xfrm>
                <a:off x="5405586" y="1463189"/>
                <a:ext cx="646331" cy="257524"/>
              </a:xfrm>
              <a:prstGeom prst="rect">
                <a:avLst/>
              </a:prstGeom>
              <a:noFill/>
            </p:spPr>
            <p:txBody>
              <a:bodyPr wrap="none" rtlCol="0">
                <a:spAutoFit/>
              </a:bodyPr>
              <a:lstStyle/>
              <a:p>
                <a:r>
                  <a:rPr lang="zh-CN" altLang="en-US" sz="900" dirty="0">
                    <a:latin typeface="微软雅黑" panose="020B0503020204020204" pitchFamily="34" charset="-122"/>
                    <a:ea typeface="微软雅黑" panose="020B0503020204020204" pitchFamily="34" charset="-122"/>
                  </a:rPr>
                  <a:t>成本主题</a:t>
                </a:r>
                <a:endParaRPr lang="zh-CN" altLang="en-US" sz="900" dirty="0" smtClean="0">
                  <a:latin typeface="微软雅黑" panose="020B0503020204020204" pitchFamily="34" charset="-122"/>
                  <a:ea typeface="微软雅黑" panose="020B0503020204020204" pitchFamily="34" charset="-122"/>
                </a:endParaRPr>
              </a:p>
            </p:txBody>
          </p:sp>
          <p:sp>
            <p:nvSpPr>
              <p:cNvPr id="196" name="TextBox 195"/>
              <p:cNvSpPr txBox="1"/>
              <p:nvPr/>
            </p:nvSpPr>
            <p:spPr>
              <a:xfrm>
                <a:off x="5922144" y="1463189"/>
                <a:ext cx="646331" cy="257524"/>
              </a:xfrm>
              <a:prstGeom prst="rect">
                <a:avLst/>
              </a:prstGeom>
              <a:noFill/>
            </p:spPr>
            <p:txBody>
              <a:bodyPr wrap="none" rtlCol="0">
                <a:spAutoFit/>
              </a:bodyPr>
              <a:lstStyle/>
              <a:p>
                <a:r>
                  <a:rPr lang="zh-CN" altLang="en-US" sz="900" dirty="0">
                    <a:latin typeface="微软雅黑" panose="020B0503020204020204" pitchFamily="34" charset="-122"/>
                    <a:ea typeface="微软雅黑" panose="020B0503020204020204" pitchFamily="34" charset="-122"/>
                  </a:rPr>
                  <a:t>预算</a:t>
                </a:r>
                <a:r>
                  <a:rPr lang="zh-CN" altLang="en-US" sz="900" dirty="0" smtClean="0">
                    <a:latin typeface="微软雅黑" panose="020B0503020204020204" pitchFamily="34" charset="-122"/>
                    <a:ea typeface="微软雅黑" panose="020B0503020204020204" pitchFamily="34" charset="-122"/>
                  </a:rPr>
                  <a:t>主题</a:t>
                </a:r>
                <a:endParaRPr lang="zh-CN" altLang="en-US" sz="900" dirty="0" smtClean="0">
                  <a:latin typeface="微软雅黑" panose="020B0503020204020204" pitchFamily="34" charset="-122"/>
                  <a:ea typeface="微软雅黑" panose="020B0503020204020204" pitchFamily="34" charset="-122"/>
                </a:endParaRPr>
              </a:p>
            </p:txBody>
          </p:sp>
          <p:sp>
            <p:nvSpPr>
              <p:cNvPr id="197" name="TextBox 196"/>
              <p:cNvSpPr txBox="1"/>
              <p:nvPr/>
            </p:nvSpPr>
            <p:spPr>
              <a:xfrm>
                <a:off x="6438700" y="1463189"/>
                <a:ext cx="646331" cy="257524"/>
              </a:xfrm>
              <a:prstGeom prst="rect">
                <a:avLst/>
              </a:prstGeom>
              <a:noFill/>
            </p:spPr>
            <p:txBody>
              <a:bodyPr wrap="none" rtlCol="0">
                <a:spAutoFit/>
              </a:bodyPr>
              <a:lstStyle/>
              <a:p>
                <a:r>
                  <a:rPr lang="zh-CN" altLang="en-US" sz="900" dirty="0">
                    <a:latin typeface="微软雅黑" panose="020B0503020204020204" pitchFamily="34" charset="-122"/>
                    <a:ea typeface="微软雅黑" panose="020B0503020204020204" pitchFamily="34" charset="-122"/>
                  </a:rPr>
                  <a:t>委外</a:t>
                </a:r>
                <a:r>
                  <a:rPr lang="zh-CN" altLang="en-US" sz="900" dirty="0" smtClean="0">
                    <a:latin typeface="微软雅黑" panose="020B0503020204020204" pitchFamily="34" charset="-122"/>
                    <a:ea typeface="微软雅黑" panose="020B0503020204020204" pitchFamily="34" charset="-122"/>
                  </a:rPr>
                  <a:t>主题</a:t>
                </a:r>
                <a:endParaRPr lang="zh-CN" altLang="en-US" sz="900" dirty="0" smtClean="0">
                  <a:latin typeface="微软雅黑" panose="020B0503020204020204" pitchFamily="34" charset="-122"/>
                  <a:ea typeface="微软雅黑" panose="020B0503020204020204" pitchFamily="34" charset="-122"/>
                </a:endParaRPr>
              </a:p>
            </p:txBody>
          </p:sp>
        </p:grpSp>
        <p:grpSp>
          <p:nvGrpSpPr>
            <p:cNvPr id="23" name="组合 451"/>
            <p:cNvGrpSpPr/>
            <p:nvPr/>
          </p:nvGrpSpPr>
          <p:grpSpPr>
            <a:xfrm>
              <a:off x="1473081" y="1669075"/>
              <a:ext cx="6171208" cy="284633"/>
              <a:chOff x="892630" y="1740124"/>
              <a:chExt cx="6171208" cy="317545"/>
            </a:xfrm>
          </p:grpSpPr>
          <p:pic>
            <p:nvPicPr>
              <p:cNvPr id="179" name="Picture 3" descr="E:\yinfeifei\2012年工作项目\UFIDA用友 2012\用友 王曼曼\20120223 信息化企业从U8AIO开始PPT美化\0323全面成本管理\png图\未标题-1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2630" y="1740124"/>
                <a:ext cx="6171208" cy="289475"/>
              </a:xfrm>
              <a:prstGeom prst="rect">
                <a:avLst/>
              </a:prstGeom>
              <a:noFill/>
              <a:extLst>
                <a:ext uri="{909E8E84-426E-40DD-AFC4-6F175D3DCCD1}">
                  <a14:hiddenFill xmlns:a14="http://schemas.microsoft.com/office/drawing/2010/main">
                    <a:solidFill>
                      <a:srgbClr val="FFFFFF"/>
                    </a:solidFill>
                  </a14:hiddenFill>
                </a:ext>
              </a:extLst>
            </p:spPr>
          </p:pic>
          <p:sp>
            <p:nvSpPr>
              <p:cNvPr id="180" name="TextBox 179"/>
              <p:cNvSpPr txBox="1"/>
              <p:nvPr/>
            </p:nvSpPr>
            <p:spPr>
              <a:xfrm>
                <a:off x="899258" y="1748641"/>
                <a:ext cx="800219" cy="309028"/>
              </a:xfrm>
              <a:prstGeom prst="rect">
                <a:avLst/>
              </a:prstGeom>
              <a:noFill/>
            </p:spPr>
            <p:txBody>
              <a:bodyPr wrap="non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集团管理</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81" name="TextBox 180"/>
              <p:cNvSpPr txBox="1"/>
              <p:nvPr/>
            </p:nvSpPr>
            <p:spPr>
              <a:xfrm>
                <a:off x="2075406" y="1764026"/>
                <a:ext cx="646331" cy="257523"/>
              </a:xfrm>
              <a:prstGeom prst="rect">
                <a:avLst/>
              </a:prstGeom>
              <a:noFill/>
            </p:spPr>
            <p:txBody>
              <a:bodyPr wrap="none" rtlCol="0">
                <a:spAutoFit/>
              </a:bodyPr>
              <a:lstStyle/>
              <a:p>
                <a:pPr algn="ctr"/>
                <a:r>
                  <a:rPr lang="zh-CN" altLang="en-US" sz="900" dirty="0" smtClean="0">
                    <a:latin typeface="微软雅黑" panose="020B0503020204020204" pitchFamily="34" charset="-122"/>
                    <a:ea typeface="微软雅黑" panose="020B0503020204020204" pitchFamily="34" charset="-122"/>
                  </a:rPr>
                  <a:t>账簿合并</a:t>
                </a:r>
                <a:endParaRPr lang="zh-CN" altLang="en-US" sz="900" dirty="0" smtClean="0">
                  <a:latin typeface="微软雅黑" panose="020B0503020204020204" pitchFamily="34" charset="-122"/>
                  <a:ea typeface="微软雅黑" panose="020B0503020204020204" pitchFamily="34" charset="-122"/>
                </a:endParaRPr>
              </a:p>
            </p:txBody>
          </p:sp>
          <p:sp>
            <p:nvSpPr>
              <p:cNvPr id="182" name="TextBox 181"/>
              <p:cNvSpPr txBox="1"/>
              <p:nvPr/>
            </p:nvSpPr>
            <p:spPr>
              <a:xfrm>
                <a:off x="2952251" y="1764026"/>
                <a:ext cx="646331" cy="257523"/>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行业报表</a:t>
                </a:r>
                <a:endParaRPr lang="zh-CN" altLang="en-US" sz="900" dirty="0" smtClean="0">
                  <a:latin typeface="微软雅黑" panose="020B0503020204020204" pitchFamily="34" charset="-122"/>
                  <a:ea typeface="微软雅黑" panose="020B0503020204020204" pitchFamily="34" charset="-122"/>
                </a:endParaRPr>
              </a:p>
            </p:txBody>
          </p:sp>
          <p:sp>
            <p:nvSpPr>
              <p:cNvPr id="183" name="TextBox 182"/>
              <p:cNvSpPr txBox="1"/>
              <p:nvPr/>
            </p:nvSpPr>
            <p:spPr>
              <a:xfrm>
                <a:off x="3829096" y="1764026"/>
                <a:ext cx="646331" cy="257523"/>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集团财务</a:t>
                </a:r>
                <a:endParaRPr lang="zh-CN" altLang="en-US" sz="900" dirty="0" smtClean="0">
                  <a:latin typeface="微软雅黑" panose="020B0503020204020204" pitchFamily="34" charset="-122"/>
                  <a:ea typeface="微软雅黑" panose="020B0503020204020204" pitchFamily="34" charset="-122"/>
                </a:endParaRPr>
              </a:p>
            </p:txBody>
          </p:sp>
          <p:sp>
            <p:nvSpPr>
              <p:cNvPr id="184" name="TextBox 183"/>
              <p:cNvSpPr txBox="1"/>
              <p:nvPr/>
            </p:nvSpPr>
            <p:spPr>
              <a:xfrm>
                <a:off x="4705941" y="1764026"/>
                <a:ext cx="646331" cy="257523"/>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结算中心</a:t>
                </a:r>
                <a:endParaRPr lang="zh-CN" altLang="en-US" sz="900" dirty="0" smtClean="0">
                  <a:latin typeface="微软雅黑" panose="020B0503020204020204" pitchFamily="34" charset="-122"/>
                  <a:ea typeface="微软雅黑" panose="020B0503020204020204" pitchFamily="34" charset="-122"/>
                </a:endParaRPr>
              </a:p>
            </p:txBody>
          </p:sp>
          <p:sp>
            <p:nvSpPr>
              <p:cNvPr id="185" name="TextBox 184"/>
              <p:cNvSpPr txBox="1"/>
              <p:nvPr/>
            </p:nvSpPr>
            <p:spPr>
              <a:xfrm>
                <a:off x="5591707" y="1764026"/>
                <a:ext cx="761747" cy="257523"/>
              </a:xfrm>
              <a:prstGeom prst="rect">
                <a:avLst/>
              </a:prstGeom>
              <a:noFill/>
            </p:spPr>
            <p:txBody>
              <a:bodyPr wrap="none" rtlCol="0">
                <a:spAutoFit/>
              </a:bodyPr>
              <a:lstStyle/>
              <a:p>
                <a:pPr algn="ctr"/>
                <a:r>
                  <a:rPr lang="zh-CN" altLang="en-US" sz="900" dirty="0" smtClean="0">
                    <a:latin typeface="微软雅黑" panose="020B0503020204020204" pitchFamily="34" charset="-122"/>
                    <a:ea typeface="微软雅黑" panose="020B0503020204020204" pitchFamily="34" charset="-122"/>
                  </a:rPr>
                  <a:t>多组织协同</a:t>
                </a:r>
                <a:endParaRPr lang="zh-CN" altLang="en-US" sz="900" dirty="0" smtClean="0">
                  <a:latin typeface="微软雅黑" panose="020B0503020204020204" pitchFamily="34" charset="-122"/>
                  <a:ea typeface="微软雅黑" panose="020B0503020204020204" pitchFamily="34" charset="-122"/>
                </a:endParaRPr>
              </a:p>
            </p:txBody>
          </p:sp>
        </p:grpSp>
        <p:grpSp>
          <p:nvGrpSpPr>
            <p:cNvPr id="24" name="组合 452"/>
            <p:cNvGrpSpPr/>
            <p:nvPr/>
          </p:nvGrpSpPr>
          <p:grpSpPr>
            <a:xfrm>
              <a:off x="1473081" y="1942281"/>
              <a:ext cx="6171208" cy="288182"/>
              <a:chOff x="892630" y="2044924"/>
              <a:chExt cx="6171208" cy="321505"/>
            </a:xfrm>
          </p:grpSpPr>
          <p:pic>
            <p:nvPicPr>
              <p:cNvPr id="172" name="Picture 3" descr="E:\yinfeifei\2012年工作项目\UFIDA用友 2012\用友 王曼曼\20120223 信息化企业从U8AIO开始PPT美化\0323全面成本管理\png图\未标题-1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2630" y="2044924"/>
                <a:ext cx="6171208" cy="289475"/>
              </a:xfrm>
              <a:prstGeom prst="rect">
                <a:avLst/>
              </a:prstGeom>
              <a:noFill/>
              <a:extLst>
                <a:ext uri="{909E8E84-426E-40DD-AFC4-6F175D3DCCD1}">
                  <a14:hiddenFill xmlns:a14="http://schemas.microsoft.com/office/drawing/2010/main">
                    <a:solidFill>
                      <a:srgbClr val="FFFFFF"/>
                    </a:solidFill>
                  </a14:hiddenFill>
                </a:ext>
              </a:extLst>
            </p:spPr>
          </p:pic>
          <p:sp>
            <p:nvSpPr>
              <p:cNvPr id="173" name="TextBox 172"/>
              <p:cNvSpPr txBox="1"/>
              <p:nvPr/>
            </p:nvSpPr>
            <p:spPr>
              <a:xfrm>
                <a:off x="899258" y="2057400"/>
                <a:ext cx="800219" cy="309029"/>
              </a:xfrm>
              <a:prstGeom prst="rect">
                <a:avLst/>
              </a:prstGeom>
              <a:noFill/>
            </p:spPr>
            <p:txBody>
              <a:bodyPr wrap="non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管理会计</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74" name="TextBox 173"/>
              <p:cNvSpPr txBox="1"/>
              <p:nvPr/>
            </p:nvSpPr>
            <p:spPr>
              <a:xfrm>
                <a:off x="2075406" y="2072790"/>
                <a:ext cx="646331" cy="257523"/>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成本管理</a:t>
                </a:r>
                <a:endParaRPr lang="zh-CN" altLang="en-US" sz="900" dirty="0" smtClean="0">
                  <a:latin typeface="微软雅黑" panose="020B0503020204020204" pitchFamily="34" charset="-122"/>
                  <a:ea typeface="微软雅黑" panose="020B0503020204020204" pitchFamily="34" charset="-122"/>
                </a:endParaRPr>
              </a:p>
            </p:txBody>
          </p:sp>
          <p:sp>
            <p:nvSpPr>
              <p:cNvPr id="175" name="TextBox 174"/>
              <p:cNvSpPr txBox="1"/>
              <p:nvPr/>
            </p:nvSpPr>
            <p:spPr>
              <a:xfrm>
                <a:off x="2952251" y="2072790"/>
                <a:ext cx="646331" cy="257523"/>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预算管理</a:t>
                </a:r>
                <a:endParaRPr lang="zh-CN" altLang="en-US" sz="900" dirty="0" smtClean="0">
                  <a:latin typeface="微软雅黑" panose="020B0503020204020204" pitchFamily="34" charset="-122"/>
                  <a:ea typeface="微软雅黑" panose="020B0503020204020204" pitchFamily="34" charset="-122"/>
                </a:endParaRPr>
              </a:p>
            </p:txBody>
          </p:sp>
          <p:sp>
            <p:nvSpPr>
              <p:cNvPr id="176" name="TextBox 175"/>
              <p:cNvSpPr txBox="1"/>
              <p:nvPr/>
            </p:nvSpPr>
            <p:spPr>
              <a:xfrm>
                <a:off x="3829096" y="2072790"/>
                <a:ext cx="646331" cy="257523"/>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资金管理</a:t>
                </a:r>
                <a:endParaRPr lang="zh-CN" altLang="en-US" sz="900" dirty="0" smtClean="0">
                  <a:latin typeface="微软雅黑" panose="020B0503020204020204" pitchFamily="34" charset="-122"/>
                  <a:ea typeface="微软雅黑" panose="020B0503020204020204" pitchFamily="34" charset="-122"/>
                </a:endParaRPr>
              </a:p>
            </p:txBody>
          </p:sp>
          <p:sp>
            <p:nvSpPr>
              <p:cNvPr id="177" name="TextBox 176"/>
              <p:cNvSpPr txBox="1"/>
              <p:nvPr/>
            </p:nvSpPr>
            <p:spPr>
              <a:xfrm>
                <a:off x="4705941" y="2072790"/>
                <a:ext cx="646331" cy="257523"/>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项目管理</a:t>
                </a:r>
                <a:endParaRPr lang="zh-CN" altLang="en-US" sz="900" dirty="0" smtClean="0">
                  <a:latin typeface="微软雅黑" panose="020B0503020204020204" pitchFamily="34" charset="-122"/>
                  <a:ea typeface="微软雅黑" panose="020B0503020204020204" pitchFamily="34" charset="-122"/>
                </a:endParaRPr>
              </a:p>
            </p:txBody>
          </p:sp>
          <p:sp>
            <p:nvSpPr>
              <p:cNvPr id="178" name="TextBox 177"/>
              <p:cNvSpPr txBox="1"/>
              <p:nvPr/>
            </p:nvSpPr>
            <p:spPr>
              <a:xfrm>
                <a:off x="5662323" y="2072790"/>
                <a:ext cx="646331" cy="257523"/>
              </a:xfrm>
              <a:prstGeom prst="rect">
                <a:avLst/>
              </a:prstGeom>
              <a:noFill/>
            </p:spPr>
            <p:txBody>
              <a:bodyPr wrap="none" rtlCol="0">
                <a:spAutoFit/>
              </a:bodyPr>
              <a:lstStyle/>
              <a:p>
                <a:r>
                  <a:rPr lang="zh-CN" altLang="en-US" sz="900" dirty="0" smtClean="0">
                    <a:latin typeface="微软雅黑" panose="020B0503020204020204" pitchFamily="34" charset="-122"/>
                    <a:ea typeface="微软雅黑" panose="020B0503020204020204" pitchFamily="34" charset="-122"/>
                  </a:rPr>
                  <a:t>财务分析</a:t>
                </a:r>
                <a:endParaRPr lang="zh-CN" altLang="en-US" sz="900" dirty="0" smtClean="0">
                  <a:latin typeface="微软雅黑" panose="020B0503020204020204" pitchFamily="34" charset="-122"/>
                  <a:ea typeface="微软雅黑" panose="020B0503020204020204" pitchFamily="34" charset="-122"/>
                </a:endParaRPr>
              </a:p>
            </p:txBody>
          </p:sp>
        </p:grpSp>
        <p:grpSp>
          <p:nvGrpSpPr>
            <p:cNvPr id="25" name="组合 453"/>
            <p:cNvGrpSpPr/>
            <p:nvPr/>
          </p:nvGrpSpPr>
          <p:grpSpPr>
            <a:xfrm>
              <a:off x="1473081" y="5754513"/>
              <a:ext cx="6192879" cy="282830"/>
              <a:chOff x="870959" y="5776289"/>
              <a:chExt cx="6192879" cy="315533"/>
            </a:xfrm>
          </p:grpSpPr>
          <p:pic>
            <p:nvPicPr>
              <p:cNvPr id="162" name="Picture 2" descr="E:\yinfeifei\2012年工作项目\UFIDA用友 2012\用友 王曼曼\20120223 信息化企业从U8AIO开始PPT美化\0323全面成本管理\png图\未标题-16.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1211" y="5776289"/>
                <a:ext cx="6182627" cy="290012"/>
              </a:xfrm>
              <a:prstGeom prst="rect">
                <a:avLst/>
              </a:prstGeom>
              <a:noFill/>
              <a:extLst>
                <a:ext uri="{909E8E84-426E-40DD-AFC4-6F175D3DCCD1}">
                  <a14:hiddenFill xmlns:a14="http://schemas.microsoft.com/office/drawing/2010/main">
                    <a:solidFill>
                      <a:srgbClr val="FFFFFF"/>
                    </a:solidFill>
                  </a14:hiddenFill>
                </a:ext>
              </a:extLst>
            </p:spPr>
          </p:pic>
          <p:sp>
            <p:nvSpPr>
              <p:cNvPr id="163" name="TextBox 162"/>
              <p:cNvSpPr txBox="1"/>
              <p:nvPr/>
            </p:nvSpPr>
            <p:spPr>
              <a:xfrm>
                <a:off x="870959" y="5782795"/>
                <a:ext cx="800219" cy="309027"/>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财务会计</a:t>
                </a:r>
                <a:endParaRPr lang="zh-CN" altLang="en-US" sz="1200" b="1" dirty="0">
                  <a:latin typeface="微软雅黑" panose="020B0503020204020204" pitchFamily="34" charset="-122"/>
                  <a:ea typeface="微软雅黑" panose="020B0503020204020204" pitchFamily="34" charset="-122"/>
                </a:endParaRPr>
              </a:p>
            </p:txBody>
          </p:sp>
          <p:sp>
            <p:nvSpPr>
              <p:cNvPr id="164" name="TextBox 163"/>
              <p:cNvSpPr txBox="1"/>
              <p:nvPr/>
            </p:nvSpPr>
            <p:spPr>
              <a:xfrm>
                <a:off x="1599660" y="5805270"/>
                <a:ext cx="69762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总账报表</a:t>
                </a:r>
                <a:endParaRPr lang="zh-CN" altLang="en-US" sz="1000" dirty="0">
                  <a:latin typeface="微软雅黑" panose="020B0503020204020204" pitchFamily="34" charset="-122"/>
                  <a:ea typeface="微软雅黑" panose="020B0503020204020204" pitchFamily="34" charset="-122"/>
                </a:endParaRPr>
              </a:p>
            </p:txBody>
          </p:sp>
          <p:sp>
            <p:nvSpPr>
              <p:cNvPr id="165" name="TextBox 164"/>
              <p:cNvSpPr txBox="1"/>
              <p:nvPr/>
            </p:nvSpPr>
            <p:spPr>
              <a:xfrm>
                <a:off x="2249521" y="5805270"/>
                <a:ext cx="69762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应收应付</a:t>
                </a:r>
                <a:endParaRPr lang="zh-CN" altLang="en-US" sz="1000" dirty="0" smtClean="0">
                  <a:latin typeface="微软雅黑" panose="020B0503020204020204" pitchFamily="34" charset="-122"/>
                  <a:ea typeface="微软雅黑" panose="020B0503020204020204" pitchFamily="34" charset="-122"/>
                </a:endParaRPr>
              </a:p>
            </p:txBody>
          </p:sp>
          <p:sp>
            <p:nvSpPr>
              <p:cNvPr id="166" name="TextBox 165"/>
              <p:cNvSpPr txBox="1"/>
              <p:nvPr/>
            </p:nvSpPr>
            <p:spPr>
              <a:xfrm>
                <a:off x="2899382" y="5805270"/>
                <a:ext cx="82586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所得税申报</a:t>
                </a:r>
                <a:endParaRPr lang="zh-CN" altLang="en-US" sz="1000" dirty="0" smtClean="0">
                  <a:latin typeface="微软雅黑" panose="020B0503020204020204" pitchFamily="34" charset="-122"/>
                  <a:ea typeface="微软雅黑" panose="020B0503020204020204" pitchFamily="34" charset="-122"/>
                </a:endParaRPr>
              </a:p>
            </p:txBody>
          </p:sp>
          <p:sp>
            <p:nvSpPr>
              <p:cNvPr id="167" name="TextBox 166"/>
              <p:cNvSpPr txBox="1"/>
              <p:nvPr/>
            </p:nvSpPr>
            <p:spPr>
              <a:xfrm>
                <a:off x="3677483" y="5805270"/>
                <a:ext cx="69762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网上报销</a:t>
                </a:r>
                <a:endParaRPr lang="zh-CN" altLang="en-US" sz="1000" dirty="0" smtClean="0">
                  <a:latin typeface="微软雅黑" panose="020B0503020204020204" pitchFamily="34" charset="-122"/>
                  <a:ea typeface="微软雅黑" panose="020B0503020204020204" pitchFamily="34" charset="-122"/>
                </a:endParaRPr>
              </a:p>
            </p:txBody>
          </p:sp>
          <p:sp>
            <p:nvSpPr>
              <p:cNvPr id="168" name="TextBox 167"/>
              <p:cNvSpPr txBox="1"/>
              <p:nvPr/>
            </p:nvSpPr>
            <p:spPr>
              <a:xfrm>
                <a:off x="4977205" y="5805270"/>
                <a:ext cx="69762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固定资产</a:t>
                </a:r>
                <a:endParaRPr lang="zh-CN" altLang="en-US" sz="1000" dirty="0" smtClean="0">
                  <a:latin typeface="微软雅黑" panose="020B0503020204020204" pitchFamily="34" charset="-122"/>
                  <a:ea typeface="微软雅黑" panose="020B0503020204020204" pitchFamily="34" charset="-122"/>
                </a:endParaRPr>
              </a:p>
            </p:txBody>
          </p:sp>
          <p:sp>
            <p:nvSpPr>
              <p:cNvPr id="169" name="TextBox 168"/>
              <p:cNvSpPr txBox="1"/>
              <p:nvPr/>
            </p:nvSpPr>
            <p:spPr>
              <a:xfrm>
                <a:off x="5627066" y="5805270"/>
                <a:ext cx="69762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存货核算</a:t>
                </a:r>
                <a:endParaRPr lang="zh-CN" altLang="en-US" sz="1000" dirty="0" smtClean="0">
                  <a:latin typeface="微软雅黑" panose="020B0503020204020204" pitchFamily="34" charset="-122"/>
                  <a:ea typeface="微软雅黑" panose="020B0503020204020204" pitchFamily="34" charset="-122"/>
                </a:endParaRPr>
              </a:p>
            </p:txBody>
          </p:sp>
          <p:sp>
            <p:nvSpPr>
              <p:cNvPr id="170" name="TextBox 169"/>
              <p:cNvSpPr txBox="1"/>
              <p:nvPr/>
            </p:nvSpPr>
            <p:spPr>
              <a:xfrm>
                <a:off x="6276925" y="5805270"/>
                <a:ext cx="69762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出纳管理</a:t>
                </a:r>
                <a:endParaRPr lang="zh-CN" altLang="en-US" sz="1000" dirty="0" smtClean="0">
                  <a:latin typeface="微软雅黑" panose="020B0503020204020204" pitchFamily="34" charset="-122"/>
                  <a:ea typeface="微软雅黑" panose="020B0503020204020204" pitchFamily="34" charset="-122"/>
                </a:endParaRPr>
              </a:p>
            </p:txBody>
          </p:sp>
          <p:sp>
            <p:nvSpPr>
              <p:cNvPr id="171" name="TextBox 170"/>
              <p:cNvSpPr txBox="1"/>
              <p:nvPr/>
            </p:nvSpPr>
            <p:spPr>
              <a:xfrm>
                <a:off x="4327344" y="5805270"/>
                <a:ext cx="69762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网上银行</a:t>
                </a:r>
                <a:endParaRPr lang="zh-CN" altLang="en-US" sz="1000" dirty="0" smtClean="0">
                  <a:latin typeface="微软雅黑" panose="020B0503020204020204" pitchFamily="34" charset="-122"/>
                  <a:ea typeface="微软雅黑" panose="020B0503020204020204" pitchFamily="34" charset="-122"/>
                </a:endParaRPr>
              </a:p>
            </p:txBody>
          </p:sp>
        </p:grpSp>
        <p:grpSp>
          <p:nvGrpSpPr>
            <p:cNvPr id="26" name="组合 454"/>
            <p:cNvGrpSpPr/>
            <p:nvPr/>
          </p:nvGrpSpPr>
          <p:grpSpPr>
            <a:xfrm>
              <a:off x="1473081" y="5470721"/>
              <a:ext cx="6192879" cy="282830"/>
              <a:chOff x="870959" y="5776289"/>
              <a:chExt cx="6192879" cy="315533"/>
            </a:xfrm>
          </p:grpSpPr>
          <p:pic>
            <p:nvPicPr>
              <p:cNvPr id="152" name="Picture 2" descr="E:\yinfeifei\2012年工作项目\UFIDA用友 2012\用友 王曼曼\20120223 信息化企业从U8AIO开始PPT美化\0323全面成本管理\png图\未标题-16.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1211" y="5776289"/>
                <a:ext cx="6182627" cy="290012"/>
              </a:xfrm>
              <a:prstGeom prst="rect">
                <a:avLst/>
              </a:prstGeom>
              <a:noFill/>
              <a:extLst>
                <a:ext uri="{909E8E84-426E-40DD-AFC4-6F175D3DCCD1}">
                  <a14:hiddenFill xmlns:a14="http://schemas.microsoft.com/office/drawing/2010/main">
                    <a:solidFill>
                      <a:srgbClr val="FFFFFF"/>
                    </a:solidFill>
                  </a14:hiddenFill>
                </a:ext>
              </a:extLst>
            </p:spPr>
          </p:pic>
          <p:sp>
            <p:nvSpPr>
              <p:cNvPr id="153" name="TextBox 152"/>
              <p:cNvSpPr txBox="1"/>
              <p:nvPr/>
            </p:nvSpPr>
            <p:spPr>
              <a:xfrm>
                <a:off x="870959" y="5782795"/>
                <a:ext cx="418704" cy="309027"/>
              </a:xfrm>
              <a:prstGeom prst="rect">
                <a:avLst/>
              </a:prstGeom>
              <a:noFill/>
            </p:spPr>
            <p:txBody>
              <a:bodyPr wrap="none" rtlCol="0">
                <a:spAutoFit/>
              </a:bodyPr>
              <a:lstStyle/>
              <a:p>
                <a:r>
                  <a:rPr lang="en-US" altLang="zh-CN" sz="1200" b="1" dirty="0" smtClean="0">
                    <a:latin typeface="微软雅黑" panose="020B0503020204020204" pitchFamily="34" charset="-122"/>
                    <a:ea typeface="微软雅黑" panose="020B0503020204020204" pitchFamily="34" charset="-122"/>
                  </a:rPr>
                  <a:t>HR</a:t>
                </a:r>
                <a:endParaRPr lang="zh-CN" altLang="en-US" sz="1200" b="1" dirty="0">
                  <a:latin typeface="微软雅黑" panose="020B0503020204020204" pitchFamily="34" charset="-122"/>
                  <a:ea typeface="微软雅黑" panose="020B0503020204020204" pitchFamily="34" charset="-122"/>
                </a:endParaRPr>
              </a:p>
            </p:txBody>
          </p:sp>
          <p:sp>
            <p:nvSpPr>
              <p:cNvPr id="154" name="TextBox 153"/>
              <p:cNvSpPr txBox="1"/>
              <p:nvPr/>
            </p:nvSpPr>
            <p:spPr>
              <a:xfrm>
                <a:off x="1599660" y="5805270"/>
                <a:ext cx="69762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人事管理</a:t>
                </a:r>
                <a:endParaRPr lang="zh-CN" altLang="en-US" sz="1000" dirty="0">
                  <a:latin typeface="微软雅黑" panose="020B0503020204020204" pitchFamily="34" charset="-122"/>
                  <a:ea typeface="微软雅黑" panose="020B0503020204020204" pitchFamily="34" charset="-122"/>
                </a:endParaRPr>
              </a:p>
            </p:txBody>
          </p:sp>
          <p:sp>
            <p:nvSpPr>
              <p:cNvPr id="155" name="TextBox 154"/>
              <p:cNvSpPr txBox="1"/>
              <p:nvPr/>
            </p:nvSpPr>
            <p:spPr>
              <a:xfrm>
                <a:off x="2267841" y="5805270"/>
                <a:ext cx="69762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考勤管理</a:t>
                </a:r>
                <a:endParaRPr lang="zh-CN" altLang="en-US" sz="1000" dirty="0" smtClean="0">
                  <a:latin typeface="微软雅黑" panose="020B0503020204020204" pitchFamily="34" charset="-122"/>
                  <a:ea typeface="微软雅黑" panose="020B0503020204020204" pitchFamily="34" charset="-122"/>
                </a:endParaRPr>
              </a:p>
            </p:txBody>
          </p:sp>
          <p:sp>
            <p:nvSpPr>
              <p:cNvPr id="156" name="TextBox 155"/>
              <p:cNvSpPr txBox="1"/>
              <p:nvPr/>
            </p:nvSpPr>
            <p:spPr>
              <a:xfrm>
                <a:off x="2936022" y="5805270"/>
                <a:ext cx="697627" cy="274691"/>
              </a:xfrm>
              <a:prstGeom prst="rect">
                <a:avLst/>
              </a:prstGeom>
              <a:noFill/>
            </p:spPr>
            <p:txBody>
              <a:bodyPr wrap="none" rtlCol="0">
                <a:spAutoFit/>
              </a:bodyPr>
              <a:lstStyle/>
              <a:p>
                <a:pPr algn="ctr"/>
                <a:r>
                  <a:rPr lang="zh-CN" altLang="en-US" sz="1000" dirty="0" smtClean="0">
                    <a:latin typeface="微软雅黑" panose="020B0503020204020204" pitchFamily="34" charset="-122"/>
                    <a:ea typeface="微软雅黑" panose="020B0503020204020204" pitchFamily="34" charset="-122"/>
                  </a:rPr>
                  <a:t>薪资管理</a:t>
                </a:r>
                <a:endParaRPr lang="zh-CN" altLang="en-US" sz="1000" dirty="0" smtClean="0">
                  <a:latin typeface="微软雅黑" panose="020B0503020204020204" pitchFamily="34" charset="-122"/>
                  <a:ea typeface="微软雅黑" panose="020B0503020204020204" pitchFamily="34" charset="-122"/>
                </a:endParaRPr>
              </a:p>
            </p:txBody>
          </p:sp>
          <p:sp>
            <p:nvSpPr>
              <p:cNvPr id="157" name="TextBox 156"/>
              <p:cNvSpPr txBox="1"/>
              <p:nvPr/>
            </p:nvSpPr>
            <p:spPr>
              <a:xfrm>
                <a:off x="3604203" y="5805270"/>
                <a:ext cx="69762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福利管理</a:t>
                </a:r>
                <a:endParaRPr lang="zh-CN" altLang="en-US" sz="1000" dirty="0" smtClean="0">
                  <a:latin typeface="微软雅黑" panose="020B0503020204020204" pitchFamily="34" charset="-122"/>
                  <a:ea typeface="微软雅黑" panose="020B0503020204020204" pitchFamily="34" charset="-122"/>
                </a:endParaRPr>
              </a:p>
            </p:txBody>
          </p:sp>
          <p:sp>
            <p:nvSpPr>
              <p:cNvPr id="158" name="TextBox 157"/>
              <p:cNvSpPr txBox="1"/>
              <p:nvPr/>
            </p:nvSpPr>
            <p:spPr>
              <a:xfrm>
                <a:off x="4940565" y="5805270"/>
                <a:ext cx="697627" cy="274691"/>
              </a:xfrm>
              <a:prstGeom prst="rect">
                <a:avLst/>
              </a:prstGeom>
              <a:noFill/>
            </p:spPr>
            <p:txBody>
              <a:bodyPr wrap="none" rtlCol="0">
                <a:spAutoFit/>
              </a:bodyPr>
              <a:lstStyle/>
              <a:p>
                <a:r>
                  <a:rPr lang="zh-CN" altLang="en-US" sz="1000" dirty="0">
                    <a:latin typeface="微软雅黑" panose="020B0503020204020204" pitchFamily="34" charset="-122"/>
                    <a:ea typeface="微软雅黑" panose="020B0503020204020204" pitchFamily="34" charset="-122"/>
                  </a:rPr>
                  <a:t>招聘管理</a:t>
                </a:r>
                <a:endParaRPr lang="zh-CN" altLang="en-US" sz="1000" dirty="0">
                  <a:latin typeface="微软雅黑" panose="020B0503020204020204" pitchFamily="34" charset="-122"/>
                  <a:ea typeface="微软雅黑" panose="020B0503020204020204" pitchFamily="34" charset="-122"/>
                </a:endParaRPr>
              </a:p>
            </p:txBody>
          </p:sp>
          <p:sp>
            <p:nvSpPr>
              <p:cNvPr id="159" name="TextBox 158"/>
              <p:cNvSpPr txBox="1"/>
              <p:nvPr/>
            </p:nvSpPr>
            <p:spPr>
              <a:xfrm>
                <a:off x="5608746" y="5805270"/>
                <a:ext cx="697627" cy="274691"/>
              </a:xfrm>
              <a:prstGeom prst="rect">
                <a:avLst/>
              </a:prstGeom>
              <a:noFill/>
            </p:spPr>
            <p:txBody>
              <a:bodyPr wrap="none" rtlCol="0">
                <a:spAutoFit/>
              </a:bodyPr>
              <a:lstStyle/>
              <a:p>
                <a:r>
                  <a:rPr lang="zh-CN" altLang="en-US" sz="1000" dirty="0">
                    <a:latin typeface="微软雅黑" panose="020B0503020204020204" pitchFamily="34" charset="-122"/>
                    <a:ea typeface="微软雅黑" panose="020B0503020204020204" pitchFamily="34" charset="-122"/>
                  </a:rPr>
                  <a:t>培训</a:t>
                </a:r>
                <a:r>
                  <a:rPr lang="zh-CN" altLang="en-US" sz="1000" dirty="0" smtClean="0">
                    <a:latin typeface="微软雅黑" panose="020B0503020204020204" pitchFamily="34" charset="-122"/>
                    <a:ea typeface="微软雅黑" panose="020B0503020204020204" pitchFamily="34" charset="-122"/>
                  </a:rPr>
                  <a:t>管理</a:t>
                </a:r>
                <a:endParaRPr lang="zh-CN" altLang="en-US" sz="1000" dirty="0" smtClean="0">
                  <a:latin typeface="微软雅黑" panose="020B0503020204020204" pitchFamily="34" charset="-122"/>
                  <a:ea typeface="微软雅黑" panose="020B0503020204020204" pitchFamily="34" charset="-122"/>
                </a:endParaRPr>
              </a:p>
            </p:txBody>
          </p:sp>
          <p:sp>
            <p:nvSpPr>
              <p:cNvPr id="160" name="TextBox 159"/>
              <p:cNvSpPr txBox="1"/>
              <p:nvPr/>
            </p:nvSpPr>
            <p:spPr>
              <a:xfrm>
                <a:off x="6276925" y="5805270"/>
                <a:ext cx="69762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人力绩效</a:t>
                </a:r>
                <a:endParaRPr lang="zh-CN" altLang="en-US" sz="1000" dirty="0" smtClean="0">
                  <a:latin typeface="微软雅黑" panose="020B0503020204020204" pitchFamily="34" charset="-122"/>
                  <a:ea typeface="微软雅黑" panose="020B0503020204020204" pitchFamily="34" charset="-122"/>
                </a:endParaRPr>
              </a:p>
            </p:txBody>
          </p:sp>
          <p:sp>
            <p:nvSpPr>
              <p:cNvPr id="161" name="TextBox 160"/>
              <p:cNvSpPr txBox="1"/>
              <p:nvPr/>
            </p:nvSpPr>
            <p:spPr>
              <a:xfrm>
                <a:off x="4272384" y="5805270"/>
                <a:ext cx="697627" cy="27469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人事合同</a:t>
                </a:r>
                <a:endParaRPr lang="zh-CN" altLang="en-US" sz="1000" dirty="0" smtClean="0">
                  <a:latin typeface="微软雅黑" panose="020B0503020204020204" pitchFamily="34" charset="-122"/>
                  <a:ea typeface="微软雅黑" panose="020B0503020204020204" pitchFamily="34" charset="-122"/>
                </a:endParaRPr>
              </a:p>
            </p:txBody>
          </p:sp>
        </p:grpSp>
        <p:grpSp>
          <p:nvGrpSpPr>
            <p:cNvPr id="27" name="组合 455"/>
            <p:cNvGrpSpPr/>
            <p:nvPr/>
          </p:nvGrpSpPr>
          <p:grpSpPr>
            <a:xfrm>
              <a:off x="1518374" y="2209800"/>
              <a:ext cx="1143000" cy="304800"/>
              <a:chOff x="-3679587" y="-316053"/>
              <a:chExt cx="1143000" cy="340044"/>
            </a:xfrm>
          </p:grpSpPr>
          <p:pic>
            <p:nvPicPr>
              <p:cNvPr id="150" name="Picture 1" descr="E:\2012\120326-PPT\png图\x10.png"/>
              <p:cNvPicPr>
                <a:picLocks noChangeAspect="1" noChangeArrowheads="1"/>
              </p:cNvPicPr>
              <p:nvPr/>
            </p:nvPicPr>
            <p:blipFill>
              <a:blip r:embed="rId15" cstate="print"/>
              <a:srcRect/>
              <a:stretch>
                <a:fillRect/>
              </a:stretch>
            </p:blipFill>
            <p:spPr bwMode="auto">
              <a:xfrm>
                <a:off x="-3679587" y="-316053"/>
                <a:ext cx="1143000" cy="340044"/>
              </a:xfrm>
              <a:prstGeom prst="rect">
                <a:avLst/>
              </a:prstGeom>
              <a:noFill/>
            </p:spPr>
          </p:pic>
          <p:sp>
            <p:nvSpPr>
              <p:cNvPr id="151" name="TextBox 150"/>
              <p:cNvSpPr txBox="1"/>
              <p:nvPr/>
            </p:nvSpPr>
            <p:spPr>
              <a:xfrm>
                <a:off x="-3374787" y="-316053"/>
                <a:ext cx="529311" cy="309029"/>
              </a:xfrm>
              <a:prstGeom prst="rect">
                <a:avLst/>
              </a:prstGeom>
              <a:noFill/>
            </p:spPr>
            <p:txBody>
              <a:bodyPr wrap="none" rtlCol="0">
                <a:spAutoFit/>
              </a:bodyPr>
              <a:lstStyle/>
              <a:p>
                <a:pPr algn="ctr"/>
                <a:r>
                  <a:rPr lang="en-US" altLang="zh-CN" sz="1200" b="1" dirty="0" smtClean="0">
                    <a:latin typeface="微软雅黑" panose="020B0503020204020204" pitchFamily="34" charset="-122"/>
                    <a:ea typeface="微软雅黑" panose="020B0503020204020204" pitchFamily="34" charset="-122"/>
                  </a:rPr>
                  <a:t>PLM</a:t>
                </a:r>
                <a:endParaRPr lang="zh-CN" altLang="en-US" sz="1200" b="1" dirty="0">
                  <a:latin typeface="微软雅黑" panose="020B0503020204020204" pitchFamily="34" charset="-122"/>
                  <a:ea typeface="微软雅黑" panose="020B0503020204020204" pitchFamily="34" charset="-122"/>
                </a:endParaRPr>
              </a:p>
            </p:txBody>
          </p:sp>
        </p:grpSp>
        <p:grpSp>
          <p:nvGrpSpPr>
            <p:cNvPr id="28" name="组合 456"/>
            <p:cNvGrpSpPr/>
            <p:nvPr/>
          </p:nvGrpSpPr>
          <p:grpSpPr>
            <a:xfrm>
              <a:off x="2796374" y="2209800"/>
              <a:ext cx="1160400" cy="297180"/>
              <a:chOff x="-3428749" y="-316053"/>
              <a:chExt cx="1160400" cy="331543"/>
            </a:xfrm>
          </p:grpSpPr>
          <p:pic>
            <p:nvPicPr>
              <p:cNvPr id="148" name="Picture 1" descr="E:\2012\120326-PPT\png图\x10.png"/>
              <p:cNvPicPr>
                <a:picLocks noChangeAspect="1" noChangeArrowheads="1"/>
              </p:cNvPicPr>
              <p:nvPr/>
            </p:nvPicPr>
            <p:blipFill>
              <a:blip r:embed="rId15" cstate="print"/>
              <a:srcRect/>
              <a:stretch>
                <a:fillRect/>
              </a:stretch>
            </p:blipFill>
            <p:spPr bwMode="auto">
              <a:xfrm>
                <a:off x="-3428749" y="-316053"/>
                <a:ext cx="1160400" cy="331543"/>
              </a:xfrm>
              <a:prstGeom prst="rect">
                <a:avLst/>
              </a:prstGeom>
              <a:noFill/>
            </p:spPr>
          </p:pic>
          <p:sp>
            <p:nvSpPr>
              <p:cNvPr id="149" name="TextBox 148"/>
              <p:cNvSpPr txBox="1"/>
              <p:nvPr/>
            </p:nvSpPr>
            <p:spPr>
              <a:xfrm>
                <a:off x="-3030349" y="-316053"/>
                <a:ext cx="465191" cy="309029"/>
              </a:xfrm>
              <a:prstGeom prst="rect">
                <a:avLst/>
              </a:prstGeom>
              <a:noFill/>
            </p:spPr>
            <p:txBody>
              <a:bodyPr wrap="none" rtlCol="0">
                <a:spAutoFit/>
              </a:bodyPr>
              <a:lstStyle/>
              <a:p>
                <a:pPr algn="ctr"/>
                <a:r>
                  <a:rPr lang="en-US" altLang="zh-CN" sz="1200" b="1" dirty="0" smtClean="0">
                    <a:latin typeface="微软雅黑" panose="020B0503020204020204" pitchFamily="34" charset="-122"/>
                    <a:ea typeface="微软雅黑" panose="020B0503020204020204" pitchFamily="34" charset="-122"/>
                  </a:rPr>
                  <a:t>3PL</a:t>
                </a:r>
                <a:endParaRPr lang="zh-CN" altLang="en-US" sz="1200" b="1" dirty="0">
                  <a:latin typeface="微软雅黑" panose="020B0503020204020204" pitchFamily="34" charset="-122"/>
                  <a:ea typeface="微软雅黑" panose="020B0503020204020204" pitchFamily="34" charset="-122"/>
                </a:endParaRPr>
              </a:p>
            </p:txBody>
          </p:sp>
        </p:grpSp>
        <p:grpSp>
          <p:nvGrpSpPr>
            <p:cNvPr id="29" name="组合 457"/>
            <p:cNvGrpSpPr/>
            <p:nvPr/>
          </p:nvGrpSpPr>
          <p:grpSpPr>
            <a:xfrm>
              <a:off x="4041778" y="2209800"/>
              <a:ext cx="1156184" cy="283296"/>
              <a:chOff x="-3210507" y="-316053"/>
              <a:chExt cx="1156184" cy="316053"/>
            </a:xfrm>
          </p:grpSpPr>
          <p:pic>
            <p:nvPicPr>
              <p:cNvPr id="146" name="Picture 1" descr="E:\2012\120326-PPT\png图\x10.png"/>
              <p:cNvPicPr>
                <a:picLocks noChangeAspect="1" noChangeArrowheads="1"/>
              </p:cNvPicPr>
              <p:nvPr/>
            </p:nvPicPr>
            <p:blipFill>
              <a:blip r:embed="rId15" cstate="print"/>
              <a:srcRect/>
              <a:stretch>
                <a:fillRect/>
              </a:stretch>
            </p:blipFill>
            <p:spPr bwMode="auto">
              <a:xfrm>
                <a:off x="-3160511" y="-316053"/>
                <a:ext cx="1106188" cy="316053"/>
              </a:xfrm>
              <a:prstGeom prst="rect">
                <a:avLst/>
              </a:prstGeom>
              <a:noFill/>
            </p:spPr>
          </p:pic>
          <p:sp>
            <p:nvSpPr>
              <p:cNvPr id="147" name="TextBox 146"/>
              <p:cNvSpPr txBox="1"/>
              <p:nvPr/>
            </p:nvSpPr>
            <p:spPr>
              <a:xfrm>
                <a:off x="-3210507" y="-316053"/>
                <a:ext cx="1107996" cy="309028"/>
              </a:xfrm>
              <a:prstGeom prst="rect">
                <a:avLst/>
              </a:prstGeom>
              <a:noFill/>
            </p:spPr>
            <p:txBody>
              <a:bodyPr wrap="none" rtlCol="0">
                <a:spAutoFit/>
              </a:bodyPr>
              <a:lstStyle/>
              <a:p>
                <a:pPr algn="ctr"/>
                <a:r>
                  <a:rPr lang="zh-CN" altLang="en-US" sz="1200" b="1" dirty="0" smtClean="0">
                    <a:latin typeface="微软雅黑" panose="020B0503020204020204" pitchFamily="34" charset="-122"/>
                    <a:ea typeface="微软雅黑" panose="020B0503020204020204" pitchFamily="34" charset="-122"/>
                  </a:rPr>
                  <a:t>电子商务平台</a:t>
                </a:r>
                <a:endParaRPr lang="zh-CN" altLang="en-US" sz="1200" b="1" dirty="0">
                  <a:latin typeface="微软雅黑" panose="020B0503020204020204" pitchFamily="34" charset="-122"/>
                  <a:ea typeface="微软雅黑" panose="020B0503020204020204" pitchFamily="34" charset="-122"/>
                </a:endParaRPr>
              </a:p>
            </p:txBody>
          </p:sp>
        </p:grpSp>
        <p:grpSp>
          <p:nvGrpSpPr>
            <p:cNvPr id="30" name="组合 458"/>
            <p:cNvGrpSpPr/>
            <p:nvPr/>
          </p:nvGrpSpPr>
          <p:grpSpPr>
            <a:xfrm>
              <a:off x="5328374" y="2209800"/>
              <a:ext cx="1143000" cy="283296"/>
              <a:chOff x="-2951073" y="-316053"/>
              <a:chExt cx="1143000" cy="316053"/>
            </a:xfrm>
          </p:grpSpPr>
          <p:pic>
            <p:nvPicPr>
              <p:cNvPr id="144" name="Picture 1" descr="E:\2012\120326-PPT\png图\x10.png"/>
              <p:cNvPicPr>
                <a:picLocks noChangeAspect="1" noChangeArrowheads="1"/>
              </p:cNvPicPr>
              <p:nvPr/>
            </p:nvPicPr>
            <p:blipFill>
              <a:blip r:embed="rId15" cstate="print"/>
              <a:srcRect/>
              <a:stretch>
                <a:fillRect/>
              </a:stretch>
            </p:blipFill>
            <p:spPr bwMode="auto">
              <a:xfrm>
                <a:off x="-2951073" y="-316053"/>
                <a:ext cx="1106188" cy="316053"/>
              </a:xfrm>
              <a:prstGeom prst="rect">
                <a:avLst/>
              </a:prstGeom>
              <a:noFill/>
            </p:spPr>
          </p:pic>
          <p:sp>
            <p:nvSpPr>
              <p:cNvPr id="145" name="TextBox 144"/>
              <p:cNvSpPr txBox="1"/>
              <p:nvPr/>
            </p:nvSpPr>
            <p:spPr>
              <a:xfrm>
                <a:off x="-2916069" y="-316053"/>
                <a:ext cx="1107996" cy="309028"/>
              </a:xfrm>
              <a:prstGeom prst="rect">
                <a:avLst/>
              </a:prstGeom>
              <a:noFill/>
            </p:spPr>
            <p:txBody>
              <a:bodyPr wrap="none" rtlCol="0">
                <a:spAutoFit/>
              </a:bodyPr>
              <a:lstStyle/>
              <a:p>
                <a:pPr algn="ctr"/>
                <a:r>
                  <a:rPr lang="zh-CN" altLang="en-US" sz="1200" b="1" dirty="0" smtClean="0">
                    <a:latin typeface="微软雅黑" panose="020B0503020204020204" pitchFamily="34" charset="-122"/>
                    <a:ea typeface="微软雅黑" panose="020B0503020204020204" pitchFamily="34" charset="-122"/>
                  </a:rPr>
                  <a:t>电商订单中心</a:t>
                </a:r>
                <a:endParaRPr lang="zh-CN" altLang="en-US" sz="1200" b="1" dirty="0">
                  <a:latin typeface="微软雅黑" panose="020B0503020204020204" pitchFamily="34" charset="-122"/>
                  <a:ea typeface="微软雅黑" panose="020B0503020204020204" pitchFamily="34" charset="-122"/>
                </a:endParaRPr>
              </a:p>
            </p:txBody>
          </p:sp>
        </p:grpSp>
        <p:grpSp>
          <p:nvGrpSpPr>
            <p:cNvPr id="31" name="组合 459"/>
            <p:cNvGrpSpPr/>
            <p:nvPr/>
          </p:nvGrpSpPr>
          <p:grpSpPr>
            <a:xfrm>
              <a:off x="6516036" y="2209800"/>
              <a:ext cx="1106188" cy="283296"/>
              <a:chOff x="-2786381" y="-316054"/>
              <a:chExt cx="1106188" cy="316054"/>
            </a:xfrm>
          </p:grpSpPr>
          <p:pic>
            <p:nvPicPr>
              <p:cNvPr id="142" name="Picture 1" descr="E:\2012\120326-PPT\png图\x10.png"/>
              <p:cNvPicPr>
                <a:picLocks noChangeAspect="1" noChangeArrowheads="1"/>
              </p:cNvPicPr>
              <p:nvPr/>
            </p:nvPicPr>
            <p:blipFill>
              <a:blip r:embed="rId15" cstate="print"/>
              <a:srcRect/>
              <a:stretch>
                <a:fillRect/>
              </a:stretch>
            </p:blipFill>
            <p:spPr bwMode="auto">
              <a:xfrm>
                <a:off x="-2786381" y="-316054"/>
                <a:ext cx="1106188" cy="316054"/>
              </a:xfrm>
              <a:prstGeom prst="rect">
                <a:avLst/>
              </a:prstGeom>
              <a:noFill/>
            </p:spPr>
          </p:pic>
          <p:sp>
            <p:nvSpPr>
              <p:cNvPr id="143" name="TextBox 142"/>
              <p:cNvSpPr txBox="1"/>
              <p:nvPr/>
            </p:nvSpPr>
            <p:spPr>
              <a:xfrm>
                <a:off x="-2754843" y="-316054"/>
                <a:ext cx="1047706" cy="309029"/>
              </a:xfrm>
              <a:prstGeom prst="rect">
                <a:avLst/>
              </a:prstGeom>
              <a:noFill/>
            </p:spPr>
            <p:txBody>
              <a:bodyPr wrap="square" rtlCol="0">
                <a:spAutoFit/>
              </a:bodyPr>
              <a:lstStyle/>
              <a:p>
                <a:pPr algn="ctr"/>
                <a:r>
                  <a:rPr lang="zh-CN" altLang="en-US" sz="1200" b="1" dirty="0" smtClean="0">
                    <a:latin typeface="微软雅黑" panose="020B0503020204020204" pitchFamily="34" charset="-122"/>
                    <a:ea typeface="微软雅黑" panose="020B0503020204020204" pitchFamily="34" charset="-122"/>
                  </a:rPr>
                  <a:t>第三方系统</a:t>
                </a:r>
                <a:endParaRPr lang="zh-CN" altLang="en-US" sz="1200" b="1" dirty="0">
                  <a:latin typeface="微软雅黑" panose="020B0503020204020204" pitchFamily="34" charset="-122"/>
                  <a:ea typeface="微软雅黑" panose="020B0503020204020204" pitchFamily="34" charset="-122"/>
                </a:endParaRPr>
              </a:p>
            </p:txBody>
          </p:sp>
        </p:grpSp>
        <p:sp>
          <p:nvSpPr>
            <p:cNvPr id="32" name="圆角矩形 31"/>
            <p:cNvSpPr/>
            <p:nvPr/>
          </p:nvSpPr>
          <p:spPr>
            <a:xfrm>
              <a:off x="1482606" y="2557670"/>
              <a:ext cx="4863465" cy="2871922"/>
            </a:xfrm>
            <a:prstGeom prst="roundRect">
              <a:avLst>
                <a:gd name="adj" fmla="val 28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33" name="Picture 6" descr="F:\公司项目\2012项目\周子涵\用友\PPT\王曼曼\新建文件夹\图标\11\16.png"/>
            <p:cNvPicPr>
              <a:picLocks noChangeAspect="1" noChangeArrowheads="1"/>
            </p:cNvPicPr>
            <p:nvPr/>
          </p:nvPicPr>
          <p:blipFill>
            <a:blip r:embed="rId16" cstate="print"/>
            <a:srcRect/>
            <a:stretch>
              <a:fillRect/>
            </a:stretch>
          </p:blipFill>
          <p:spPr bwMode="auto">
            <a:xfrm>
              <a:off x="4842660" y="2608897"/>
              <a:ext cx="1438883" cy="1707557"/>
            </a:xfrm>
            <a:prstGeom prst="rect">
              <a:avLst/>
            </a:prstGeom>
            <a:noFill/>
          </p:spPr>
        </p:pic>
        <p:sp>
          <p:nvSpPr>
            <p:cNvPr id="34" name="TextBox 33"/>
            <p:cNvSpPr txBox="1"/>
            <p:nvPr/>
          </p:nvSpPr>
          <p:spPr>
            <a:xfrm>
              <a:off x="4873140" y="365759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销售预测</a:t>
              </a:r>
              <a:endParaRPr lang="zh-CN" altLang="en-US" sz="1000" dirty="0">
                <a:latin typeface="微软雅黑" panose="020B0503020204020204" pitchFamily="34" charset="-122"/>
                <a:ea typeface="微软雅黑" panose="020B0503020204020204" pitchFamily="34" charset="-122"/>
              </a:endParaRPr>
            </a:p>
          </p:txBody>
        </p:sp>
        <p:sp>
          <p:nvSpPr>
            <p:cNvPr id="35" name="TextBox 34"/>
            <p:cNvSpPr txBox="1"/>
            <p:nvPr/>
          </p:nvSpPr>
          <p:spPr>
            <a:xfrm>
              <a:off x="4873140" y="386598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分期收款</a:t>
              </a:r>
              <a:endParaRPr lang="zh-CN" altLang="en-US" sz="1000" dirty="0">
                <a:latin typeface="微软雅黑" panose="020B0503020204020204" pitchFamily="34" charset="-122"/>
                <a:ea typeface="微软雅黑" panose="020B0503020204020204" pitchFamily="34" charset="-122"/>
              </a:endParaRPr>
            </a:p>
          </p:txBody>
        </p:sp>
        <p:sp>
          <p:nvSpPr>
            <p:cNvPr id="36" name="TextBox 35"/>
            <p:cNvSpPr txBox="1"/>
            <p:nvPr/>
          </p:nvSpPr>
          <p:spPr>
            <a:xfrm>
              <a:off x="5558940" y="365759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委托代销</a:t>
              </a:r>
              <a:endParaRPr lang="zh-CN" altLang="en-US" sz="10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5558940" y="386598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直运销售</a:t>
              </a:r>
              <a:endParaRPr lang="zh-CN" altLang="en-US" sz="10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5315880" y="2601236"/>
              <a:ext cx="492443"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销售</a:t>
              </a:r>
              <a:endParaRPr lang="zh-CN" altLang="en-US" sz="1200" b="1" dirty="0">
                <a:latin typeface="微软雅黑" panose="020B0503020204020204" pitchFamily="34" charset="-122"/>
                <a:ea typeface="微软雅黑" panose="020B0503020204020204" pitchFamily="34" charset="-122"/>
              </a:endParaRPr>
            </a:p>
          </p:txBody>
        </p:sp>
        <p:pic>
          <p:nvPicPr>
            <p:cNvPr id="39" name="Picture 4" descr="E:\yinfeifei\2012年工作项目\UFIDA用友 2012\用友 王曼曼\20120223 信息化企业从U8AIO开始PPT美化\0323全面成本管理\png图\未标题-18.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47134" y="4363840"/>
              <a:ext cx="4734409" cy="22745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E:\yinfeifei\2012年工作项目\UFIDA用友 2012\用友 王曼曼\20120223 信息化企业从U8AIO开始PPT美化\0323全面成本管理\png图\未标题-18.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47134" y="4626037"/>
              <a:ext cx="4734409" cy="22745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F:\公司项目\2012项目\周子涵\用友\PPT\王曼曼\新建文件夹\图标\11\16.png"/>
            <p:cNvPicPr>
              <a:picLocks noChangeAspect="1" noChangeArrowheads="1"/>
            </p:cNvPicPr>
            <p:nvPr/>
          </p:nvPicPr>
          <p:blipFill>
            <a:blip r:embed="rId16" cstate="print"/>
            <a:srcRect/>
            <a:stretch>
              <a:fillRect/>
            </a:stretch>
          </p:blipFill>
          <p:spPr bwMode="auto">
            <a:xfrm>
              <a:off x="3205719" y="2608897"/>
              <a:ext cx="1438883" cy="1707557"/>
            </a:xfrm>
            <a:prstGeom prst="rect">
              <a:avLst/>
            </a:prstGeom>
            <a:noFill/>
          </p:spPr>
        </p:pic>
        <p:sp>
          <p:nvSpPr>
            <p:cNvPr id="42" name="TextBox 41"/>
            <p:cNvSpPr txBox="1"/>
            <p:nvPr/>
          </p:nvSpPr>
          <p:spPr>
            <a:xfrm>
              <a:off x="3215244" y="2815572"/>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物料清单</a:t>
              </a:r>
              <a:endParaRPr lang="zh-CN" altLang="en-US" sz="1000" dirty="0">
                <a:latin typeface="微软雅黑" panose="020B0503020204020204" pitchFamily="34" charset="-122"/>
                <a:ea typeface="微软雅黑" panose="020B0503020204020204" pitchFamily="34" charset="-122"/>
              </a:endParaRPr>
            </a:p>
          </p:txBody>
        </p:sp>
        <p:sp>
          <p:nvSpPr>
            <p:cNvPr id="43" name="TextBox 42"/>
            <p:cNvSpPr txBox="1"/>
            <p:nvPr/>
          </p:nvSpPr>
          <p:spPr>
            <a:xfrm>
              <a:off x="3215244" y="3011633"/>
              <a:ext cx="461986" cy="246221"/>
            </a:xfrm>
            <a:prstGeom prst="rect">
              <a:avLst/>
            </a:prstGeom>
            <a:noFill/>
          </p:spPr>
          <p:txBody>
            <a:bodyPr wrap="none" rtlCol="0">
              <a:spAutoFit/>
            </a:bodyPr>
            <a:lstStyle/>
            <a:p>
              <a:r>
                <a:rPr lang="en-US" altLang="zh-CN" sz="1000" dirty="0" smtClean="0">
                  <a:latin typeface="微软雅黑" panose="020B0503020204020204" pitchFamily="34" charset="-122"/>
                  <a:ea typeface="微软雅黑" panose="020B0503020204020204" pitchFamily="34" charset="-122"/>
                </a:rPr>
                <a:t>MPS</a:t>
              </a:r>
              <a:endParaRPr lang="zh-CN" altLang="en-US" sz="1000" dirty="0">
                <a:latin typeface="微软雅黑" panose="020B0503020204020204" pitchFamily="34" charset="-122"/>
                <a:ea typeface="微软雅黑" panose="020B0503020204020204" pitchFamily="34" charset="-122"/>
              </a:endParaRPr>
            </a:p>
          </p:txBody>
        </p:sp>
        <p:sp>
          <p:nvSpPr>
            <p:cNvPr id="44" name="TextBox 43"/>
            <p:cNvSpPr txBox="1"/>
            <p:nvPr/>
          </p:nvSpPr>
          <p:spPr>
            <a:xfrm>
              <a:off x="3939144" y="2815572"/>
              <a:ext cx="471604" cy="246221"/>
            </a:xfrm>
            <a:prstGeom prst="rect">
              <a:avLst/>
            </a:prstGeom>
            <a:noFill/>
          </p:spPr>
          <p:txBody>
            <a:bodyPr wrap="none" rtlCol="0">
              <a:spAutoFit/>
            </a:bodyPr>
            <a:lstStyle/>
            <a:p>
              <a:r>
                <a:rPr lang="en-US" altLang="zh-CN" sz="1000" dirty="0" smtClean="0">
                  <a:latin typeface="微软雅黑" panose="020B0503020204020204" pitchFamily="34" charset="-122"/>
                  <a:ea typeface="微软雅黑" panose="020B0503020204020204" pitchFamily="34" charset="-122"/>
                </a:rPr>
                <a:t>MRP</a:t>
              </a:r>
              <a:endParaRPr lang="zh-CN" altLang="en-US" sz="1000" dirty="0">
                <a:latin typeface="微软雅黑" panose="020B0503020204020204" pitchFamily="34" charset="-122"/>
                <a:ea typeface="微软雅黑" panose="020B0503020204020204" pitchFamily="34" charset="-122"/>
              </a:endParaRPr>
            </a:p>
          </p:txBody>
        </p:sp>
        <p:sp>
          <p:nvSpPr>
            <p:cNvPr id="45" name="TextBox 44"/>
            <p:cNvSpPr txBox="1"/>
            <p:nvPr/>
          </p:nvSpPr>
          <p:spPr>
            <a:xfrm>
              <a:off x="3215244" y="365759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计件工资</a:t>
              </a:r>
              <a:endParaRPr lang="zh-CN" altLang="en-US" sz="1000" dirty="0">
                <a:latin typeface="微软雅黑" panose="020B0503020204020204" pitchFamily="34" charset="-122"/>
                <a:ea typeface="微软雅黑" panose="020B0503020204020204" pitchFamily="34" charset="-122"/>
              </a:endParaRPr>
            </a:p>
          </p:txBody>
        </p:sp>
        <p:sp>
          <p:nvSpPr>
            <p:cNvPr id="46" name="TextBox 45"/>
            <p:cNvSpPr txBox="1"/>
            <p:nvPr/>
          </p:nvSpPr>
          <p:spPr>
            <a:xfrm>
              <a:off x="3215244" y="386598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挪料改制</a:t>
              </a:r>
              <a:endParaRPr lang="zh-CN" altLang="en-US" sz="1000" dirty="0">
                <a:latin typeface="微软雅黑" panose="020B0503020204020204" pitchFamily="34" charset="-122"/>
                <a:ea typeface="微软雅黑" panose="020B0503020204020204" pitchFamily="34" charset="-122"/>
              </a:endParaRPr>
            </a:p>
          </p:txBody>
        </p:sp>
        <p:sp>
          <p:nvSpPr>
            <p:cNvPr id="47" name="TextBox 46"/>
            <p:cNvSpPr txBox="1"/>
            <p:nvPr/>
          </p:nvSpPr>
          <p:spPr>
            <a:xfrm>
              <a:off x="3939144" y="365759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在线返工</a:t>
              </a:r>
              <a:endParaRPr lang="zh-CN" altLang="en-US" sz="1000" dirty="0">
                <a:latin typeface="微软雅黑" panose="020B0503020204020204" pitchFamily="34" charset="-122"/>
                <a:ea typeface="微软雅黑" panose="020B0503020204020204" pitchFamily="34" charset="-122"/>
              </a:endParaRPr>
            </a:p>
          </p:txBody>
        </p:sp>
        <p:sp>
          <p:nvSpPr>
            <p:cNvPr id="48" name="TextBox 47"/>
            <p:cNvSpPr txBox="1"/>
            <p:nvPr/>
          </p:nvSpPr>
          <p:spPr>
            <a:xfrm>
              <a:off x="3939144" y="386598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研发试制</a:t>
              </a:r>
              <a:endParaRPr lang="zh-CN" altLang="en-US" sz="1000" dirty="0">
                <a:latin typeface="微软雅黑" panose="020B0503020204020204" pitchFamily="34" charset="-122"/>
                <a:ea typeface="微软雅黑" panose="020B0503020204020204" pitchFamily="34" charset="-122"/>
              </a:endParaRPr>
            </a:p>
          </p:txBody>
        </p:sp>
        <p:sp>
          <p:nvSpPr>
            <p:cNvPr id="49" name="TextBox 48"/>
            <p:cNvSpPr txBox="1"/>
            <p:nvPr/>
          </p:nvSpPr>
          <p:spPr>
            <a:xfrm>
              <a:off x="3672444" y="2601236"/>
              <a:ext cx="492443"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生产</a:t>
              </a:r>
              <a:endParaRPr lang="zh-CN" altLang="en-US" sz="1200" b="1" dirty="0" smtClean="0">
                <a:latin typeface="微软雅黑" panose="020B0503020204020204" pitchFamily="34" charset="-122"/>
                <a:ea typeface="微软雅黑" panose="020B0503020204020204" pitchFamily="34" charset="-122"/>
              </a:endParaRPr>
            </a:p>
          </p:txBody>
        </p:sp>
        <p:pic>
          <p:nvPicPr>
            <p:cNvPr id="50" name="Picture 6" descr="F:\公司项目\2012项目\周子涵\用友\PPT\王曼曼\新建文件夹\图标\11\16.png"/>
            <p:cNvPicPr>
              <a:picLocks noChangeAspect="1" noChangeArrowheads="1"/>
            </p:cNvPicPr>
            <p:nvPr/>
          </p:nvPicPr>
          <p:blipFill>
            <a:blip r:embed="rId16" cstate="print"/>
            <a:srcRect/>
            <a:stretch>
              <a:fillRect/>
            </a:stretch>
          </p:blipFill>
          <p:spPr bwMode="auto">
            <a:xfrm>
              <a:off x="1549993" y="2625240"/>
              <a:ext cx="1438883" cy="1707557"/>
            </a:xfrm>
            <a:prstGeom prst="rect">
              <a:avLst/>
            </a:prstGeom>
            <a:noFill/>
          </p:spPr>
        </p:pic>
        <p:sp>
          <p:nvSpPr>
            <p:cNvPr id="51" name="TextBox 50"/>
            <p:cNvSpPr txBox="1"/>
            <p:nvPr/>
          </p:nvSpPr>
          <p:spPr>
            <a:xfrm>
              <a:off x="1521734" y="365759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配额采购</a:t>
              </a:r>
              <a:endParaRPr lang="zh-CN" altLang="en-US" sz="1000" dirty="0">
                <a:latin typeface="微软雅黑" panose="020B0503020204020204" pitchFamily="34" charset="-122"/>
                <a:ea typeface="微软雅黑" panose="020B0503020204020204" pitchFamily="34" charset="-122"/>
              </a:endParaRPr>
            </a:p>
          </p:txBody>
        </p:sp>
        <p:sp>
          <p:nvSpPr>
            <p:cNvPr id="52" name="TextBox 51"/>
            <p:cNvSpPr txBox="1"/>
            <p:nvPr/>
          </p:nvSpPr>
          <p:spPr>
            <a:xfrm>
              <a:off x="1521734" y="386598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进口管理</a:t>
              </a:r>
              <a:endParaRPr lang="zh-CN" altLang="en-US" sz="1000" dirty="0">
                <a:latin typeface="微软雅黑" panose="020B0503020204020204" pitchFamily="34" charset="-122"/>
                <a:ea typeface="微软雅黑" panose="020B0503020204020204" pitchFamily="34" charset="-122"/>
              </a:endParaRPr>
            </a:p>
          </p:txBody>
        </p:sp>
        <p:sp>
          <p:nvSpPr>
            <p:cNvPr id="53" name="TextBox 52"/>
            <p:cNvSpPr txBox="1"/>
            <p:nvPr/>
          </p:nvSpPr>
          <p:spPr>
            <a:xfrm>
              <a:off x="2220234" y="365759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齐套采购</a:t>
              </a:r>
              <a:endParaRPr lang="zh-CN" altLang="en-US" sz="1000" dirty="0">
                <a:latin typeface="微软雅黑" panose="020B0503020204020204" pitchFamily="34" charset="-122"/>
                <a:ea typeface="微软雅黑" panose="020B0503020204020204" pitchFamily="34" charset="-122"/>
              </a:endParaRPr>
            </a:p>
          </p:txBody>
        </p:sp>
        <p:sp>
          <p:nvSpPr>
            <p:cNvPr id="54" name="TextBox 53"/>
            <p:cNvSpPr txBox="1"/>
            <p:nvPr/>
          </p:nvSpPr>
          <p:spPr>
            <a:xfrm>
              <a:off x="2220234" y="3865985"/>
              <a:ext cx="434734" cy="246221"/>
            </a:xfrm>
            <a:prstGeom prst="rect">
              <a:avLst/>
            </a:prstGeom>
            <a:noFill/>
          </p:spPr>
          <p:txBody>
            <a:bodyPr wrap="none" rtlCol="0">
              <a:spAutoFit/>
            </a:bodyPr>
            <a:lstStyle/>
            <a:p>
              <a:r>
                <a:rPr lang="en-US" altLang="zh-CN" sz="1000" dirty="0" smtClean="0">
                  <a:latin typeface="微软雅黑" panose="020B0503020204020204" pitchFamily="34" charset="-122"/>
                  <a:ea typeface="微软雅黑" panose="020B0503020204020204" pitchFamily="34" charset="-122"/>
                </a:rPr>
                <a:t>VIM</a:t>
              </a:r>
              <a:endParaRPr lang="zh-CN" altLang="en-US" sz="1000" dirty="0">
                <a:latin typeface="微软雅黑" panose="020B0503020204020204" pitchFamily="34" charset="-122"/>
                <a:ea typeface="微软雅黑" panose="020B0503020204020204" pitchFamily="34" charset="-122"/>
              </a:endParaRPr>
            </a:p>
          </p:txBody>
        </p:sp>
        <p:sp>
          <p:nvSpPr>
            <p:cNvPr id="55" name="TextBox 54"/>
            <p:cNvSpPr txBox="1"/>
            <p:nvPr/>
          </p:nvSpPr>
          <p:spPr>
            <a:xfrm>
              <a:off x="1521734" y="4052306"/>
              <a:ext cx="800219" cy="215444"/>
            </a:xfrm>
            <a:prstGeom prst="rect">
              <a:avLst/>
            </a:prstGeom>
            <a:noFill/>
          </p:spPr>
          <p:txBody>
            <a:bodyPr wrap="none" rtlCol="0">
              <a:spAutoFit/>
            </a:bodyPr>
            <a:lstStyle/>
            <a:p>
              <a:r>
                <a:rPr lang="zh-CN" altLang="en-US" sz="800" dirty="0" smtClean="0">
                  <a:latin typeface="微软雅黑" panose="020B0503020204020204" pitchFamily="34" charset="-122"/>
                  <a:ea typeface="微软雅黑" panose="020B0503020204020204" pitchFamily="34" charset="-122"/>
                </a:rPr>
                <a:t>固定资产采购</a:t>
              </a:r>
              <a:endParaRPr lang="zh-CN" altLang="en-US" sz="800" dirty="0">
                <a:latin typeface="微软雅黑" panose="020B0503020204020204" pitchFamily="34" charset="-122"/>
                <a:ea typeface="微软雅黑" panose="020B0503020204020204" pitchFamily="34" charset="-122"/>
              </a:endParaRPr>
            </a:p>
          </p:txBody>
        </p:sp>
        <p:sp>
          <p:nvSpPr>
            <p:cNvPr id="56" name="TextBox 55"/>
            <p:cNvSpPr txBox="1"/>
            <p:nvPr/>
          </p:nvSpPr>
          <p:spPr>
            <a:xfrm>
              <a:off x="2051959" y="2601236"/>
              <a:ext cx="492443"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采购</a:t>
              </a:r>
              <a:endParaRPr lang="zh-CN" altLang="en-US" sz="1200" b="1" dirty="0" smtClean="0">
                <a:latin typeface="微软雅黑" panose="020B0503020204020204" pitchFamily="34" charset="-122"/>
                <a:ea typeface="微软雅黑" panose="020B0503020204020204" pitchFamily="34" charset="-122"/>
              </a:endParaRPr>
            </a:p>
          </p:txBody>
        </p:sp>
        <p:sp>
          <p:nvSpPr>
            <p:cNvPr id="57" name="TextBox 56"/>
            <p:cNvSpPr txBox="1"/>
            <p:nvPr/>
          </p:nvSpPr>
          <p:spPr>
            <a:xfrm>
              <a:off x="2059732" y="4355269"/>
              <a:ext cx="82586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序列号管理</a:t>
              </a:r>
              <a:endParaRPr lang="zh-CN" altLang="en-US" sz="1000" dirty="0">
                <a:latin typeface="微软雅黑" panose="020B0503020204020204" pitchFamily="34" charset="-122"/>
                <a:ea typeface="微软雅黑" panose="020B0503020204020204" pitchFamily="34" charset="-122"/>
              </a:endParaRPr>
            </a:p>
          </p:txBody>
        </p:sp>
        <p:sp>
          <p:nvSpPr>
            <p:cNvPr id="58" name="TextBox 57"/>
            <p:cNvSpPr txBox="1"/>
            <p:nvPr/>
          </p:nvSpPr>
          <p:spPr>
            <a:xfrm>
              <a:off x="2753279" y="4355269"/>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批次管理</a:t>
              </a:r>
              <a:endParaRPr lang="zh-CN" altLang="en-US" sz="1000" dirty="0">
                <a:latin typeface="微软雅黑" panose="020B0503020204020204" pitchFamily="34" charset="-122"/>
                <a:ea typeface="微软雅黑" panose="020B0503020204020204" pitchFamily="34" charset="-122"/>
              </a:endParaRPr>
            </a:p>
          </p:txBody>
        </p:sp>
        <p:sp>
          <p:nvSpPr>
            <p:cNvPr id="59" name="TextBox 58"/>
            <p:cNvSpPr txBox="1"/>
            <p:nvPr/>
          </p:nvSpPr>
          <p:spPr>
            <a:xfrm>
              <a:off x="3325335" y="4355269"/>
              <a:ext cx="82586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保质期管理</a:t>
              </a:r>
              <a:endParaRPr lang="zh-CN" altLang="en-US" sz="1000" dirty="0">
                <a:latin typeface="微软雅黑" panose="020B0503020204020204" pitchFamily="34" charset="-122"/>
                <a:ea typeface="微软雅黑" panose="020B0503020204020204" pitchFamily="34" charset="-122"/>
              </a:endParaRPr>
            </a:p>
          </p:txBody>
        </p:sp>
        <p:sp>
          <p:nvSpPr>
            <p:cNvPr id="60" name="TextBox 59"/>
            <p:cNvSpPr txBox="1"/>
            <p:nvPr/>
          </p:nvSpPr>
          <p:spPr>
            <a:xfrm>
              <a:off x="4021032" y="4355269"/>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盘点业务</a:t>
              </a:r>
              <a:endParaRPr lang="zh-CN" altLang="en-US" sz="1000" dirty="0">
                <a:latin typeface="微软雅黑" panose="020B0503020204020204" pitchFamily="34" charset="-122"/>
                <a:ea typeface="微软雅黑" panose="020B0503020204020204" pitchFamily="34" charset="-122"/>
              </a:endParaRPr>
            </a:p>
          </p:txBody>
        </p:sp>
        <p:sp>
          <p:nvSpPr>
            <p:cNvPr id="61" name="TextBox 60"/>
            <p:cNvSpPr txBox="1"/>
            <p:nvPr/>
          </p:nvSpPr>
          <p:spPr>
            <a:xfrm>
              <a:off x="4597096" y="4355269"/>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调拨业务</a:t>
              </a:r>
              <a:endParaRPr lang="zh-CN" altLang="en-US" sz="1000" dirty="0">
                <a:latin typeface="微软雅黑" panose="020B0503020204020204" pitchFamily="34" charset="-122"/>
                <a:ea typeface="微软雅黑" panose="020B0503020204020204" pitchFamily="34" charset="-122"/>
              </a:endParaRPr>
            </a:p>
          </p:txBody>
        </p:sp>
        <p:sp>
          <p:nvSpPr>
            <p:cNvPr id="62" name="TextBox 61"/>
            <p:cNvSpPr txBox="1"/>
            <p:nvPr/>
          </p:nvSpPr>
          <p:spPr>
            <a:xfrm>
              <a:off x="5154110" y="4355269"/>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库存展望</a:t>
              </a:r>
              <a:endParaRPr lang="zh-CN" altLang="en-US" sz="1000" dirty="0">
                <a:latin typeface="微软雅黑" panose="020B0503020204020204" pitchFamily="34" charset="-122"/>
                <a:ea typeface="微软雅黑" panose="020B0503020204020204" pitchFamily="34" charset="-122"/>
              </a:endParaRPr>
            </a:p>
          </p:txBody>
        </p:sp>
        <p:sp>
          <p:nvSpPr>
            <p:cNvPr id="63" name="TextBox 62"/>
            <p:cNvSpPr txBox="1"/>
            <p:nvPr/>
          </p:nvSpPr>
          <p:spPr>
            <a:xfrm>
              <a:off x="1614823" y="4353424"/>
              <a:ext cx="492443"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库存</a:t>
              </a:r>
              <a:endParaRPr lang="zh-CN" altLang="en-US" sz="1200" b="1" dirty="0" smtClean="0">
                <a:latin typeface="微软雅黑" panose="020B0503020204020204" pitchFamily="34" charset="-122"/>
                <a:ea typeface="微软雅黑" panose="020B0503020204020204" pitchFamily="34" charset="-122"/>
              </a:endParaRPr>
            </a:p>
          </p:txBody>
        </p:sp>
        <p:sp>
          <p:nvSpPr>
            <p:cNvPr id="64" name="TextBox 63"/>
            <p:cNvSpPr txBox="1"/>
            <p:nvPr/>
          </p:nvSpPr>
          <p:spPr>
            <a:xfrm>
              <a:off x="3514229" y="4612998"/>
              <a:ext cx="800219"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售</a:t>
              </a:r>
              <a:r>
                <a:rPr lang="zh-CN" altLang="en-US" sz="1200" b="1" dirty="0">
                  <a:latin typeface="微软雅黑" panose="020B0503020204020204" pitchFamily="34" charset="-122"/>
                  <a:ea typeface="微软雅黑" panose="020B0503020204020204" pitchFamily="34" charset="-122"/>
                </a:rPr>
                <a:t>后</a:t>
              </a:r>
              <a:r>
                <a:rPr lang="zh-CN" altLang="en-US" sz="1200" b="1" dirty="0" smtClean="0">
                  <a:latin typeface="微软雅黑" panose="020B0503020204020204" pitchFamily="34" charset="-122"/>
                  <a:ea typeface="微软雅黑" panose="020B0503020204020204" pitchFamily="34" charset="-122"/>
                </a:rPr>
                <a:t>服务</a:t>
              </a:r>
              <a:endParaRPr lang="zh-CN" altLang="en-US" sz="1200" b="1" dirty="0" smtClean="0">
                <a:latin typeface="微软雅黑" panose="020B0503020204020204" pitchFamily="34" charset="-122"/>
                <a:ea typeface="微软雅黑" panose="020B0503020204020204" pitchFamily="34" charset="-122"/>
              </a:endParaRPr>
            </a:p>
          </p:txBody>
        </p:sp>
        <p:pic>
          <p:nvPicPr>
            <p:cNvPr id="65" name="Picture 4" descr="E:\yinfeifei\2012年工作项目\UFIDA用友 2012\用友 王曼曼\20120223 信息化企业从U8AIO开始PPT美化\0323全面成本管理\png图\未标题-18.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47134" y="4881281"/>
              <a:ext cx="4734409" cy="22745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3514229" y="4868242"/>
              <a:ext cx="800219"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质量管理</a:t>
              </a:r>
              <a:endParaRPr lang="zh-CN" altLang="en-US" sz="1200" b="1" dirty="0" smtClean="0">
                <a:latin typeface="微软雅黑" panose="020B0503020204020204" pitchFamily="34" charset="-122"/>
                <a:ea typeface="微软雅黑" panose="020B0503020204020204" pitchFamily="34" charset="-122"/>
              </a:endParaRPr>
            </a:p>
          </p:txBody>
        </p:sp>
        <p:pic>
          <p:nvPicPr>
            <p:cNvPr id="67" name="Picture 4" descr="E:\yinfeifei\2012年工作项目\UFIDA用友 2012\用友 王曼曼\20120223 信息化企业从U8AIO开始PPT美化\0323全面成本管理\png图\未标题-18.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47134" y="5139460"/>
              <a:ext cx="4734409" cy="22745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3514229" y="5126421"/>
              <a:ext cx="800219"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内控管理</a:t>
              </a:r>
              <a:endParaRPr lang="zh-CN" altLang="en-US" sz="1200" b="1" dirty="0" smtClean="0">
                <a:latin typeface="微软雅黑" panose="020B0503020204020204" pitchFamily="34" charset="-122"/>
                <a:ea typeface="微软雅黑" panose="020B0503020204020204" pitchFamily="34" charset="-122"/>
              </a:endParaRPr>
            </a:p>
          </p:txBody>
        </p:sp>
        <p:grpSp>
          <p:nvGrpSpPr>
            <p:cNvPr id="69" name="组合 68"/>
            <p:cNvGrpSpPr/>
            <p:nvPr/>
          </p:nvGrpSpPr>
          <p:grpSpPr>
            <a:xfrm>
              <a:off x="1662626" y="3393584"/>
              <a:ext cx="4454504" cy="294907"/>
              <a:chOff x="1662626" y="3288603"/>
              <a:chExt cx="4454504" cy="294907"/>
            </a:xfrm>
          </p:grpSpPr>
          <p:pic>
            <p:nvPicPr>
              <p:cNvPr id="131" name="Picture 12" descr="F:\公司项目\2012项目\周子涵\用友\PPT\王曼曼\新建文件夹\图标\11\3.png"/>
              <p:cNvPicPr>
                <a:picLocks noChangeAspect="1" noChangeArrowheads="1"/>
              </p:cNvPicPr>
              <p:nvPr/>
            </p:nvPicPr>
            <p:blipFill>
              <a:blip r:embed="rId18" cstate="print"/>
              <a:srcRect/>
              <a:stretch>
                <a:fillRect/>
              </a:stretch>
            </p:blipFill>
            <p:spPr bwMode="auto">
              <a:xfrm>
                <a:off x="5278930" y="3303192"/>
                <a:ext cx="838200" cy="253573"/>
              </a:xfrm>
              <a:prstGeom prst="rect">
                <a:avLst/>
              </a:prstGeom>
              <a:noFill/>
            </p:spPr>
          </p:pic>
          <p:sp>
            <p:nvSpPr>
              <p:cNvPr id="132" name="TextBox 131"/>
              <p:cNvSpPr txBox="1"/>
              <p:nvPr/>
            </p:nvSpPr>
            <p:spPr>
              <a:xfrm>
                <a:off x="5297394" y="3305832"/>
                <a:ext cx="800219"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销售订单</a:t>
                </a:r>
                <a:endParaRPr lang="zh-CN" altLang="en-US" sz="1200" dirty="0">
                  <a:latin typeface="微软雅黑" panose="020B0503020204020204" pitchFamily="34" charset="-122"/>
                  <a:ea typeface="微软雅黑" panose="020B0503020204020204" pitchFamily="34" charset="-122"/>
                </a:endParaRPr>
              </a:p>
            </p:txBody>
          </p:sp>
          <p:pic>
            <p:nvPicPr>
              <p:cNvPr id="133" name="Picture 12" descr="F:\公司项目\2012项目\周子涵\用友\PPT\王曼曼\新建文件夹\图标\11\3.png"/>
              <p:cNvPicPr>
                <a:picLocks noChangeAspect="1" noChangeArrowheads="1"/>
              </p:cNvPicPr>
              <p:nvPr/>
            </p:nvPicPr>
            <p:blipFill>
              <a:blip r:embed="rId18" cstate="print"/>
              <a:srcRect/>
              <a:stretch>
                <a:fillRect/>
              </a:stretch>
            </p:blipFill>
            <p:spPr bwMode="auto">
              <a:xfrm>
                <a:off x="3667196" y="3303870"/>
                <a:ext cx="838200" cy="253573"/>
              </a:xfrm>
              <a:prstGeom prst="rect">
                <a:avLst/>
              </a:prstGeom>
              <a:noFill/>
            </p:spPr>
          </p:pic>
          <p:pic>
            <p:nvPicPr>
              <p:cNvPr id="134" name="Picture 12" descr="F:\公司项目\2012项目\周子涵\用友\PPT\王曼曼\新建文件夹\图标\11\3.png"/>
              <p:cNvPicPr>
                <a:picLocks noChangeAspect="1" noChangeArrowheads="1"/>
              </p:cNvPicPr>
              <p:nvPr/>
            </p:nvPicPr>
            <p:blipFill>
              <a:blip r:embed="rId18" cstate="print"/>
              <a:srcRect/>
              <a:stretch>
                <a:fillRect/>
              </a:stretch>
            </p:blipFill>
            <p:spPr bwMode="auto">
              <a:xfrm>
                <a:off x="2017362" y="3303870"/>
                <a:ext cx="838200" cy="253573"/>
              </a:xfrm>
              <a:prstGeom prst="rect">
                <a:avLst/>
              </a:prstGeom>
              <a:noFill/>
            </p:spPr>
          </p:pic>
          <p:sp>
            <p:nvSpPr>
              <p:cNvPr id="135" name="TextBox 134"/>
              <p:cNvSpPr txBox="1"/>
              <p:nvPr/>
            </p:nvSpPr>
            <p:spPr>
              <a:xfrm>
                <a:off x="2036353" y="3306511"/>
                <a:ext cx="800219"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采购订单</a:t>
                </a:r>
                <a:endParaRPr lang="zh-CN" altLang="en-US" sz="1200" dirty="0">
                  <a:latin typeface="微软雅黑" panose="020B0503020204020204" pitchFamily="34" charset="-122"/>
                  <a:ea typeface="微软雅黑" panose="020B0503020204020204" pitchFamily="34" charset="-122"/>
                </a:endParaRPr>
              </a:p>
            </p:txBody>
          </p:sp>
          <p:sp>
            <p:nvSpPr>
              <p:cNvPr id="136" name="TextBox 135"/>
              <p:cNvSpPr txBox="1"/>
              <p:nvPr/>
            </p:nvSpPr>
            <p:spPr>
              <a:xfrm>
                <a:off x="3686187" y="3306511"/>
                <a:ext cx="800219"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生产订单</a:t>
                </a:r>
                <a:endParaRPr lang="zh-CN" altLang="en-US" sz="1200" dirty="0">
                  <a:latin typeface="微软雅黑" panose="020B0503020204020204" pitchFamily="34" charset="-122"/>
                  <a:ea typeface="微软雅黑" panose="020B0503020204020204" pitchFamily="34" charset="-122"/>
                </a:endParaRPr>
              </a:p>
            </p:txBody>
          </p:sp>
          <p:pic>
            <p:nvPicPr>
              <p:cNvPr id="137" name="Picture 5" descr="E:\yinfeifei\2012年工作项目\UFIDA用友 2012\用友 王曼曼\20120223 信息化企业从U8AIO开始PPT美化\0323全面成本管理\png图\49a.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62626" y="3288603"/>
                <a:ext cx="316957" cy="284106"/>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6" descr="E:\yinfeifei\2012年工作项目\UFIDA用友 2012\用友 王曼曼\20120223 信息化企业从U8AIO开始PPT美化\0323全面成本管理\png图\77.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64921" y="3316367"/>
                <a:ext cx="255007" cy="228577"/>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7" descr="E:\yinfeifei\2012年工作项目\UFIDA用友 2012\用友 王曼曼\20120223 信息化企业从U8AIO开始PPT美化\0323全面成本管理\png图\44a.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981547" y="3318833"/>
                <a:ext cx="249504" cy="22364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E:\2012\120326-PPT\png图\箭头6.png"/>
              <p:cNvPicPr>
                <a:picLocks noChangeAspect="1" noChangeArrowheads="1"/>
              </p:cNvPicPr>
              <p:nvPr/>
            </p:nvPicPr>
            <p:blipFill>
              <a:blip r:embed="rId22" cstate="print"/>
              <a:srcRect t="48538" r="401"/>
              <a:stretch>
                <a:fillRect/>
              </a:stretch>
            </p:blipFill>
            <p:spPr bwMode="auto">
              <a:xfrm rot="5400000">
                <a:off x="4652713" y="3186435"/>
                <a:ext cx="208219" cy="499762"/>
              </a:xfrm>
              <a:prstGeom prst="rect">
                <a:avLst/>
              </a:prstGeom>
              <a:noFill/>
            </p:spPr>
          </p:pic>
          <p:pic>
            <p:nvPicPr>
              <p:cNvPr id="141" name="Picture 2" descr="E:\2012\120326-PPT\png图\箭头6.png"/>
              <p:cNvPicPr>
                <a:picLocks noChangeAspect="1" noChangeArrowheads="1"/>
              </p:cNvPicPr>
              <p:nvPr/>
            </p:nvPicPr>
            <p:blipFill>
              <a:blip r:embed="rId22" cstate="print"/>
              <a:srcRect t="48538" r="401"/>
              <a:stretch>
                <a:fillRect/>
              </a:stretch>
            </p:blipFill>
            <p:spPr bwMode="auto">
              <a:xfrm rot="5400000">
                <a:off x="2996529" y="3186435"/>
                <a:ext cx="208219" cy="499762"/>
              </a:xfrm>
              <a:prstGeom prst="rect">
                <a:avLst/>
              </a:prstGeom>
              <a:noFill/>
            </p:spPr>
          </p:pic>
        </p:grpSp>
        <p:sp>
          <p:nvSpPr>
            <p:cNvPr id="70" name="TextBox 69"/>
            <p:cNvSpPr txBox="1"/>
            <p:nvPr/>
          </p:nvSpPr>
          <p:spPr>
            <a:xfrm>
              <a:off x="3215244" y="4052306"/>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备料补料</a:t>
              </a:r>
              <a:endParaRPr lang="zh-CN" altLang="en-US" sz="1000" dirty="0">
                <a:latin typeface="微软雅黑" panose="020B0503020204020204" pitchFamily="34" charset="-122"/>
                <a:ea typeface="微软雅黑" panose="020B0503020204020204" pitchFamily="34" charset="-122"/>
              </a:endParaRPr>
            </a:p>
          </p:txBody>
        </p:sp>
        <p:sp>
          <p:nvSpPr>
            <p:cNvPr id="71" name="TextBox 70"/>
            <p:cNvSpPr txBox="1"/>
            <p:nvPr/>
          </p:nvSpPr>
          <p:spPr>
            <a:xfrm>
              <a:off x="3939144" y="4052306"/>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返厂维修</a:t>
              </a:r>
              <a:endParaRPr lang="zh-CN" altLang="en-US" sz="1000" dirty="0">
                <a:latin typeface="微软雅黑" panose="020B0503020204020204" pitchFamily="34" charset="-122"/>
                <a:ea typeface="微软雅黑" panose="020B0503020204020204" pitchFamily="34" charset="-122"/>
              </a:endParaRPr>
            </a:p>
          </p:txBody>
        </p:sp>
        <p:sp>
          <p:nvSpPr>
            <p:cNvPr id="72" name="TextBox 71"/>
            <p:cNvSpPr txBox="1"/>
            <p:nvPr/>
          </p:nvSpPr>
          <p:spPr>
            <a:xfrm>
              <a:off x="5735135" y="4355269"/>
              <a:ext cx="590226" cy="246221"/>
            </a:xfrm>
            <a:prstGeom prst="rect">
              <a:avLst/>
            </a:prstGeom>
            <a:noFill/>
          </p:spPr>
          <p:txBody>
            <a:bodyPr wrap="none" rtlCol="0">
              <a:spAutoFit/>
            </a:bodyPr>
            <a:lstStyle/>
            <a:p>
              <a:r>
                <a:rPr lang="en-US" altLang="zh-CN" sz="1000" dirty="0" smtClean="0">
                  <a:latin typeface="微软雅黑" panose="020B0503020204020204" pitchFamily="34" charset="-122"/>
                  <a:ea typeface="微软雅黑" panose="020B0503020204020204" pitchFamily="34" charset="-122"/>
                </a:rPr>
                <a:t>PE</a:t>
              </a:r>
              <a:r>
                <a:rPr lang="zh-CN" altLang="en-US" sz="1000" dirty="0" smtClean="0">
                  <a:latin typeface="微软雅黑" panose="020B0503020204020204" pitchFamily="34" charset="-122"/>
                  <a:ea typeface="微软雅黑" panose="020B0503020204020204" pitchFamily="34" charset="-122"/>
                </a:rPr>
                <a:t>预留</a:t>
              </a:r>
              <a:endParaRPr lang="zh-CN" altLang="en-US" sz="1000" dirty="0">
                <a:latin typeface="微软雅黑" panose="020B0503020204020204" pitchFamily="34" charset="-122"/>
                <a:ea typeface="微软雅黑" panose="020B0503020204020204" pitchFamily="34" charset="-122"/>
              </a:endParaRPr>
            </a:p>
          </p:txBody>
        </p:sp>
        <p:sp>
          <p:nvSpPr>
            <p:cNvPr id="73" name="TextBox 72"/>
            <p:cNvSpPr txBox="1"/>
            <p:nvPr/>
          </p:nvSpPr>
          <p:spPr>
            <a:xfrm>
              <a:off x="2209862" y="4052306"/>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直运采购</a:t>
              </a:r>
              <a:endParaRPr lang="zh-CN" altLang="en-US" sz="1000" dirty="0">
                <a:latin typeface="微软雅黑" panose="020B0503020204020204" pitchFamily="34" charset="-122"/>
                <a:ea typeface="微软雅黑" panose="020B0503020204020204" pitchFamily="34" charset="-122"/>
              </a:endParaRPr>
            </a:p>
          </p:txBody>
        </p:sp>
        <p:sp>
          <p:nvSpPr>
            <p:cNvPr id="74" name="TextBox 73"/>
            <p:cNvSpPr txBox="1"/>
            <p:nvPr/>
          </p:nvSpPr>
          <p:spPr>
            <a:xfrm>
              <a:off x="3215244" y="319365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工程变更</a:t>
              </a:r>
              <a:endParaRPr lang="zh-CN" altLang="en-US" sz="1000" dirty="0">
                <a:latin typeface="微软雅黑" panose="020B0503020204020204" pitchFamily="34" charset="-122"/>
                <a:ea typeface="微软雅黑" panose="020B0503020204020204" pitchFamily="34" charset="-122"/>
              </a:endParaRPr>
            </a:p>
          </p:txBody>
        </p:sp>
        <p:sp>
          <p:nvSpPr>
            <p:cNvPr id="75" name="TextBox 74"/>
            <p:cNvSpPr txBox="1"/>
            <p:nvPr/>
          </p:nvSpPr>
          <p:spPr>
            <a:xfrm>
              <a:off x="3939144" y="3011633"/>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车间管理</a:t>
              </a:r>
              <a:endParaRPr lang="zh-CN" altLang="en-US" sz="1000" dirty="0">
                <a:latin typeface="微软雅黑" panose="020B0503020204020204" pitchFamily="34" charset="-122"/>
                <a:ea typeface="微软雅黑" panose="020B0503020204020204" pitchFamily="34" charset="-122"/>
              </a:endParaRPr>
            </a:p>
          </p:txBody>
        </p:sp>
        <p:sp>
          <p:nvSpPr>
            <p:cNvPr id="76" name="TextBox 75"/>
            <p:cNvSpPr txBox="1"/>
            <p:nvPr/>
          </p:nvSpPr>
          <p:spPr>
            <a:xfrm>
              <a:off x="3939144" y="319365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工序委外</a:t>
              </a:r>
              <a:endParaRPr lang="zh-CN" altLang="en-US" sz="1000" dirty="0">
                <a:latin typeface="微软雅黑" panose="020B0503020204020204" pitchFamily="34" charset="-122"/>
                <a:ea typeface="微软雅黑" panose="020B0503020204020204" pitchFamily="34" charset="-122"/>
              </a:endParaRPr>
            </a:p>
          </p:txBody>
        </p:sp>
        <p:sp>
          <p:nvSpPr>
            <p:cNvPr id="77" name="TextBox 76"/>
            <p:cNvSpPr txBox="1"/>
            <p:nvPr/>
          </p:nvSpPr>
          <p:spPr>
            <a:xfrm>
              <a:off x="548035" y="1665248"/>
              <a:ext cx="825867" cy="246221"/>
            </a:xfrm>
            <a:prstGeom prst="rect">
              <a:avLst/>
            </a:prstGeom>
            <a:noFill/>
          </p:spPr>
          <p:txBody>
            <a:bodyPr wrap="none" rtlCol="0">
              <a:spAutoFit/>
            </a:bodyPr>
            <a:lstStyle/>
            <a:p>
              <a:pPr algn="ctr"/>
              <a:r>
                <a:rPr lang="zh-CN" altLang="en-US" sz="1000" dirty="0" smtClean="0">
                  <a:latin typeface="微软雅黑" panose="020B0503020204020204" pitchFamily="34" charset="-122"/>
                  <a:ea typeface="微软雅黑" panose="020B0503020204020204" pitchFamily="34" charset="-122"/>
                </a:rPr>
                <a:t>供应商门户</a:t>
              </a:r>
              <a:endParaRPr lang="zh-CN" altLang="en-US" sz="1000" dirty="0">
                <a:latin typeface="微软雅黑" panose="020B0503020204020204" pitchFamily="34" charset="-122"/>
                <a:ea typeface="微软雅黑" panose="020B0503020204020204" pitchFamily="34" charset="-122"/>
              </a:endParaRPr>
            </a:p>
          </p:txBody>
        </p:sp>
        <p:sp>
          <p:nvSpPr>
            <p:cNvPr id="78" name="TextBox 77"/>
            <p:cNvSpPr txBox="1"/>
            <p:nvPr/>
          </p:nvSpPr>
          <p:spPr>
            <a:xfrm>
              <a:off x="548035" y="2170401"/>
              <a:ext cx="825867" cy="246221"/>
            </a:xfrm>
            <a:prstGeom prst="rect">
              <a:avLst/>
            </a:prstGeom>
            <a:noFill/>
          </p:spPr>
          <p:txBody>
            <a:bodyPr wrap="none" rtlCol="0">
              <a:spAutoFit/>
            </a:bodyPr>
            <a:lstStyle/>
            <a:p>
              <a:pPr algn="ctr"/>
              <a:r>
                <a:rPr lang="zh-CN" altLang="en-US" sz="1000" dirty="0" smtClean="0">
                  <a:latin typeface="微软雅黑" panose="020B0503020204020204" pitchFamily="34" charset="-122"/>
                  <a:ea typeface="微软雅黑" panose="020B0503020204020204" pitchFamily="34" charset="-122"/>
                </a:rPr>
                <a:t>外协厂门户</a:t>
              </a:r>
              <a:endParaRPr lang="zh-CN" altLang="en-US" sz="1000" dirty="0">
                <a:latin typeface="微软雅黑" panose="020B0503020204020204" pitchFamily="34" charset="-122"/>
                <a:ea typeface="微软雅黑" panose="020B0503020204020204" pitchFamily="34" charset="-122"/>
              </a:endParaRPr>
            </a:p>
          </p:txBody>
        </p:sp>
        <p:sp>
          <p:nvSpPr>
            <p:cNvPr id="79" name="TextBox 78"/>
            <p:cNvSpPr txBox="1"/>
            <p:nvPr/>
          </p:nvSpPr>
          <p:spPr>
            <a:xfrm>
              <a:off x="548035" y="2729489"/>
              <a:ext cx="825867" cy="246221"/>
            </a:xfrm>
            <a:prstGeom prst="rect">
              <a:avLst/>
            </a:prstGeom>
            <a:noFill/>
          </p:spPr>
          <p:txBody>
            <a:bodyPr wrap="none" rtlCol="0">
              <a:spAutoFit/>
            </a:bodyPr>
            <a:lstStyle/>
            <a:p>
              <a:pPr algn="ctr"/>
              <a:r>
                <a:rPr lang="zh-CN" altLang="en-US" sz="1000" dirty="0" smtClean="0">
                  <a:latin typeface="微软雅黑" panose="020B0503020204020204" pitchFamily="34" charset="-122"/>
                  <a:ea typeface="微软雅黑" panose="020B0503020204020204" pitchFamily="34" charset="-122"/>
                </a:rPr>
                <a:t>分销商门户</a:t>
              </a:r>
              <a:endParaRPr lang="zh-CN" altLang="en-US" sz="1000" dirty="0">
                <a:latin typeface="微软雅黑" panose="020B0503020204020204" pitchFamily="34" charset="-122"/>
                <a:ea typeface="微软雅黑" panose="020B0503020204020204" pitchFamily="34" charset="-122"/>
              </a:endParaRPr>
            </a:p>
          </p:txBody>
        </p:sp>
        <p:sp>
          <p:nvSpPr>
            <p:cNvPr id="80" name="TextBox 79"/>
            <p:cNvSpPr txBox="1"/>
            <p:nvPr/>
          </p:nvSpPr>
          <p:spPr>
            <a:xfrm>
              <a:off x="612154" y="3224032"/>
              <a:ext cx="697627" cy="246221"/>
            </a:xfrm>
            <a:prstGeom prst="rect">
              <a:avLst/>
            </a:prstGeom>
            <a:noFill/>
          </p:spPr>
          <p:txBody>
            <a:bodyPr wrap="none" rtlCol="0">
              <a:spAutoFit/>
            </a:bodyPr>
            <a:lstStyle/>
            <a:p>
              <a:pPr algn="ctr"/>
              <a:r>
                <a:rPr lang="zh-CN" altLang="en-US" sz="1000" dirty="0" smtClean="0">
                  <a:latin typeface="微软雅黑" panose="020B0503020204020204" pitchFamily="34" charset="-122"/>
                  <a:ea typeface="微软雅黑" panose="020B0503020204020204" pitchFamily="34" charset="-122"/>
                </a:rPr>
                <a:t>客户门户</a:t>
              </a:r>
              <a:endParaRPr lang="zh-CN" altLang="en-US" sz="1000" dirty="0">
                <a:latin typeface="微软雅黑" panose="020B0503020204020204" pitchFamily="34" charset="-122"/>
                <a:ea typeface="微软雅黑" panose="020B0503020204020204" pitchFamily="34" charset="-122"/>
              </a:endParaRPr>
            </a:p>
          </p:txBody>
        </p:sp>
        <p:sp>
          <p:nvSpPr>
            <p:cNvPr id="81" name="TextBox 80"/>
            <p:cNvSpPr txBox="1"/>
            <p:nvPr/>
          </p:nvSpPr>
          <p:spPr>
            <a:xfrm>
              <a:off x="766843" y="3827649"/>
              <a:ext cx="388247" cy="246221"/>
            </a:xfrm>
            <a:prstGeom prst="rect">
              <a:avLst/>
            </a:prstGeom>
            <a:noFill/>
          </p:spPr>
          <p:txBody>
            <a:bodyPr wrap="none" rtlCol="0">
              <a:spAutoFit/>
            </a:bodyPr>
            <a:lstStyle/>
            <a:p>
              <a:pPr algn="ctr"/>
              <a:r>
                <a:rPr lang="en-US" altLang="zh-CN" sz="1000" dirty="0" smtClean="0">
                  <a:latin typeface="微软雅黑" panose="020B0503020204020204" pitchFamily="34" charset="-122"/>
                  <a:ea typeface="微软雅黑" panose="020B0503020204020204" pitchFamily="34" charset="-122"/>
                </a:rPr>
                <a:t>PC </a:t>
              </a:r>
              <a:endParaRPr lang="zh-CN" altLang="en-US" sz="1000" dirty="0">
                <a:latin typeface="微软雅黑" panose="020B0503020204020204" pitchFamily="34" charset="-122"/>
                <a:ea typeface="微软雅黑" panose="020B0503020204020204" pitchFamily="34" charset="-122"/>
              </a:endParaRPr>
            </a:p>
          </p:txBody>
        </p:sp>
        <p:sp>
          <p:nvSpPr>
            <p:cNvPr id="82" name="TextBox 81"/>
            <p:cNvSpPr txBox="1"/>
            <p:nvPr/>
          </p:nvSpPr>
          <p:spPr>
            <a:xfrm>
              <a:off x="676273" y="4364922"/>
              <a:ext cx="569387" cy="246221"/>
            </a:xfrm>
            <a:prstGeom prst="rect">
              <a:avLst/>
            </a:prstGeom>
            <a:noFill/>
          </p:spPr>
          <p:txBody>
            <a:bodyPr wrap="none" rtlCol="0">
              <a:spAutoFit/>
            </a:bodyPr>
            <a:lstStyle/>
            <a:p>
              <a:pPr algn="ctr"/>
              <a:r>
                <a:rPr lang="zh-CN" altLang="en-US" sz="1000" dirty="0" smtClean="0">
                  <a:latin typeface="微软雅黑" panose="020B0503020204020204" pitchFamily="34" charset="-122"/>
                  <a:ea typeface="微软雅黑" panose="020B0503020204020204" pitchFamily="34" charset="-122"/>
                </a:rPr>
                <a:t>笔记本</a:t>
              </a:r>
              <a:endParaRPr lang="zh-CN" altLang="en-US" sz="1000" dirty="0">
                <a:latin typeface="微软雅黑" panose="020B0503020204020204" pitchFamily="34" charset="-122"/>
                <a:ea typeface="微软雅黑" panose="020B0503020204020204" pitchFamily="34" charset="-122"/>
              </a:endParaRPr>
            </a:p>
          </p:txBody>
        </p:sp>
        <p:sp>
          <p:nvSpPr>
            <p:cNvPr id="83" name="TextBox 82"/>
            <p:cNvSpPr txBox="1"/>
            <p:nvPr/>
          </p:nvSpPr>
          <p:spPr>
            <a:xfrm>
              <a:off x="740394" y="4949648"/>
              <a:ext cx="441146" cy="246221"/>
            </a:xfrm>
            <a:prstGeom prst="rect">
              <a:avLst/>
            </a:prstGeom>
            <a:noFill/>
          </p:spPr>
          <p:txBody>
            <a:bodyPr wrap="none" rtlCol="0">
              <a:spAutoFit/>
            </a:bodyPr>
            <a:lstStyle/>
            <a:p>
              <a:pPr algn="ctr"/>
              <a:r>
                <a:rPr lang="zh-CN" altLang="en-US" sz="1000" dirty="0" smtClean="0">
                  <a:latin typeface="微软雅黑" panose="020B0503020204020204" pitchFamily="34" charset="-122"/>
                  <a:ea typeface="微软雅黑" panose="020B0503020204020204" pitchFamily="34" charset="-122"/>
                </a:rPr>
                <a:t>手机</a:t>
              </a:r>
              <a:endParaRPr lang="zh-CN" altLang="en-US" sz="1000" dirty="0">
                <a:latin typeface="微软雅黑" panose="020B0503020204020204" pitchFamily="34" charset="-122"/>
                <a:ea typeface="微软雅黑" panose="020B0503020204020204" pitchFamily="34" charset="-122"/>
              </a:endParaRPr>
            </a:p>
          </p:txBody>
        </p:sp>
        <p:sp>
          <p:nvSpPr>
            <p:cNvPr id="84" name="TextBox 83"/>
            <p:cNvSpPr txBox="1"/>
            <p:nvPr/>
          </p:nvSpPr>
          <p:spPr>
            <a:xfrm>
              <a:off x="612154" y="5529650"/>
              <a:ext cx="697627" cy="246221"/>
            </a:xfrm>
            <a:prstGeom prst="rect">
              <a:avLst/>
            </a:prstGeom>
            <a:noFill/>
          </p:spPr>
          <p:txBody>
            <a:bodyPr wrap="none" rtlCol="0">
              <a:spAutoFit/>
            </a:bodyPr>
            <a:lstStyle/>
            <a:p>
              <a:pPr algn="ctr"/>
              <a:r>
                <a:rPr lang="zh-CN" altLang="en-US" sz="1000" dirty="0" smtClean="0">
                  <a:latin typeface="微软雅黑" panose="020B0503020204020204" pitchFamily="34" charset="-122"/>
                  <a:ea typeface="微软雅黑" panose="020B0503020204020204" pitchFamily="34" charset="-122"/>
                </a:rPr>
                <a:t>条码设备</a:t>
              </a:r>
              <a:endParaRPr lang="zh-CN" altLang="en-US" sz="1000" dirty="0">
                <a:latin typeface="微软雅黑" panose="020B0503020204020204" pitchFamily="34" charset="-122"/>
                <a:ea typeface="微软雅黑" panose="020B0503020204020204" pitchFamily="34" charset="-122"/>
              </a:endParaRPr>
            </a:p>
          </p:txBody>
        </p:sp>
        <p:sp>
          <p:nvSpPr>
            <p:cNvPr id="85" name="TextBox 84"/>
            <p:cNvSpPr txBox="1"/>
            <p:nvPr/>
          </p:nvSpPr>
          <p:spPr>
            <a:xfrm>
              <a:off x="612154" y="6116618"/>
              <a:ext cx="697627" cy="246221"/>
            </a:xfrm>
            <a:prstGeom prst="rect">
              <a:avLst/>
            </a:prstGeom>
            <a:noFill/>
          </p:spPr>
          <p:txBody>
            <a:bodyPr wrap="none" rtlCol="0">
              <a:spAutoFit/>
            </a:bodyPr>
            <a:lstStyle/>
            <a:p>
              <a:pPr algn="ctr"/>
              <a:r>
                <a:rPr lang="en-US" altLang="zh-CN" sz="1000" dirty="0" smtClean="0">
                  <a:latin typeface="微软雅黑" panose="020B0503020204020204" pitchFamily="34" charset="-122"/>
                  <a:ea typeface="微软雅黑" panose="020B0503020204020204" pitchFamily="34" charset="-122"/>
                </a:rPr>
                <a:t>POS</a:t>
              </a:r>
              <a:r>
                <a:rPr lang="zh-CN" altLang="en-US" sz="1000" dirty="0" smtClean="0">
                  <a:latin typeface="微软雅黑" panose="020B0503020204020204" pitchFamily="34" charset="-122"/>
                  <a:ea typeface="微软雅黑" panose="020B0503020204020204" pitchFamily="34" charset="-122"/>
                </a:rPr>
                <a:t>终端</a:t>
              </a:r>
              <a:endParaRPr lang="zh-CN" altLang="en-US" sz="1000" dirty="0">
                <a:latin typeface="微软雅黑" panose="020B0503020204020204" pitchFamily="34" charset="-122"/>
                <a:ea typeface="微软雅黑" panose="020B0503020204020204" pitchFamily="34" charset="-122"/>
              </a:endParaRPr>
            </a:p>
          </p:txBody>
        </p:sp>
        <p:pic>
          <p:nvPicPr>
            <p:cNvPr id="86" name="Picture 2" descr="D:\迅雷\cniconcrystalproject11224345355708.png"/>
            <p:cNvPicPr>
              <a:picLocks noChangeAspect="1" noChangeArrowheads="1"/>
            </p:cNvPicPr>
            <p:nvPr/>
          </p:nvPicPr>
          <p:blipFill>
            <a:blip r:embed="rId23" cstate="print"/>
            <a:srcRect/>
            <a:stretch>
              <a:fillRect/>
            </a:stretch>
          </p:blipFill>
          <p:spPr bwMode="auto">
            <a:xfrm>
              <a:off x="805055" y="3519196"/>
              <a:ext cx="360040" cy="360040"/>
            </a:xfrm>
            <a:prstGeom prst="rect">
              <a:avLst/>
            </a:prstGeom>
            <a:noFill/>
          </p:spPr>
        </p:pic>
        <p:pic>
          <p:nvPicPr>
            <p:cNvPr id="87" name="Picture 3" descr="D:\迅雷\cniconmacs112110271876781.png"/>
            <p:cNvPicPr>
              <a:picLocks noChangeAspect="1" noChangeArrowheads="1"/>
            </p:cNvPicPr>
            <p:nvPr/>
          </p:nvPicPr>
          <p:blipFill>
            <a:blip r:embed="rId24" cstate="print"/>
            <a:srcRect/>
            <a:stretch>
              <a:fillRect/>
            </a:stretch>
          </p:blipFill>
          <p:spPr bwMode="auto">
            <a:xfrm>
              <a:off x="689614" y="3985428"/>
              <a:ext cx="504056" cy="504056"/>
            </a:xfrm>
            <a:prstGeom prst="rect">
              <a:avLst/>
            </a:prstGeom>
            <a:noFill/>
          </p:spPr>
        </p:pic>
        <p:pic>
          <p:nvPicPr>
            <p:cNvPr id="88" name="Picture 4" descr="D:\迅雷\cniconmacs112110272038501.png"/>
            <p:cNvPicPr>
              <a:picLocks noChangeAspect="1" noChangeArrowheads="1"/>
            </p:cNvPicPr>
            <p:nvPr/>
          </p:nvPicPr>
          <p:blipFill>
            <a:blip r:embed="rId25" cstate="print"/>
            <a:srcRect/>
            <a:stretch>
              <a:fillRect/>
            </a:stretch>
          </p:blipFill>
          <p:spPr bwMode="auto">
            <a:xfrm>
              <a:off x="795530" y="4618653"/>
              <a:ext cx="360040" cy="360040"/>
            </a:xfrm>
            <a:prstGeom prst="rect">
              <a:avLst/>
            </a:prstGeom>
            <a:noFill/>
          </p:spPr>
        </p:pic>
        <p:pic>
          <p:nvPicPr>
            <p:cNvPr id="89" name="Picture 5" descr="D:\迅雷\cnicondiagram_v211223412442252.png"/>
            <p:cNvPicPr>
              <a:picLocks noChangeAspect="1" noChangeArrowheads="1"/>
            </p:cNvPicPr>
            <p:nvPr/>
          </p:nvPicPr>
          <p:blipFill>
            <a:blip r:embed="rId26" cstate="print"/>
            <a:srcRect/>
            <a:stretch>
              <a:fillRect/>
            </a:stretch>
          </p:blipFill>
          <p:spPr bwMode="auto">
            <a:xfrm>
              <a:off x="761622" y="5118090"/>
              <a:ext cx="432048" cy="432048"/>
            </a:xfrm>
            <a:prstGeom prst="rect">
              <a:avLst/>
            </a:prstGeom>
            <a:noFill/>
          </p:spPr>
        </p:pic>
        <p:pic>
          <p:nvPicPr>
            <p:cNvPr id="90" name="Picture 6" descr="E:\2012\120326-PPT\png图\x17.png"/>
            <p:cNvPicPr>
              <a:picLocks noChangeAspect="1" noChangeArrowheads="1"/>
            </p:cNvPicPr>
            <p:nvPr/>
          </p:nvPicPr>
          <p:blipFill>
            <a:blip r:embed="rId27" cstate="print"/>
            <a:srcRect/>
            <a:stretch>
              <a:fillRect/>
            </a:stretch>
          </p:blipFill>
          <p:spPr bwMode="auto">
            <a:xfrm>
              <a:off x="752097" y="5825984"/>
              <a:ext cx="390141" cy="335384"/>
            </a:xfrm>
            <a:prstGeom prst="rect">
              <a:avLst/>
            </a:prstGeom>
            <a:noFill/>
          </p:spPr>
        </p:pic>
        <p:pic>
          <p:nvPicPr>
            <p:cNvPr id="91" name="Picture 8" descr="E:\2012\120326-PPT\图标\报检.png"/>
            <p:cNvPicPr>
              <a:picLocks noChangeAspect="1" noChangeArrowheads="1"/>
            </p:cNvPicPr>
            <p:nvPr/>
          </p:nvPicPr>
          <p:blipFill>
            <a:blip r:embed="rId28" cstate="print"/>
            <a:srcRect/>
            <a:stretch>
              <a:fillRect/>
            </a:stretch>
          </p:blipFill>
          <p:spPr bwMode="auto">
            <a:xfrm>
              <a:off x="801418" y="1885950"/>
              <a:ext cx="319101" cy="328556"/>
            </a:xfrm>
            <a:prstGeom prst="rect">
              <a:avLst/>
            </a:prstGeom>
            <a:noFill/>
          </p:spPr>
        </p:pic>
        <p:pic>
          <p:nvPicPr>
            <p:cNvPr id="92" name="Picture 9" descr="E:\2012\120326-PPT\图标\客户.png"/>
            <p:cNvPicPr>
              <a:picLocks noChangeAspect="1" noChangeArrowheads="1"/>
            </p:cNvPicPr>
            <p:nvPr/>
          </p:nvPicPr>
          <p:blipFill>
            <a:blip r:embed="rId29" cstate="print"/>
            <a:srcRect/>
            <a:stretch>
              <a:fillRect/>
            </a:stretch>
          </p:blipFill>
          <p:spPr bwMode="auto">
            <a:xfrm>
              <a:off x="789815" y="2949218"/>
              <a:ext cx="335834" cy="306533"/>
            </a:xfrm>
            <a:prstGeom prst="rect">
              <a:avLst/>
            </a:prstGeom>
            <a:noFill/>
          </p:spPr>
        </p:pic>
        <p:pic>
          <p:nvPicPr>
            <p:cNvPr id="93" name="Picture 11" descr="E:\2012\120326-PPT\图标\1.png"/>
            <p:cNvPicPr>
              <a:picLocks noChangeAspect="1" noChangeArrowheads="1"/>
            </p:cNvPicPr>
            <p:nvPr/>
          </p:nvPicPr>
          <p:blipFill>
            <a:blip r:embed="rId30" cstate="print"/>
            <a:srcRect/>
            <a:stretch>
              <a:fillRect/>
            </a:stretch>
          </p:blipFill>
          <p:spPr bwMode="auto">
            <a:xfrm>
              <a:off x="788267" y="2375862"/>
              <a:ext cx="345402" cy="404373"/>
            </a:xfrm>
            <a:prstGeom prst="rect">
              <a:avLst/>
            </a:prstGeom>
            <a:noFill/>
          </p:spPr>
        </p:pic>
        <p:pic>
          <p:nvPicPr>
            <p:cNvPr id="94" name="Picture 7" descr="E:\2012\120326-PPT\图标\42.png"/>
            <p:cNvPicPr>
              <a:picLocks noChangeAspect="1" noChangeArrowheads="1"/>
            </p:cNvPicPr>
            <p:nvPr/>
          </p:nvPicPr>
          <p:blipFill>
            <a:blip r:embed="rId31" cstate="print"/>
            <a:srcRect/>
            <a:stretch>
              <a:fillRect/>
            </a:stretch>
          </p:blipFill>
          <p:spPr bwMode="auto">
            <a:xfrm>
              <a:off x="740665" y="1342879"/>
              <a:ext cx="440606" cy="346800"/>
            </a:xfrm>
            <a:prstGeom prst="rect">
              <a:avLst/>
            </a:prstGeom>
            <a:noFill/>
          </p:spPr>
        </p:pic>
        <p:sp>
          <p:nvSpPr>
            <p:cNvPr id="95" name="TextBox 94"/>
            <p:cNvSpPr txBox="1"/>
            <p:nvPr/>
          </p:nvSpPr>
          <p:spPr>
            <a:xfrm>
              <a:off x="4862956" y="4052306"/>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寄售管理</a:t>
              </a:r>
              <a:endParaRPr lang="zh-CN" altLang="en-US" sz="1000" dirty="0">
                <a:latin typeface="微软雅黑" panose="020B0503020204020204" pitchFamily="34" charset="-122"/>
                <a:ea typeface="微软雅黑" panose="020B0503020204020204" pitchFamily="34" charset="-122"/>
              </a:endParaRPr>
            </a:p>
          </p:txBody>
        </p:sp>
        <p:sp>
          <p:nvSpPr>
            <p:cNvPr id="96" name="TextBox 95"/>
            <p:cNvSpPr txBox="1"/>
            <p:nvPr/>
          </p:nvSpPr>
          <p:spPr>
            <a:xfrm>
              <a:off x="5536616" y="4052306"/>
              <a:ext cx="800219" cy="215444"/>
            </a:xfrm>
            <a:prstGeom prst="rect">
              <a:avLst/>
            </a:prstGeom>
            <a:noFill/>
          </p:spPr>
          <p:txBody>
            <a:bodyPr wrap="none" rtlCol="0">
              <a:spAutoFit/>
            </a:bodyPr>
            <a:lstStyle/>
            <a:p>
              <a:r>
                <a:rPr lang="zh-CN" altLang="en-US" sz="800" dirty="0" smtClean="0">
                  <a:latin typeface="微软雅黑" panose="020B0503020204020204" pitchFamily="34" charset="-122"/>
                  <a:ea typeface="微软雅黑" panose="020B0503020204020204" pitchFamily="34" charset="-122"/>
                </a:rPr>
                <a:t>客户库存管理</a:t>
              </a:r>
              <a:endParaRPr lang="zh-CN" altLang="en-US" sz="800" dirty="0">
                <a:latin typeface="微软雅黑" panose="020B0503020204020204" pitchFamily="34" charset="-122"/>
                <a:ea typeface="微软雅黑" panose="020B0503020204020204" pitchFamily="34" charset="-122"/>
              </a:endParaRPr>
            </a:p>
          </p:txBody>
        </p:sp>
        <p:sp>
          <p:nvSpPr>
            <p:cNvPr id="97" name="TextBox 96"/>
            <p:cNvSpPr txBox="1"/>
            <p:nvPr/>
          </p:nvSpPr>
          <p:spPr>
            <a:xfrm>
              <a:off x="1532016" y="2815572"/>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采购计划</a:t>
              </a:r>
              <a:endParaRPr lang="zh-CN" altLang="en-US" sz="1000" dirty="0">
                <a:latin typeface="微软雅黑" panose="020B0503020204020204" pitchFamily="34" charset="-122"/>
                <a:ea typeface="微软雅黑" panose="020B0503020204020204" pitchFamily="34" charset="-122"/>
              </a:endParaRPr>
            </a:p>
          </p:txBody>
        </p:sp>
        <p:sp>
          <p:nvSpPr>
            <p:cNvPr id="98" name="TextBox 97"/>
            <p:cNvSpPr txBox="1"/>
            <p:nvPr/>
          </p:nvSpPr>
          <p:spPr>
            <a:xfrm>
              <a:off x="1532016" y="3011633"/>
              <a:ext cx="82586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供应商管理</a:t>
              </a:r>
              <a:endParaRPr lang="zh-CN" altLang="en-US" sz="1000" dirty="0">
                <a:latin typeface="微软雅黑" panose="020B0503020204020204" pitchFamily="34" charset="-122"/>
                <a:ea typeface="微软雅黑" panose="020B0503020204020204" pitchFamily="34" charset="-122"/>
              </a:endParaRPr>
            </a:p>
          </p:txBody>
        </p:sp>
        <p:sp>
          <p:nvSpPr>
            <p:cNvPr id="99" name="TextBox 98"/>
            <p:cNvSpPr txBox="1"/>
            <p:nvPr/>
          </p:nvSpPr>
          <p:spPr>
            <a:xfrm>
              <a:off x="2255916" y="2815572"/>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采购询价</a:t>
              </a:r>
              <a:endParaRPr lang="zh-CN" altLang="en-US" sz="1000" dirty="0">
                <a:latin typeface="微软雅黑" panose="020B0503020204020204" pitchFamily="34" charset="-122"/>
                <a:ea typeface="微软雅黑" panose="020B0503020204020204" pitchFamily="34" charset="-122"/>
              </a:endParaRPr>
            </a:p>
          </p:txBody>
        </p:sp>
        <p:sp>
          <p:nvSpPr>
            <p:cNvPr id="100" name="TextBox 99"/>
            <p:cNvSpPr txBox="1"/>
            <p:nvPr/>
          </p:nvSpPr>
          <p:spPr>
            <a:xfrm>
              <a:off x="1532016" y="319365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普通采购</a:t>
              </a:r>
              <a:endParaRPr lang="zh-CN" altLang="en-US" sz="1000" dirty="0">
                <a:latin typeface="微软雅黑" panose="020B0503020204020204" pitchFamily="34" charset="-122"/>
                <a:ea typeface="微软雅黑" panose="020B0503020204020204" pitchFamily="34" charset="-122"/>
              </a:endParaRPr>
            </a:p>
          </p:txBody>
        </p:sp>
        <p:sp>
          <p:nvSpPr>
            <p:cNvPr id="101" name="TextBox 100"/>
            <p:cNvSpPr txBox="1"/>
            <p:nvPr/>
          </p:nvSpPr>
          <p:spPr>
            <a:xfrm>
              <a:off x="2255916" y="3011633"/>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采购合同</a:t>
              </a:r>
              <a:endParaRPr lang="zh-CN" altLang="en-US" sz="1000" dirty="0">
                <a:latin typeface="微软雅黑" panose="020B0503020204020204" pitchFamily="34" charset="-122"/>
                <a:ea typeface="微软雅黑" panose="020B0503020204020204" pitchFamily="34" charset="-122"/>
              </a:endParaRPr>
            </a:p>
          </p:txBody>
        </p:sp>
        <p:sp>
          <p:nvSpPr>
            <p:cNvPr id="102" name="TextBox 101"/>
            <p:cNvSpPr txBox="1"/>
            <p:nvPr/>
          </p:nvSpPr>
          <p:spPr>
            <a:xfrm>
              <a:off x="2255916" y="319365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委托代销</a:t>
              </a:r>
              <a:endParaRPr lang="zh-CN" altLang="en-US" sz="1000" dirty="0">
                <a:latin typeface="微软雅黑" panose="020B0503020204020204" pitchFamily="34" charset="-122"/>
                <a:ea typeface="微软雅黑" panose="020B0503020204020204" pitchFamily="34" charset="-122"/>
              </a:endParaRPr>
            </a:p>
          </p:txBody>
        </p:sp>
        <p:sp>
          <p:nvSpPr>
            <p:cNvPr id="103" name="TextBox 102"/>
            <p:cNvSpPr txBox="1"/>
            <p:nvPr/>
          </p:nvSpPr>
          <p:spPr>
            <a:xfrm>
              <a:off x="4914872" y="2815572"/>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销售合同</a:t>
              </a:r>
              <a:endParaRPr lang="zh-CN" altLang="en-US" sz="1000" dirty="0">
                <a:latin typeface="微软雅黑" panose="020B0503020204020204" pitchFamily="34" charset="-122"/>
                <a:ea typeface="微软雅黑" panose="020B0503020204020204" pitchFamily="34" charset="-122"/>
              </a:endParaRPr>
            </a:p>
          </p:txBody>
        </p:sp>
        <p:sp>
          <p:nvSpPr>
            <p:cNvPr id="104" name="TextBox 103"/>
            <p:cNvSpPr txBox="1"/>
            <p:nvPr/>
          </p:nvSpPr>
          <p:spPr>
            <a:xfrm>
              <a:off x="4914872" y="3011633"/>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客户管理</a:t>
              </a:r>
              <a:endParaRPr lang="zh-CN" altLang="en-US" sz="1000" dirty="0">
                <a:latin typeface="微软雅黑" panose="020B0503020204020204" pitchFamily="34" charset="-122"/>
                <a:ea typeface="微软雅黑" panose="020B0503020204020204" pitchFamily="34" charset="-122"/>
              </a:endParaRPr>
            </a:p>
          </p:txBody>
        </p:sp>
        <p:sp>
          <p:nvSpPr>
            <p:cNvPr id="105" name="TextBox 104"/>
            <p:cNvSpPr txBox="1"/>
            <p:nvPr/>
          </p:nvSpPr>
          <p:spPr>
            <a:xfrm>
              <a:off x="5638772" y="2815572"/>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售前分析</a:t>
              </a:r>
              <a:endParaRPr lang="zh-CN" altLang="en-US" sz="1000" dirty="0">
                <a:latin typeface="微软雅黑" panose="020B0503020204020204" pitchFamily="34" charset="-122"/>
                <a:ea typeface="微软雅黑" panose="020B0503020204020204" pitchFamily="34" charset="-122"/>
              </a:endParaRPr>
            </a:p>
          </p:txBody>
        </p:sp>
        <p:sp>
          <p:nvSpPr>
            <p:cNvPr id="106" name="TextBox 105"/>
            <p:cNvSpPr txBox="1"/>
            <p:nvPr/>
          </p:nvSpPr>
          <p:spPr>
            <a:xfrm>
              <a:off x="4914872" y="319365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普通销售</a:t>
              </a:r>
              <a:endParaRPr lang="zh-CN" altLang="en-US" sz="1000" dirty="0">
                <a:latin typeface="微软雅黑" panose="020B0503020204020204" pitchFamily="34" charset="-122"/>
                <a:ea typeface="微软雅黑" panose="020B0503020204020204" pitchFamily="34" charset="-122"/>
              </a:endParaRPr>
            </a:p>
          </p:txBody>
        </p:sp>
        <p:sp>
          <p:nvSpPr>
            <p:cNvPr id="107" name="TextBox 106"/>
            <p:cNvSpPr txBox="1"/>
            <p:nvPr/>
          </p:nvSpPr>
          <p:spPr>
            <a:xfrm>
              <a:off x="5638772" y="3011633"/>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出口管理</a:t>
              </a:r>
              <a:endParaRPr lang="zh-CN" altLang="en-US" sz="1000" dirty="0">
                <a:latin typeface="微软雅黑" panose="020B0503020204020204" pitchFamily="34" charset="-122"/>
                <a:ea typeface="微软雅黑" panose="020B0503020204020204" pitchFamily="34" charset="-122"/>
              </a:endParaRPr>
            </a:p>
          </p:txBody>
        </p:sp>
        <p:sp>
          <p:nvSpPr>
            <p:cNvPr id="108" name="TextBox 107"/>
            <p:cNvSpPr txBox="1"/>
            <p:nvPr/>
          </p:nvSpPr>
          <p:spPr>
            <a:xfrm>
              <a:off x="5638772" y="319365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现销管理</a:t>
              </a:r>
              <a:endParaRPr lang="zh-CN" altLang="en-US" sz="1000" dirty="0">
                <a:latin typeface="微软雅黑" panose="020B0503020204020204" pitchFamily="34" charset="-122"/>
                <a:ea typeface="微软雅黑" panose="020B0503020204020204" pitchFamily="34" charset="-122"/>
              </a:endParaRPr>
            </a:p>
          </p:txBody>
        </p:sp>
        <p:pic>
          <p:nvPicPr>
            <p:cNvPr id="109" name="Picture 14" descr="F:\公司项目\2012项目\周子涵\用友\PPT\王曼曼\新建文件夹\图标\电子.png"/>
            <p:cNvPicPr>
              <a:picLocks noChangeAspect="1" noChangeArrowheads="1"/>
            </p:cNvPicPr>
            <p:nvPr/>
          </p:nvPicPr>
          <p:blipFill>
            <a:blip r:embed="rId32" cstate="print"/>
            <a:srcRect/>
            <a:stretch>
              <a:fillRect/>
            </a:stretch>
          </p:blipFill>
          <p:spPr bwMode="auto">
            <a:xfrm>
              <a:off x="7877608" y="1905016"/>
              <a:ext cx="266700" cy="304800"/>
            </a:xfrm>
            <a:prstGeom prst="rect">
              <a:avLst/>
            </a:prstGeom>
            <a:noFill/>
          </p:spPr>
        </p:pic>
        <p:pic>
          <p:nvPicPr>
            <p:cNvPr id="110" name="Picture 15" descr="F:\公司项目\2012项目\周子涵\用友\PPT\王曼曼\新建文件夹\图标\服装.png"/>
            <p:cNvPicPr>
              <a:picLocks noChangeAspect="1" noChangeArrowheads="1"/>
            </p:cNvPicPr>
            <p:nvPr/>
          </p:nvPicPr>
          <p:blipFill>
            <a:blip r:embed="rId33" cstate="print"/>
            <a:srcRect/>
            <a:stretch>
              <a:fillRect/>
            </a:stretch>
          </p:blipFill>
          <p:spPr bwMode="auto">
            <a:xfrm>
              <a:off x="7896658" y="2743200"/>
              <a:ext cx="228600" cy="228600"/>
            </a:xfrm>
            <a:prstGeom prst="rect">
              <a:avLst/>
            </a:prstGeom>
            <a:noFill/>
          </p:spPr>
        </p:pic>
        <p:pic>
          <p:nvPicPr>
            <p:cNvPr id="111" name="Picture 16" descr="F:\公司项目\2012项目\周子涵\用友\PPT\王曼曼\新建文件夹\图标\机械.png"/>
            <p:cNvPicPr>
              <a:picLocks noChangeAspect="1" noChangeArrowheads="1"/>
            </p:cNvPicPr>
            <p:nvPr/>
          </p:nvPicPr>
          <p:blipFill>
            <a:blip r:embed="rId34" cstate="print"/>
            <a:srcRect/>
            <a:stretch>
              <a:fillRect/>
            </a:stretch>
          </p:blipFill>
          <p:spPr bwMode="auto">
            <a:xfrm>
              <a:off x="7850275" y="1447852"/>
              <a:ext cx="321366" cy="304800"/>
            </a:xfrm>
            <a:prstGeom prst="rect">
              <a:avLst/>
            </a:prstGeom>
            <a:noFill/>
          </p:spPr>
        </p:pic>
        <p:pic>
          <p:nvPicPr>
            <p:cNvPr id="112" name="Picture 17" descr="F:\公司项目\2012项目\周子涵\用友\PPT\王曼曼\新建文件夹\图标\制药.png"/>
            <p:cNvPicPr>
              <a:picLocks noChangeAspect="1" noChangeArrowheads="1"/>
            </p:cNvPicPr>
            <p:nvPr/>
          </p:nvPicPr>
          <p:blipFill>
            <a:blip r:embed="rId35" cstate="print"/>
            <a:srcRect/>
            <a:stretch>
              <a:fillRect/>
            </a:stretch>
          </p:blipFill>
          <p:spPr bwMode="auto">
            <a:xfrm>
              <a:off x="7820458" y="3581396"/>
              <a:ext cx="381000" cy="264695"/>
            </a:xfrm>
            <a:prstGeom prst="rect">
              <a:avLst/>
            </a:prstGeom>
            <a:noFill/>
          </p:spPr>
        </p:pic>
        <p:pic>
          <p:nvPicPr>
            <p:cNvPr id="113" name="Picture 18" descr="F:\公司项目\2012项目\周子涵\用友\PPT\王曼曼\新建文件夹\图标\食品.png"/>
            <p:cNvPicPr>
              <a:picLocks noChangeAspect="1" noChangeArrowheads="1"/>
            </p:cNvPicPr>
            <p:nvPr/>
          </p:nvPicPr>
          <p:blipFill>
            <a:blip r:embed="rId36" cstate="print"/>
            <a:srcRect/>
            <a:stretch>
              <a:fillRect/>
            </a:stretch>
          </p:blipFill>
          <p:spPr bwMode="auto">
            <a:xfrm>
              <a:off x="7858558" y="4000907"/>
              <a:ext cx="304800" cy="340048"/>
            </a:xfrm>
            <a:prstGeom prst="rect">
              <a:avLst/>
            </a:prstGeom>
            <a:noFill/>
          </p:spPr>
        </p:pic>
        <p:sp>
          <p:nvSpPr>
            <p:cNvPr id="114" name="TextBox 113"/>
            <p:cNvSpPr txBox="1"/>
            <p:nvPr/>
          </p:nvSpPr>
          <p:spPr>
            <a:xfrm>
              <a:off x="8185713" y="1497239"/>
              <a:ext cx="441146"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机械</a:t>
              </a:r>
              <a:endParaRPr lang="zh-CN" altLang="en-US" sz="1000" dirty="0">
                <a:latin typeface="微软雅黑" panose="020B0503020204020204" pitchFamily="34" charset="-122"/>
                <a:ea typeface="微软雅黑" panose="020B0503020204020204" pitchFamily="34" charset="-122"/>
              </a:endParaRPr>
            </a:p>
          </p:txBody>
        </p:sp>
        <p:sp>
          <p:nvSpPr>
            <p:cNvPr id="115" name="TextBox 114"/>
            <p:cNvSpPr txBox="1"/>
            <p:nvPr/>
          </p:nvSpPr>
          <p:spPr>
            <a:xfrm>
              <a:off x="8185713" y="1954403"/>
              <a:ext cx="441146"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电子</a:t>
              </a:r>
              <a:endParaRPr lang="zh-CN" altLang="en-US" sz="1000" dirty="0">
                <a:latin typeface="微软雅黑" panose="020B0503020204020204" pitchFamily="34" charset="-122"/>
                <a:ea typeface="微软雅黑" panose="020B0503020204020204" pitchFamily="34" charset="-122"/>
              </a:endParaRPr>
            </a:p>
          </p:txBody>
        </p:sp>
        <p:sp>
          <p:nvSpPr>
            <p:cNvPr id="116" name="TextBox 115"/>
            <p:cNvSpPr txBox="1"/>
            <p:nvPr/>
          </p:nvSpPr>
          <p:spPr>
            <a:xfrm>
              <a:off x="8185713" y="2743200"/>
              <a:ext cx="441146"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服装</a:t>
              </a:r>
              <a:endParaRPr lang="zh-CN" altLang="en-US" sz="1000" dirty="0">
                <a:latin typeface="微软雅黑" panose="020B0503020204020204" pitchFamily="34" charset="-122"/>
                <a:ea typeface="微软雅黑" panose="020B0503020204020204" pitchFamily="34" charset="-122"/>
              </a:endParaRPr>
            </a:p>
          </p:txBody>
        </p:sp>
        <p:sp>
          <p:nvSpPr>
            <p:cNvPr id="117" name="TextBox 116"/>
            <p:cNvSpPr txBox="1"/>
            <p:nvPr/>
          </p:nvSpPr>
          <p:spPr>
            <a:xfrm>
              <a:off x="8185713" y="4525105"/>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流通行业</a:t>
              </a:r>
              <a:endParaRPr lang="zh-CN" altLang="en-US" sz="1000" dirty="0">
                <a:latin typeface="微软雅黑" panose="020B0503020204020204" pitchFamily="34" charset="-122"/>
                <a:ea typeface="微软雅黑" panose="020B0503020204020204" pitchFamily="34" charset="-122"/>
              </a:endParaRPr>
            </a:p>
          </p:txBody>
        </p:sp>
        <p:sp>
          <p:nvSpPr>
            <p:cNvPr id="118" name="TextBox 117"/>
            <p:cNvSpPr txBox="1"/>
            <p:nvPr/>
          </p:nvSpPr>
          <p:spPr>
            <a:xfrm>
              <a:off x="8163828" y="3182779"/>
              <a:ext cx="441146"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化工</a:t>
              </a:r>
              <a:endParaRPr lang="zh-CN" altLang="en-US" sz="1000" dirty="0">
                <a:latin typeface="微软雅黑" panose="020B0503020204020204" pitchFamily="34" charset="-122"/>
                <a:ea typeface="微软雅黑" panose="020B0503020204020204" pitchFamily="34" charset="-122"/>
              </a:endParaRPr>
            </a:p>
          </p:txBody>
        </p:sp>
        <p:sp>
          <p:nvSpPr>
            <p:cNvPr id="119" name="TextBox 118"/>
            <p:cNvSpPr txBox="1"/>
            <p:nvPr/>
          </p:nvSpPr>
          <p:spPr>
            <a:xfrm>
              <a:off x="8185713" y="3610729"/>
              <a:ext cx="441146"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医药</a:t>
              </a:r>
              <a:endParaRPr lang="zh-CN" altLang="en-US" sz="1000" dirty="0">
                <a:latin typeface="微软雅黑" panose="020B0503020204020204" pitchFamily="34" charset="-122"/>
                <a:ea typeface="微软雅黑" panose="020B0503020204020204" pitchFamily="34" charset="-122"/>
              </a:endParaRPr>
            </a:p>
          </p:txBody>
        </p:sp>
        <p:sp>
          <p:nvSpPr>
            <p:cNvPr id="120" name="TextBox 119"/>
            <p:cNvSpPr txBox="1"/>
            <p:nvPr/>
          </p:nvSpPr>
          <p:spPr>
            <a:xfrm>
              <a:off x="8185713" y="4067917"/>
              <a:ext cx="441146"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食品</a:t>
              </a:r>
              <a:endParaRPr lang="zh-CN" altLang="en-US" sz="1000" dirty="0">
                <a:latin typeface="微软雅黑" panose="020B0503020204020204" pitchFamily="34" charset="-122"/>
                <a:ea typeface="微软雅黑" panose="020B0503020204020204" pitchFamily="34" charset="-122"/>
              </a:endParaRPr>
            </a:p>
          </p:txBody>
        </p:sp>
        <p:sp>
          <p:nvSpPr>
            <p:cNvPr id="121" name="TextBox 120"/>
            <p:cNvSpPr txBox="1"/>
            <p:nvPr/>
          </p:nvSpPr>
          <p:spPr>
            <a:xfrm>
              <a:off x="8147774" y="2344579"/>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交通运输</a:t>
              </a:r>
              <a:endParaRPr lang="zh-CN" altLang="en-US" sz="1000" dirty="0">
                <a:latin typeface="微软雅黑" panose="020B0503020204020204" pitchFamily="34" charset="-122"/>
                <a:ea typeface="微软雅黑" panose="020B0503020204020204" pitchFamily="34" charset="-122"/>
              </a:endParaRPr>
            </a:p>
          </p:txBody>
        </p:sp>
        <p:pic>
          <p:nvPicPr>
            <p:cNvPr id="122" name="Picture 23" descr="F:\公司项目\2012项目\周子涵\用友\PPT\王曼曼\新建文件夹\图标\化工.png"/>
            <p:cNvPicPr>
              <a:picLocks noChangeAspect="1" noChangeArrowheads="1"/>
            </p:cNvPicPr>
            <p:nvPr/>
          </p:nvPicPr>
          <p:blipFill>
            <a:blip r:embed="rId37" cstate="print"/>
            <a:srcRect/>
            <a:stretch>
              <a:fillRect/>
            </a:stretch>
          </p:blipFill>
          <p:spPr bwMode="auto">
            <a:xfrm>
              <a:off x="7862906" y="3124200"/>
              <a:ext cx="284868" cy="323850"/>
            </a:xfrm>
            <a:prstGeom prst="rect">
              <a:avLst/>
            </a:prstGeom>
            <a:noFill/>
          </p:spPr>
        </p:pic>
        <p:pic>
          <p:nvPicPr>
            <p:cNvPr id="123" name="Picture 4" descr="E:\yinfeifei\2012年工作项目\UFIDA用友 2012\用友 王曼曼\20120223 信息化企业从U8AIO开始PPT美化\png图\Man_Brown.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820463" y="5668886"/>
              <a:ext cx="380990" cy="380990"/>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123"/>
            <p:cNvSpPr txBox="1"/>
            <p:nvPr/>
          </p:nvSpPr>
          <p:spPr>
            <a:xfrm>
              <a:off x="8185713" y="5348478"/>
              <a:ext cx="82586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专业服务业</a:t>
              </a:r>
              <a:endParaRPr lang="zh-CN" altLang="en-US" sz="1000" dirty="0">
                <a:latin typeface="微软雅黑" panose="020B0503020204020204" pitchFamily="34" charset="-122"/>
                <a:ea typeface="微软雅黑" panose="020B0503020204020204" pitchFamily="34" charset="-122"/>
              </a:endParaRPr>
            </a:p>
          </p:txBody>
        </p:sp>
        <p:sp>
          <p:nvSpPr>
            <p:cNvPr id="125" name="TextBox 124"/>
            <p:cNvSpPr txBox="1"/>
            <p:nvPr/>
          </p:nvSpPr>
          <p:spPr>
            <a:xfrm>
              <a:off x="8185713" y="4906094"/>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物流行业</a:t>
              </a:r>
              <a:endParaRPr lang="zh-CN" altLang="en-US" sz="1000" dirty="0">
                <a:latin typeface="微软雅黑" panose="020B0503020204020204" pitchFamily="34" charset="-122"/>
                <a:ea typeface="微软雅黑" panose="020B0503020204020204" pitchFamily="34" charset="-122"/>
              </a:endParaRPr>
            </a:p>
          </p:txBody>
        </p:sp>
        <p:pic>
          <p:nvPicPr>
            <p:cNvPr id="126" name="Picture 19" descr="F:\公司项目\2012项目\周子涵\用友\PPT\王曼曼\新建文件夹\图标\流通.png"/>
            <p:cNvPicPr>
              <a:picLocks noChangeAspect="1" noChangeArrowheads="1"/>
            </p:cNvPicPr>
            <p:nvPr/>
          </p:nvPicPr>
          <p:blipFill>
            <a:blip r:embed="rId39" cstate="print"/>
            <a:srcRect/>
            <a:stretch>
              <a:fillRect/>
            </a:stretch>
          </p:blipFill>
          <p:spPr bwMode="auto">
            <a:xfrm>
              <a:off x="7820459" y="4885999"/>
              <a:ext cx="380999" cy="267368"/>
            </a:xfrm>
            <a:prstGeom prst="rect">
              <a:avLst/>
            </a:prstGeom>
            <a:noFill/>
          </p:spPr>
        </p:pic>
        <p:sp>
          <p:nvSpPr>
            <p:cNvPr id="127" name="TextBox 126"/>
            <p:cNvSpPr txBox="1"/>
            <p:nvPr/>
          </p:nvSpPr>
          <p:spPr>
            <a:xfrm>
              <a:off x="8185713" y="5765180"/>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行政事业</a:t>
              </a:r>
              <a:endParaRPr lang="zh-CN" altLang="en-US" sz="1000" dirty="0">
                <a:latin typeface="微软雅黑" panose="020B0503020204020204" pitchFamily="34" charset="-122"/>
                <a:ea typeface="微软雅黑" panose="020B0503020204020204" pitchFamily="34" charset="-122"/>
              </a:endParaRPr>
            </a:p>
          </p:txBody>
        </p:sp>
        <p:sp>
          <p:nvSpPr>
            <p:cNvPr id="128" name="TextBox 127"/>
            <p:cNvSpPr txBox="1"/>
            <p:nvPr/>
          </p:nvSpPr>
          <p:spPr>
            <a:xfrm>
              <a:off x="8173402" y="6095930"/>
              <a:ext cx="393056" cy="246221"/>
            </a:xfrm>
            <a:prstGeom prst="rect">
              <a:avLst/>
            </a:prstGeom>
            <a:noFill/>
          </p:spPr>
          <p:txBody>
            <a:bodyPr wrap="none" rtlCol="0">
              <a:spAutoFit/>
            </a:bodyPr>
            <a:lstStyle/>
            <a:p>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p:txBody>
        </p:sp>
        <p:pic>
          <p:nvPicPr>
            <p:cNvPr id="129" name="Picture 2" descr="D:\迅雷\cniconbagbox11229132673142.png"/>
            <p:cNvPicPr>
              <a:picLocks noChangeAspect="1" noChangeArrowheads="1"/>
            </p:cNvPicPr>
            <p:nvPr/>
          </p:nvPicPr>
          <p:blipFill>
            <a:blip r:embed="rId40" cstate="print"/>
            <a:srcRect/>
            <a:stretch>
              <a:fillRect/>
            </a:stretch>
          </p:blipFill>
          <p:spPr bwMode="auto">
            <a:xfrm>
              <a:off x="7766774" y="2286000"/>
              <a:ext cx="390525" cy="390525"/>
            </a:xfrm>
            <a:prstGeom prst="rect">
              <a:avLst/>
            </a:prstGeom>
            <a:noFill/>
          </p:spPr>
        </p:pic>
        <p:pic>
          <p:nvPicPr>
            <p:cNvPr id="130" name="Picture 3" descr="D:\迅雷\cniconmusthave11211011184214.png"/>
            <p:cNvPicPr>
              <a:picLocks noChangeAspect="1" noChangeArrowheads="1"/>
            </p:cNvPicPr>
            <p:nvPr/>
          </p:nvPicPr>
          <p:blipFill>
            <a:blip r:embed="rId41" cstate="print"/>
            <a:srcRect/>
            <a:stretch>
              <a:fillRect/>
            </a:stretch>
          </p:blipFill>
          <p:spPr bwMode="auto">
            <a:xfrm>
              <a:off x="7919182" y="5277848"/>
              <a:ext cx="304792" cy="304792"/>
            </a:xfrm>
            <a:prstGeom prst="rect">
              <a:avLst/>
            </a:prstGeom>
            <a:noFill/>
          </p:spPr>
        </p:pic>
      </p:grpSp>
      <p:grpSp>
        <p:nvGrpSpPr>
          <p:cNvPr id="236" name="组合 255"/>
          <p:cNvGrpSpPr/>
          <p:nvPr/>
        </p:nvGrpSpPr>
        <p:grpSpPr>
          <a:xfrm>
            <a:off x="1143000" y="1371601"/>
            <a:ext cx="6324434" cy="1157414"/>
            <a:chOff x="9906000" y="4952995"/>
            <a:chExt cx="8743950" cy="1600199"/>
          </a:xfrm>
        </p:grpSpPr>
        <p:sp>
          <p:nvSpPr>
            <p:cNvPr id="237" name="矩形 236"/>
            <p:cNvSpPr/>
            <p:nvPr/>
          </p:nvSpPr>
          <p:spPr>
            <a:xfrm>
              <a:off x="9906000" y="4952995"/>
              <a:ext cx="8743950" cy="1600199"/>
            </a:xfrm>
            <a:prstGeom prst="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8" name="TextBox 237"/>
            <p:cNvSpPr txBox="1"/>
            <p:nvPr/>
          </p:nvSpPr>
          <p:spPr>
            <a:xfrm>
              <a:off x="11271865" y="5210554"/>
              <a:ext cx="6012220" cy="1085078"/>
            </a:xfrm>
            <a:prstGeom prst="rect">
              <a:avLst/>
            </a:prstGeom>
            <a:noFill/>
          </p:spPr>
          <p:txBody>
            <a:bodyPr wrap="square" rtlCol="0">
              <a:spAutoFit/>
            </a:bodyPr>
            <a:lstStyle/>
            <a:p>
              <a:pPr algn="ctr">
                <a:spcBef>
                  <a:spcPct val="50000"/>
                </a:spcBef>
                <a:defRPr/>
              </a:pPr>
              <a:r>
                <a:rPr kumimoji="1" lang="zh-CN" altLang="en-US" b="1" dirty="0" smtClean="0">
                  <a:solidFill>
                    <a:schemeClr val="bg1"/>
                  </a:solidFill>
                  <a:latin typeface="微软雅黑" panose="020B0503020204020204" pitchFamily="34" charset="-122"/>
                  <a:ea typeface="微软雅黑" panose="020B0503020204020204" pitchFamily="34" charset="-122"/>
                </a:rPr>
                <a:t>协同供应链、协同生产、协同设计、</a:t>
              </a:r>
              <a:endParaRPr kumimoji="1" lang="zh-CN" altLang="en-US" b="1" dirty="0" smtClean="0">
                <a:solidFill>
                  <a:schemeClr val="bg1"/>
                </a:solidFill>
                <a:latin typeface="微软雅黑" panose="020B0503020204020204" pitchFamily="34" charset="-122"/>
                <a:ea typeface="微软雅黑" panose="020B0503020204020204" pitchFamily="34" charset="-122"/>
              </a:endParaRPr>
            </a:p>
            <a:p>
              <a:pPr algn="ctr">
                <a:spcBef>
                  <a:spcPct val="50000"/>
                </a:spcBef>
                <a:defRPr/>
              </a:pPr>
              <a:r>
                <a:rPr kumimoji="1" lang="zh-CN" altLang="en-US" b="1" dirty="0" smtClean="0">
                  <a:solidFill>
                    <a:schemeClr val="bg1"/>
                  </a:solidFill>
                  <a:latin typeface="微软雅黑" panose="020B0503020204020204" pitchFamily="34" charset="-122"/>
                  <a:ea typeface="微软雅黑" panose="020B0503020204020204" pitchFamily="34" charset="-122"/>
                </a:rPr>
                <a:t>高绩效、低成本的智慧型企业</a:t>
              </a:r>
              <a:endParaRPr kumimoji="1"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39" name="组合 258"/>
          <p:cNvGrpSpPr/>
          <p:nvPr/>
        </p:nvGrpSpPr>
        <p:grpSpPr>
          <a:xfrm>
            <a:off x="1148710" y="2590822"/>
            <a:ext cx="4935684" cy="3428911"/>
            <a:chOff x="9906000" y="2066925"/>
            <a:chExt cx="7178371" cy="2857500"/>
          </a:xfrm>
        </p:grpSpPr>
        <p:sp>
          <p:nvSpPr>
            <p:cNvPr id="240" name="矩形 239"/>
            <p:cNvSpPr/>
            <p:nvPr/>
          </p:nvSpPr>
          <p:spPr>
            <a:xfrm>
              <a:off x="9906000" y="2066925"/>
              <a:ext cx="7178371" cy="2857500"/>
            </a:xfrm>
            <a:prstGeom prst="rect">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1" name="TextBox 240"/>
            <p:cNvSpPr txBox="1"/>
            <p:nvPr/>
          </p:nvSpPr>
          <p:spPr>
            <a:xfrm>
              <a:off x="11194930" y="2822396"/>
              <a:ext cx="4600511" cy="1346557"/>
            </a:xfrm>
            <a:prstGeom prst="rect">
              <a:avLst/>
            </a:prstGeom>
            <a:noFill/>
          </p:spPr>
          <p:txBody>
            <a:bodyPr wrap="square" rtlCol="0">
              <a:spAutoFit/>
            </a:bodyPr>
            <a:lstStyle/>
            <a:p>
              <a:pPr algn="ctr">
                <a:spcBef>
                  <a:spcPct val="50000"/>
                </a:spcBef>
              </a:pPr>
              <a:r>
                <a:rPr kumimoji="1" lang="zh-CN" altLang="en-US" b="1" dirty="0" smtClean="0">
                  <a:solidFill>
                    <a:schemeClr val="bg1"/>
                  </a:solidFill>
                  <a:latin typeface="微软雅黑" panose="020B0503020204020204" pitchFamily="34" charset="-122"/>
                  <a:ea typeface="微软雅黑" panose="020B0503020204020204" pitchFamily="34" charset="-122"/>
                </a:rPr>
                <a:t>完整的企业生产计划体系</a:t>
              </a:r>
              <a:endParaRPr kumimoji="1" lang="zh-CN" altLang="en-US" b="1" dirty="0" smtClean="0">
                <a:solidFill>
                  <a:schemeClr val="bg1"/>
                </a:solidFill>
                <a:latin typeface="微软雅黑" panose="020B0503020204020204" pitchFamily="34" charset="-122"/>
                <a:ea typeface="微软雅黑" panose="020B0503020204020204" pitchFamily="34" charset="-122"/>
              </a:endParaRPr>
            </a:p>
            <a:p>
              <a:pPr algn="ctr">
                <a:spcBef>
                  <a:spcPct val="50000"/>
                </a:spcBef>
              </a:pPr>
              <a:r>
                <a:rPr kumimoji="1" lang="zh-CN" altLang="en-US" b="1" dirty="0" smtClean="0">
                  <a:solidFill>
                    <a:schemeClr val="bg1"/>
                  </a:solidFill>
                  <a:latin typeface="微软雅黑" panose="020B0503020204020204" pitchFamily="34" charset="-122"/>
                  <a:ea typeface="微软雅黑" panose="020B0503020204020204" pitchFamily="34" charset="-122"/>
                </a:rPr>
                <a:t>精益的供应链管理平台</a:t>
              </a:r>
              <a:endParaRPr kumimoji="1" lang="zh-CN" altLang="en-US" b="1" dirty="0" smtClean="0">
                <a:solidFill>
                  <a:schemeClr val="bg1"/>
                </a:solidFill>
                <a:latin typeface="微软雅黑" panose="020B0503020204020204" pitchFamily="34" charset="-122"/>
                <a:ea typeface="微软雅黑" panose="020B0503020204020204" pitchFamily="34" charset="-122"/>
              </a:endParaRPr>
            </a:p>
            <a:p>
              <a:pPr algn="ctr">
                <a:spcBef>
                  <a:spcPct val="50000"/>
                </a:spcBef>
              </a:pPr>
              <a:r>
                <a:rPr kumimoji="1" lang="zh-CN" altLang="en-US" b="1" dirty="0" smtClean="0">
                  <a:solidFill>
                    <a:schemeClr val="bg1"/>
                  </a:solidFill>
                  <a:latin typeface="微软雅黑" panose="020B0503020204020204" pitchFamily="34" charset="-122"/>
                  <a:ea typeface="微软雅黑" panose="020B0503020204020204" pitchFamily="34" charset="-122"/>
                </a:rPr>
                <a:t>打造快速响应客户需求</a:t>
              </a:r>
              <a:endParaRPr kumimoji="1" lang="zh-CN" altLang="en-US" b="1" dirty="0" smtClean="0">
                <a:solidFill>
                  <a:schemeClr val="bg1"/>
                </a:solidFill>
                <a:latin typeface="微软雅黑" panose="020B0503020204020204" pitchFamily="34" charset="-122"/>
                <a:ea typeface="微软雅黑" panose="020B0503020204020204" pitchFamily="34" charset="-122"/>
              </a:endParaRPr>
            </a:p>
            <a:p>
              <a:pPr algn="ctr">
                <a:spcBef>
                  <a:spcPct val="50000"/>
                </a:spcBef>
              </a:pPr>
              <a:r>
                <a:rPr kumimoji="1" lang="zh-CN" altLang="en-US" b="1" dirty="0" smtClean="0">
                  <a:solidFill>
                    <a:schemeClr val="bg1"/>
                  </a:solidFill>
                  <a:latin typeface="微软雅黑" panose="020B0503020204020204" pitchFamily="34" charset="-122"/>
                  <a:ea typeface="微软雅黑" panose="020B0503020204020204" pitchFamily="34" charset="-122"/>
                </a:rPr>
                <a:t>的敏捷型企业</a:t>
              </a:r>
              <a:endParaRPr kumimoji="1"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42" name="组合 261"/>
          <p:cNvGrpSpPr/>
          <p:nvPr/>
        </p:nvGrpSpPr>
        <p:grpSpPr>
          <a:xfrm>
            <a:off x="6172200" y="2590801"/>
            <a:ext cx="1312552" cy="3428911"/>
            <a:chOff x="17099552" y="2057400"/>
            <a:chExt cx="1531351" cy="2867025"/>
          </a:xfrm>
        </p:grpSpPr>
        <p:sp>
          <p:nvSpPr>
            <p:cNvPr id="243" name="矩形 242"/>
            <p:cNvSpPr/>
            <p:nvPr/>
          </p:nvSpPr>
          <p:spPr>
            <a:xfrm>
              <a:off x="17099552" y="2057400"/>
              <a:ext cx="1531351" cy="28670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4" name="TextBox 243"/>
            <p:cNvSpPr txBox="1"/>
            <p:nvPr/>
          </p:nvSpPr>
          <p:spPr>
            <a:xfrm>
              <a:off x="17475203" y="2757488"/>
              <a:ext cx="780050" cy="1466850"/>
            </a:xfrm>
            <a:prstGeom prst="rect">
              <a:avLst/>
            </a:prstGeom>
            <a:noFill/>
          </p:spPr>
          <p:txBody>
            <a:bodyPr wrap="square" rtlCol="0">
              <a:spAutoFit/>
            </a:bodyPr>
            <a:lstStyle/>
            <a:p>
              <a:pPr algn="ctr">
                <a:spcBef>
                  <a:spcPct val="50000"/>
                </a:spcBef>
                <a:defRPr/>
              </a:pPr>
              <a:r>
                <a:rPr kumimoji="1" lang="zh-CN" altLang="en-US" b="1" dirty="0" smtClean="0">
                  <a:solidFill>
                    <a:schemeClr val="bg1"/>
                  </a:solidFill>
                  <a:latin typeface="微软雅黑" panose="020B0503020204020204" pitchFamily="34" charset="-122"/>
                  <a:ea typeface="微软雅黑" panose="020B0503020204020204" pitchFamily="34" charset="-122"/>
                </a:rPr>
                <a:t>营销手段领先的创新型企业</a:t>
              </a:r>
              <a:endParaRPr kumimoji="1"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45" name="矩形 2"/>
          <p:cNvSpPr>
            <a:spLocks noChangeArrowheads="1"/>
          </p:cNvSpPr>
          <p:nvPr/>
        </p:nvSpPr>
        <p:spPr bwMode="auto">
          <a:xfrm>
            <a:off x="179512" y="86380"/>
            <a:ext cx="9001125" cy="523220"/>
          </a:xfrm>
          <a:prstGeom prst="rect">
            <a:avLst/>
          </a:prstGeom>
          <a:noFill/>
          <a:ln w="9525">
            <a:noFill/>
            <a:miter lim="800000"/>
          </a:ln>
        </p:spPr>
        <p:txBody>
          <a:bodyPr>
            <a:spAutoFit/>
          </a:bodyPr>
          <a:lstStyle/>
          <a:p>
            <a:pPr marL="457200" indent="-457200" eaLnBrk="0" hangingPunct="0">
              <a:defRPr/>
            </a:pPr>
            <a:r>
              <a:rPr kumimoji="1" lang="en-US" altLang="zh-CN" sz="2800" dirty="0" smtClean="0">
                <a:solidFill>
                  <a:srgbClr val="FF0000"/>
                </a:solidFill>
                <a:latin typeface="微软雅黑" panose="020B0503020204020204" pitchFamily="34" charset="-122"/>
                <a:ea typeface="微软雅黑" panose="020B0503020204020204" pitchFamily="34" charset="-122"/>
              </a:rPr>
              <a:t>U8V11.0 – </a:t>
            </a:r>
            <a:r>
              <a:rPr kumimoji="1" lang="zh-CN" altLang="en-US" sz="2800" dirty="0" smtClean="0">
                <a:solidFill>
                  <a:srgbClr val="FF0000"/>
                </a:solidFill>
                <a:latin typeface="微软雅黑" panose="020B0503020204020204" pitchFamily="34" charset="-122"/>
                <a:ea typeface="微软雅黑" panose="020B0503020204020204" pitchFamily="34" charset="-122"/>
              </a:rPr>
              <a:t>基于客户价值的全面解决方案</a:t>
            </a:r>
            <a:endParaRPr kumimoji="1" lang="en-US" altLang="zh-CN"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dissolve">
                                      <p:cBhvr>
                                        <p:cTn id="7" dur="5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dissolve">
                                      <p:cBhvr>
                                        <p:cTn id="12" dur="5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animEffect transition="in" filter="dissolve">
                                      <p:cBhvr>
                                        <p:cTn id="1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381000" y="82551"/>
            <a:ext cx="7772400" cy="585788"/>
          </a:xfrm>
          <a:prstGeom prst="rect">
            <a:avLst/>
          </a:prstGeom>
        </p:spPr>
        <p:txBody>
          <a:bodyPr/>
          <a:lstStyle/>
          <a:p>
            <a:pPr eaLnBrk="0" hangingPunct="0">
              <a:defRPr/>
            </a:pPr>
            <a:r>
              <a:rPr kumimoji="1" lang="zh-CN" altLang="en-US" sz="2800" dirty="0" smtClean="0">
                <a:solidFill>
                  <a:srgbClr val="FF0000"/>
                </a:solidFill>
                <a:latin typeface="微软雅黑" panose="020B0503020204020204" pitchFamily="34" charset="-122"/>
                <a:ea typeface="微软雅黑" panose="020B0503020204020204" pitchFamily="34" charset="-122"/>
              </a:rPr>
              <a:t>条码管理</a:t>
            </a:r>
            <a:r>
              <a:rPr kumimoji="1" lang="zh-CN" altLang="en-US" sz="2800" dirty="0">
                <a:solidFill>
                  <a:srgbClr val="FF0000"/>
                </a:solidFill>
                <a:latin typeface="微软雅黑" panose="020B0503020204020204" pitchFamily="34" charset="-122"/>
                <a:ea typeface="微软雅黑" panose="020B0503020204020204" pitchFamily="34" charset="-122"/>
              </a:rPr>
              <a:t>业务关键特性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8" name="AutoShape 6"/>
          <p:cNvSpPr>
            <a:spLocks noChangeArrowheads="1"/>
          </p:cNvSpPr>
          <p:nvPr/>
        </p:nvSpPr>
        <p:spPr bwMode="ltGray">
          <a:xfrm>
            <a:off x="309563" y="1143001"/>
            <a:ext cx="28829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条码生成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9" name="AutoShape 7"/>
          <p:cNvSpPr>
            <a:spLocks noChangeArrowheads="1"/>
          </p:cNvSpPr>
          <p:nvPr/>
        </p:nvSpPr>
        <p:spPr bwMode="ltGray">
          <a:xfrm>
            <a:off x="3352800" y="1143001"/>
            <a:ext cx="26670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条码扫描</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0" name="AutoShape 8"/>
          <p:cNvSpPr>
            <a:spLocks noChangeArrowheads="1"/>
          </p:cNvSpPr>
          <p:nvPr/>
        </p:nvSpPr>
        <p:spPr bwMode="ltGray">
          <a:xfrm>
            <a:off x="6191250" y="1143001"/>
            <a:ext cx="26670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拣货与装箱</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295228" y="1952296"/>
            <a:ext cx="2902340" cy="42199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解析式规则</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主档式规则</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标签设计器</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条码卡与关联生成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条码标签打印</a:t>
            </a:r>
            <a:endParaRPr lang="en-US" altLang="en-US" sz="1400" dirty="0">
              <a:latin typeface="微软雅黑" panose="020B0503020204020204" pitchFamily="34" charset="-122"/>
              <a:ea typeface="微软雅黑" panose="020B0503020204020204" pitchFamily="34" charset="-122"/>
            </a:endParaRPr>
          </a:p>
        </p:txBody>
      </p:sp>
      <p:sp>
        <p:nvSpPr>
          <p:cNvPr id="22" name="圆角矩形 21"/>
          <p:cNvSpPr/>
          <p:nvPr/>
        </p:nvSpPr>
        <p:spPr>
          <a:xfrm>
            <a:off x="3338516" y="1952298"/>
            <a:ext cx="2686014" cy="4219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支持无线扫描</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支持离线（批处理）扫描</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a:t>
            </a:r>
            <a:r>
              <a:rPr lang="en-US" altLang="zh-CN" sz="1400" dirty="0" smtClean="0">
                <a:latin typeface="微软雅黑" panose="020B0503020204020204" pitchFamily="34" charset="-122"/>
                <a:ea typeface="微软雅黑" panose="020B0503020204020204" pitchFamily="34" charset="-122"/>
              </a:rPr>
              <a:t>PC</a:t>
            </a:r>
            <a:r>
              <a:rPr lang="zh-CN" altLang="en-US" sz="1400" dirty="0" smtClean="0">
                <a:latin typeface="微软雅黑" panose="020B0503020204020204" pitchFamily="34" charset="-122"/>
                <a:ea typeface="微软雅黑" panose="020B0503020204020204" pitchFamily="34" charset="-122"/>
              </a:rPr>
              <a:t>扫描枪扫描</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支持多种库存业务单据</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支持序列号，批号扫描应用</a:t>
            </a:r>
            <a:endParaRPr lang="en-US" altLang="zh-CN" sz="1400" dirty="0" smtClean="0">
              <a:latin typeface="微软雅黑" panose="020B0503020204020204" pitchFamily="34" charset="-122"/>
              <a:ea typeface="微软雅黑" panose="020B0503020204020204" pitchFamily="34" charset="-122"/>
            </a:endParaRPr>
          </a:p>
        </p:txBody>
      </p:sp>
      <p:sp>
        <p:nvSpPr>
          <p:cNvPr id="23" name="圆角矩形 22"/>
          <p:cNvSpPr/>
          <p:nvPr/>
        </p:nvSpPr>
        <p:spPr>
          <a:xfrm>
            <a:off x="6176930" y="1952296"/>
            <a:ext cx="2686014" cy="4219904"/>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支持拣货单生成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支持拣货扫描确认</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支持发货装箱</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支持生产装箱</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支持库内装箱</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支持关联单</a:t>
            </a:r>
            <a:endParaRPr lang="en-US" altLang="zh-CN" sz="1400" dirty="0">
              <a:latin typeface="微软雅黑" panose="020B0503020204020204" pitchFamily="34" charset="-122"/>
              <a:ea typeface="微软雅黑" panose="020B0503020204020204" pitchFamily="34" charset="-122"/>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68611"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68635"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8636"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8637"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68632"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8633"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8634"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68627"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8628"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8629"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68624"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68625"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68626"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68617"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618" name="Text Box 75"/>
          <p:cNvSpPr txBox="1">
            <a:spLocks noChangeArrowheads="1"/>
          </p:cNvSpPr>
          <p:nvPr/>
        </p:nvSpPr>
        <p:spPr bwMode="auto">
          <a:xfrm>
            <a:off x="2667000" y="2971800"/>
            <a:ext cx="5486400" cy="2751522"/>
          </a:xfrm>
          <a:prstGeom prst="rect">
            <a:avLst/>
          </a:prstGeom>
          <a:noFill/>
          <a:ln w="9525">
            <a:noFill/>
            <a:miter lim="800000"/>
          </a:ln>
        </p:spPr>
        <p:txBody>
          <a:bodyPr wrap="square">
            <a:spAutoFit/>
          </a:bodyPr>
          <a:lstStyle/>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存货核算方法</a:t>
            </a:r>
            <a:r>
              <a:rPr lang="en-US" altLang="zh-CN"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支持会计准则的多种计价方法，并支持多种维度的的核算方式。</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存货成本计量</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支持入库</a:t>
            </a:r>
            <a:r>
              <a:rPr lang="zh-CN" altLang="en-US" dirty="0">
                <a:latin typeface="微软雅黑" panose="020B0503020204020204" pitchFamily="34" charset="-122"/>
                <a:ea typeface="微软雅黑" panose="020B0503020204020204" pitchFamily="34" charset="-122"/>
              </a:rPr>
              <a:t>、库存</a:t>
            </a:r>
            <a:r>
              <a:rPr lang="zh-CN" altLang="en-US" dirty="0" smtClean="0">
                <a:latin typeface="微软雅黑" panose="020B0503020204020204" pitchFamily="34" charset="-122"/>
                <a:ea typeface="微软雅黑" panose="020B0503020204020204" pitchFamily="34" charset="-122"/>
              </a:rPr>
              <a:t>、出库等业务在不同计价方式</a:t>
            </a:r>
            <a:r>
              <a:rPr lang="zh-CN" altLang="en-US" dirty="0">
                <a:latin typeface="微软雅黑" panose="020B0503020204020204" pitchFamily="34" charset="-122"/>
                <a:ea typeface="微软雅黑" panose="020B0503020204020204" pitchFamily="34" charset="-122"/>
              </a:rPr>
              <a:t>下</a:t>
            </a:r>
            <a:r>
              <a:rPr lang="zh-CN" altLang="en-US" dirty="0" smtClean="0">
                <a:latin typeface="微软雅黑" panose="020B0503020204020204" pitchFamily="34" charset="-122"/>
                <a:ea typeface="微软雅黑" panose="020B0503020204020204" pitchFamily="34" charset="-122"/>
              </a:rPr>
              <a:t>的成本核算</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特殊业务核算：进行调拨单、组装单、形态转换单等特殊业务</a:t>
            </a:r>
            <a:r>
              <a:rPr lang="zh-CN" altLang="en-US" dirty="0" smtClean="0">
                <a:latin typeface="微软雅黑" panose="020B0503020204020204" pitchFamily="34" charset="-122"/>
                <a:ea typeface="微软雅黑" panose="020B0503020204020204" pitchFamily="34" charset="-122"/>
              </a:rPr>
              <a:t>核算；跌价</a:t>
            </a:r>
            <a:r>
              <a:rPr lang="zh-CN" altLang="en-US" dirty="0">
                <a:latin typeface="微软雅黑" panose="020B0503020204020204" pitchFamily="34" charset="-122"/>
                <a:ea typeface="微软雅黑" panose="020B0503020204020204" pitchFamily="34" charset="-122"/>
              </a:rPr>
              <a:t>准备进行存货价值跌价</a:t>
            </a:r>
            <a:r>
              <a:rPr lang="zh-CN" altLang="en-US" dirty="0" smtClean="0">
                <a:latin typeface="微软雅黑" panose="020B0503020204020204" pitchFamily="34" charset="-122"/>
                <a:ea typeface="微软雅黑" panose="020B0503020204020204" pitchFamily="34" charset="-122"/>
              </a:rPr>
              <a:t>准备</a:t>
            </a:r>
            <a:endParaRPr lang="en-US" altLang="zh-CN" dirty="0" smtClean="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支持存货资金占用的规划和分析、周转率分析</a:t>
            </a:r>
            <a:endParaRPr lang="en-US" altLang="zh-CN" dirty="0">
              <a:latin typeface="微软雅黑" panose="020B0503020204020204" pitchFamily="34" charset="-122"/>
              <a:ea typeface="微软雅黑" panose="020B0503020204020204" pitchFamily="34" charset="-122"/>
            </a:endParaRPr>
          </a:p>
        </p:txBody>
      </p:sp>
      <p:sp>
        <p:nvSpPr>
          <p:cNvPr id="68619"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68620"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dirty="0">
                <a:latin typeface="微软雅黑" panose="020B0503020204020204" pitchFamily="34" charset="-122"/>
                <a:ea typeface="微软雅黑" panose="020B0503020204020204" pitchFamily="34" charset="-122"/>
              </a:rPr>
              <a:t>U8-</a:t>
            </a:r>
            <a:endParaRPr lang="en-US" altLang="zh-CN" sz="2400" dirty="0">
              <a:latin typeface="微软雅黑" panose="020B0503020204020204" pitchFamily="34" charset="-122"/>
              <a:ea typeface="微软雅黑" panose="020B0503020204020204" pitchFamily="34" charset="-122"/>
            </a:endParaRPr>
          </a:p>
          <a:p>
            <a:pPr algn="ctr">
              <a:spcBef>
                <a:spcPct val="50000"/>
              </a:spcBef>
            </a:pPr>
            <a:r>
              <a:rPr lang="zh-CN" altLang="en-US" sz="2400" dirty="0">
                <a:latin typeface="微软雅黑" panose="020B0503020204020204" pitchFamily="34" charset="-122"/>
                <a:ea typeface="微软雅黑" panose="020B0503020204020204" pitchFamily="34" charset="-122"/>
              </a:rPr>
              <a:t>存</a:t>
            </a:r>
            <a:r>
              <a:rPr lang="zh-CN" altLang="en-US" sz="2400" dirty="0" smtClean="0">
                <a:latin typeface="微软雅黑" panose="020B0503020204020204" pitchFamily="34" charset="-122"/>
                <a:ea typeface="微软雅黑" panose="020B0503020204020204" pitchFamily="34" charset="-122"/>
              </a:rPr>
              <a:t>货核算</a:t>
            </a:r>
            <a:endParaRPr lang="en-US" altLang="zh-CN"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533401" y="1"/>
            <a:ext cx="7947025" cy="706439"/>
          </a:xfrm>
          <a:prstGeom prst="rect">
            <a:avLst/>
          </a:prstGeom>
          <a:noFill/>
          <a:ln w="9525">
            <a:noFill/>
            <a:miter lim="800000"/>
          </a:ln>
        </p:spPr>
        <p:txBody>
          <a:bodyPr/>
          <a:lstStyle/>
          <a:p>
            <a:pPr eaLnBrk="0" hangingPunct="0">
              <a:defRPr/>
            </a:pPr>
            <a:r>
              <a:rPr kumimoji="1" lang="zh-CN" altLang="en-US" sz="2800" dirty="0" smtClean="0">
                <a:solidFill>
                  <a:srgbClr val="FF0000"/>
                </a:solidFill>
                <a:latin typeface="微软雅黑" panose="020B0503020204020204" pitchFamily="34" charset="-122"/>
                <a:ea typeface="微软雅黑" panose="020B0503020204020204" pitchFamily="34" charset="-122"/>
              </a:rPr>
              <a:t>产</a:t>
            </a:r>
            <a:r>
              <a:rPr kumimoji="1" lang="zh-CN" altLang="en-US" sz="2800" dirty="0">
                <a:solidFill>
                  <a:srgbClr val="FF0000"/>
                </a:solidFill>
                <a:latin typeface="微软雅黑" panose="020B0503020204020204" pitchFamily="34" charset="-122"/>
                <a:ea typeface="微软雅黑" panose="020B0503020204020204" pitchFamily="34" charset="-122"/>
              </a:rPr>
              <a:t>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存货核算</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9144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核算方法</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9144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收发成本核算</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9144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rPr>
              <a:t>特殊业务及账务处理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1723698"/>
            <a:ext cx="2071702" cy="4600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计价方式：全月平均、移动平均、先进先出、计划价、售价、个别计价</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核算方式：</a:t>
            </a:r>
            <a:r>
              <a:rPr lang="zh-CN" altLang="en-US" sz="1400" dirty="0" smtClean="0">
                <a:latin typeface="微软雅黑" panose="020B0503020204020204" pitchFamily="34" charset="-122"/>
                <a:ea typeface="微软雅黑" panose="020B0503020204020204" pitchFamily="34" charset="-122"/>
              </a:rPr>
              <a:t>支持按仓库</a:t>
            </a:r>
            <a:r>
              <a:rPr lang="zh-CN" altLang="en-US" sz="1400" dirty="0">
                <a:latin typeface="微软雅黑" panose="020B0503020204020204" pitchFamily="34" charset="-122"/>
                <a:ea typeface="微软雅黑" panose="020B0503020204020204" pitchFamily="34" charset="-122"/>
              </a:rPr>
              <a:t>、部门、</a:t>
            </a:r>
            <a:r>
              <a:rPr lang="zh-CN" altLang="en-US" sz="1400" dirty="0" smtClean="0">
                <a:latin typeface="微软雅黑" panose="020B0503020204020204" pitchFamily="34" charset="-122"/>
                <a:ea typeface="微软雅黑" panose="020B0503020204020204" pitchFamily="34" charset="-122"/>
              </a:rPr>
              <a:t>存货多种维度进行核算</a:t>
            </a:r>
            <a:endParaRPr lang="en-US" altLang="zh-CN" sz="14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1723698"/>
            <a:ext cx="2071702" cy="4600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入库核算：支持多种采购入库</a:t>
            </a:r>
            <a:r>
              <a:rPr lang="zh-CN" altLang="en-US" sz="1400" dirty="0" smtClean="0">
                <a:latin typeface="微软雅黑" panose="020B0503020204020204" pitchFamily="34" charset="-122"/>
                <a:ea typeface="微软雅黑" panose="020B0503020204020204" pitchFamily="34" charset="-122"/>
              </a:rPr>
              <a:t>核算、委</a:t>
            </a:r>
            <a:r>
              <a:rPr lang="zh-CN" altLang="en-US" sz="1400" dirty="0">
                <a:latin typeface="微软雅黑" panose="020B0503020204020204" pitchFamily="34" charset="-122"/>
                <a:ea typeface="微软雅黑" panose="020B0503020204020204" pitchFamily="34" charset="-122"/>
              </a:rPr>
              <a:t>外核销</a:t>
            </a:r>
            <a:r>
              <a:rPr lang="zh-CN" altLang="en-US" sz="1400" dirty="0" smtClean="0">
                <a:latin typeface="微软雅黑" panose="020B0503020204020204" pitchFamily="34" charset="-122"/>
                <a:ea typeface="微软雅黑" panose="020B0503020204020204" pitchFamily="34" charset="-122"/>
              </a:rPr>
              <a:t>核算、代管</a:t>
            </a:r>
            <a:r>
              <a:rPr lang="zh-CN" altLang="en-US" sz="1400" dirty="0">
                <a:latin typeface="微软雅黑" panose="020B0503020204020204" pitchFamily="34" charset="-122"/>
                <a:ea typeface="微软雅黑" panose="020B0503020204020204" pitchFamily="34" charset="-122"/>
              </a:rPr>
              <a:t>采购</a:t>
            </a:r>
            <a:r>
              <a:rPr lang="zh-CN" altLang="en-US" sz="1400" dirty="0" smtClean="0">
                <a:latin typeface="微软雅黑" panose="020B0503020204020204" pitchFamily="34" charset="-122"/>
                <a:ea typeface="微软雅黑" panose="020B0503020204020204" pitchFamily="34" charset="-122"/>
              </a:rPr>
              <a:t>核算、进口</a:t>
            </a:r>
            <a:r>
              <a:rPr lang="zh-CN" altLang="en-US" sz="1400" dirty="0">
                <a:latin typeface="微软雅黑" panose="020B0503020204020204" pitchFamily="34" charset="-122"/>
                <a:ea typeface="微软雅黑" panose="020B0503020204020204" pitchFamily="34" charset="-122"/>
              </a:rPr>
              <a:t>关税</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退税核算；支持产成品分配</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入库暂估：支持采购委外入库暂估以及结算补差、回冲</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出库核算：支持销售发票或者出库单的成本</a:t>
            </a:r>
            <a:r>
              <a:rPr lang="zh-CN" altLang="en-US" sz="1400" dirty="0" smtClean="0">
                <a:latin typeface="微软雅黑" panose="020B0503020204020204" pitchFamily="34" charset="-122"/>
                <a:ea typeface="微软雅黑" panose="020B0503020204020204" pitchFamily="34" charset="-122"/>
              </a:rPr>
              <a:t>确认、直</a:t>
            </a:r>
            <a:r>
              <a:rPr lang="zh-CN" altLang="en-US" sz="1400" dirty="0">
                <a:latin typeface="微软雅黑" panose="020B0503020204020204" pitchFamily="34" charset="-122"/>
                <a:ea typeface="微软雅黑" panose="020B0503020204020204" pitchFamily="34" charset="-122"/>
              </a:rPr>
              <a:t>运销售、委托代销等；支持材料成本的出库计价</a:t>
            </a: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1723698"/>
            <a:ext cx="2071702" cy="4600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5"/>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支持假退料管理</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5"/>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支持调拨单、组装单、形态转换单等特殊业务</a:t>
            </a:r>
            <a:r>
              <a:rPr lang="zh-CN" altLang="en-US" sz="1400" dirty="0" smtClean="0">
                <a:latin typeface="微软雅黑" panose="020B0503020204020204" pitchFamily="34" charset="-122"/>
                <a:ea typeface="微软雅黑" panose="020B0503020204020204" pitchFamily="34" charset="-122"/>
              </a:rPr>
              <a:t>核算</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5"/>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通过跌价准备进行存货价值跌价准备</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5"/>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支持存货记账及凭证处理</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5"/>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支持存货收发业务、暂估业务、发出商品业务与总账对账</a:t>
            </a:r>
            <a:endParaRPr lang="en-US" altLang="zh-CN" sz="14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9144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rPr>
              <a:t>存货账表及分析</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1723698"/>
            <a:ext cx="2071702" cy="4600903"/>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支持存货明细账、流水账查询</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支持存货收发存查询</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支持存货周转率分析</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400" dirty="0" err="1" smtClean="0">
                <a:latin typeface="微软雅黑" panose="020B0503020204020204" pitchFamily="34" charset="-122"/>
                <a:ea typeface="微软雅黑" panose="020B0503020204020204" pitchFamily="34" charset="-122"/>
              </a:rPr>
              <a:t>ABC成本分析</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库存资金占用规划及分析</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支持入库成本分析</a:t>
            </a: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533402" y="82551"/>
            <a:ext cx="8405813" cy="585788"/>
          </a:xfrm>
          <a:prstGeom prst="rect">
            <a:avLst/>
          </a:prstGeom>
          <a:noFill/>
          <a:ln w="9525">
            <a:noFill/>
            <a:miter lim="800000"/>
          </a:ln>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存</a:t>
            </a:r>
            <a:r>
              <a:rPr kumimoji="1" lang="zh-CN" altLang="en-US" sz="2800" dirty="0" smtClean="0">
                <a:solidFill>
                  <a:srgbClr val="FF0000"/>
                </a:solidFill>
                <a:latin typeface="微软雅黑" panose="020B0503020204020204" pitchFamily="34" charset="-122"/>
                <a:ea typeface="微软雅黑" panose="020B0503020204020204" pitchFamily="34" charset="-122"/>
              </a:rPr>
              <a:t>货核算业</a:t>
            </a:r>
            <a:r>
              <a:rPr kumimoji="1" lang="zh-CN" altLang="en-US" sz="2800" dirty="0">
                <a:solidFill>
                  <a:srgbClr val="FF0000"/>
                </a:solidFill>
                <a:latin typeface="微软雅黑" panose="020B0503020204020204" pitchFamily="34" charset="-122"/>
                <a:ea typeface="微软雅黑" panose="020B0503020204020204" pitchFamily="34" charset="-122"/>
              </a:rPr>
              <a:t>务关键特性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5632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5634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5634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5634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5634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5634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5634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5633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5634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5634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5633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5633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5633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a:p>
            </p:txBody>
          </p:sp>
        </p:grpSp>
      </p:grpSp>
      <p:sp>
        <p:nvSpPr>
          <p:cNvPr id="56329" name="Text Box 74"/>
          <p:cNvSpPr txBox="1">
            <a:spLocks noChangeArrowheads="1"/>
          </p:cNvSpPr>
          <p:nvPr/>
        </p:nvSpPr>
        <p:spPr bwMode="gray">
          <a:xfrm>
            <a:off x="2644775" y="1949451"/>
            <a:ext cx="5813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6330" name="Text Box 75"/>
          <p:cNvSpPr txBox="1">
            <a:spLocks noChangeArrowheads="1"/>
          </p:cNvSpPr>
          <p:nvPr/>
        </p:nvSpPr>
        <p:spPr bwMode="auto">
          <a:xfrm>
            <a:off x="3124200" y="2971800"/>
            <a:ext cx="50292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客户管理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对客户进行全方位的管理，客户申请、客户档案、客户全貌、客户分析</a:t>
            </a:r>
            <a:endParaRPr lang="en-US" altLang="zh-CN" dirty="0">
              <a:latin typeface="微软雅黑" panose="020B0503020204020204" pitchFamily="34" charset="-122"/>
              <a:ea typeface="微软雅黑" panose="020B0503020204020204" pitchFamily="34" charset="-122"/>
            </a:endParaRPr>
          </a:p>
          <a:p>
            <a:pPr eaLnBrk="1" hangingPunct="1">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业务控制</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对出口中关键点进行控制，包括信用、价格、可用量控制</a:t>
            </a:r>
            <a:endParaRPr lang="en-US" altLang="zh-CN" dirty="0">
              <a:latin typeface="微软雅黑" panose="020B0503020204020204" pitchFamily="34" charset="-122"/>
              <a:ea typeface="微软雅黑" panose="020B0503020204020204" pitchFamily="34" charset="-122"/>
            </a:endParaRPr>
          </a:p>
          <a:p>
            <a:pPr eaLnBrk="1" hangingPunct="1">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出口业务</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客户在日常业务中常用的出口业务</a:t>
            </a:r>
            <a:endParaRPr lang="en-US" altLang="zh-CN" dirty="0">
              <a:latin typeface="微软雅黑" panose="020B0503020204020204" pitchFamily="34" charset="-122"/>
              <a:ea typeface="微软雅黑" panose="020B0503020204020204" pitchFamily="34" charset="-122"/>
            </a:endParaRPr>
          </a:p>
          <a:p>
            <a:pPr eaLnBrk="1" hangingPunct="1">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单证制作</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可以设计并打印符合出口业务规范的单证</a:t>
            </a:r>
            <a:endParaRPr lang="en-US" altLang="zh-CN" dirty="0">
              <a:latin typeface="微软雅黑" panose="020B0503020204020204" pitchFamily="34" charset="-122"/>
              <a:ea typeface="微软雅黑" panose="020B0503020204020204" pitchFamily="34" charset="-122"/>
            </a:endParaRPr>
          </a:p>
        </p:txBody>
      </p:sp>
      <p:sp>
        <p:nvSpPr>
          <p:cNvPr id="56331" name="Line 77"/>
          <p:cNvSpPr>
            <a:spLocks noChangeShapeType="1"/>
          </p:cNvSpPr>
          <p:nvPr/>
        </p:nvSpPr>
        <p:spPr bwMode="auto">
          <a:xfrm>
            <a:off x="2590800" y="2743200"/>
            <a:ext cx="5867400" cy="0"/>
          </a:xfrm>
          <a:prstGeom prst="line">
            <a:avLst/>
          </a:prstGeom>
          <a:noFill/>
          <a:ln w="9525">
            <a:solidFill>
              <a:schemeClr val="tx1"/>
            </a:solidFill>
            <a:prstDash val="lgDash"/>
            <a:round/>
          </a:ln>
          <a:extLst>
            <a:ext uri="{909E8E84-426E-40DD-AFC4-6F175D3DCCD1}">
              <a14:hiddenFill xmlns:a14="http://schemas.microsoft.com/office/drawing/2010/main">
                <a:noFill/>
              </a14:hiddenFill>
            </a:ext>
          </a:extLst>
        </p:spPr>
        <p:txBody>
          <a:bodyPr/>
          <a:lstStyle/>
          <a:p>
            <a:endParaRPr lang="zh-CN" altLang="en-US"/>
          </a:p>
        </p:txBody>
      </p:sp>
      <p:sp>
        <p:nvSpPr>
          <p:cNvPr id="56332" name="Text Box 79"/>
          <p:cNvSpPr txBox="1">
            <a:spLocks noChangeArrowheads="1"/>
          </p:cNvSpPr>
          <p:nvPr/>
        </p:nvSpPr>
        <p:spPr bwMode="auto">
          <a:xfrm>
            <a:off x="609600" y="3048001"/>
            <a:ext cx="1447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eaLnBrk="1" hangingPunct="1">
              <a:spcBef>
                <a:spcPct val="50000"/>
              </a:spcBef>
            </a:pPr>
            <a:r>
              <a:rPr lang="zh-CN" altLang="en-US" sz="2400">
                <a:latin typeface="微软雅黑" panose="020B0503020204020204" pitchFamily="34" charset="-122"/>
                <a:ea typeface="微软雅黑" panose="020B0503020204020204" pitchFamily="34" charset="-122"/>
              </a:rPr>
              <a:t>出口管理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304800" y="1"/>
            <a:ext cx="8229600" cy="706439"/>
          </a:xfrm>
          <a:prstGeom prst="rect">
            <a:avLst/>
          </a:prstGeom>
          <a:noFill/>
          <a:ln w="9525">
            <a:noFill/>
            <a:miter lim="800000"/>
          </a:ln>
        </p:spPr>
        <p:txBody>
          <a:bodyPr/>
          <a:lstStyle>
            <a:defPPr>
              <a:defRPr lang="zh-CN"/>
            </a:defPPr>
            <a:lvl1pPr eaLnBrk="0" hangingPunct="0">
              <a:defRPr kumimoji="1" sz="2800">
                <a:solidFill>
                  <a:srgbClr val="FF0000"/>
                </a:solidFill>
                <a:latin typeface="微软雅黑" panose="020B0503020204020204" pitchFamily="34" charset="-122"/>
                <a:ea typeface="微软雅黑" panose="020B0503020204020204" pitchFamily="34" charset="-122"/>
              </a:defRPr>
            </a:lvl1pPr>
          </a:lstStyle>
          <a:p>
            <a:pPr>
              <a:defRPr/>
            </a:pPr>
            <a:r>
              <a:rPr lang="zh-CN" altLang="en-US" dirty="0"/>
              <a:t>产品概述</a:t>
            </a:r>
            <a:r>
              <a:rPr lang="en-US" altLang="zh-CN" dirty="0"/>
              <a:t>-</a:t>
            </a:r>
            <a:r>
              <a:rPr lang="zh-CN" altLang="en-US" dirty="0"/>
              <a:t>出口管理</a:t>
            </a:r>
            <a:endParaRPr lang="zh-CN" altLang="en-US" dirty="0"/>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客户管理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业务控制</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6934200"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单证制作</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客户申请</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客户档案</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客户全貌：查询不同纬度的业务数据，包括销售、应收、出口、售后服务等业务数据</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客户分析：对客户进行各种角度的价值分析</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defRPr/>
            </a:pPr>
            <a:endParaRPr lang="en-US" altLang="zh-CN" sz="14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信用控制：支持按客户、部门、业务员进行信用控制；支持信用额度、信用期间控制</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价格控制：最低售价、折扣控制审批</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可用量控制：支持按总量和分仓库可用量</a:t>
            </a:r>
            <a:r>
              <a:rPr lang="zh-CN" altLang="en-US" sz="1400" dirty="0" smtClean="0">
                <a:latin typeface="微软雅黑" panose="020B0503020204020204" pitchFamily="34" charset="-122"/>
                <a:ea typeface="微软雅黑" panose="020B0503020204020204" pitchFamily="34" charset="-122"/>
              </a:rPr>
              <a:t>控制</a:t>
            </a: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691994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可以根据业务需要自定义单证。</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自定义单证的数据来源可以是系统已有的出口单据或单证。</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一个单据或单证支持多个打印模板，从而使得一个单据的数据可以用不同的格式打印出来。</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defRPr/>
            </a:pPr>
            <a:endParaRPr lang="en-US" altLang="zh-CN" sz="14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46482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出口业务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46482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出口报价：支持在报价阶段就进行盈亏分析</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支持一份报价单多次签单。</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支持普通销售、直运业务、进料加工业务业务模式。</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支持结汇业务的管理。</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a:t>
            </a:r>
            <a:r>
              <a:rPr lang="zh-CN" altLang="en-US" sz="1400" dirty="0">
                <a:latin typeface="微软雅黑" panose="020B0503020204020204" pitchFamily="34" charset="-122"/>
                <a:ea typeface="微软雅黑" panose="020B0503020204020204" pitchFamily="34" charset="-122"/>
              </a:rPr>
              <a:t>生产型退税模式和商贸型退税模式。</a:t>
            </a: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381002" y="1"/>
            <a:ext cx="8939213" cy="585788"/>
          </a:xfrm>
          <a:prstGeom prst="rect">
            <a:avLst/>
          </a:prstGeom>
          <a:noFill/>
          <a:ln w="9525">
            <a:noFill/>
            <a:miter lim="800000"/>
          </a:ln>
        </p:spPr>
        <p:txBody>
          <a:bodyPr/>
          <a:lstStyle>
            <a:defPPr>
              <a:defRPr lang="zh-CN"/>
            </a:defPPr>
            <a:lvl1pPr eaLnBrk="0" hangingPunct="0">
              <a:defRPr kumimoji="1" sz="2800">
                <a:solidFill>
                  <a:srgbClr val="FF0000"/>
                </a:solidFill>
                <a:latin typeface="微软雅黑" panose="020B0503020204020204" pitchFamily="34" charset="-122"/>
                <a:ea typeface="微软雅黑" panose="020B0503020204020204" pitchFamily="34" charset="-122"/>
              </a:defRPr>
            </a:lvl1pPr>
          </a:lstStyle>
          <a:p>
            <a:r>
              <a:rPr lang="zh-CN" altLang="en-US" dirty="0"/>
              <a:t>出口管理业务关键特性</a:t>
            </a:r>
            <a:endParaRPr lang="zh-CN" altLang="en-US" dirty="0"/>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78"/>
          <p:cNvSpPr>
            <a:spLocks noChangeArrowheads="1"/>
          </p:cNvSpPr>
          <p:nvPr/>
        </p:nvSpPr>
        <p:spPr bwMode="gray">
          <a:xfrm flipH="1">
            <a:off x="609601" y="1673225"/>
            <a:ext cx="1425575" cy="4187656"/>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58371" name="AutoShape 76"/>
          <p:cNvSpPr>
            <a:spLocks noChangeArrowheads="1"/>
          </p:cNvSpPr>
          <p:nvPr/>
        </p:nvSpPr>
        <p:spPr bwMode="gray">
          <a:xfrm>
            <a:off x="2133602" y="1676401"/>
            <a:ext cx="6596063" cy="4184481"/>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58395"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58396"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58397"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58392"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58393"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58394"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58387"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58388"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58389"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58384"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58385"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58386"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a:p>
            </p:txBody>
          </p:sp>
        </p:grpSp>
      </p:grpSp>
      <p:sp>
        <p:nvSpPr>
          <p:cNvPr id="58377" name="Text Box 74"/>
          <p:cNvSpPr txBox="1">
            <a:spLocks noChangeArrowheads="1"/>
          </p:cNvSpPr>
          <p:nvPr/>
        </p:nvSpPr>
        <p:spPr bwMode="gray">
          <a:xfrm>
            <a:off x="2644775" y="1676401"/>
            <a:ext cx="5813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8378" name="Text Box 75"/>
          <p:cNvSpPr txBox="1">
            <a:spLocks noChangeArrowheads="1"/>
          </p:cNvSpPr>
          <p:nvPr/>
        </p:nvSpPr>
        <p:spPr bwMode="auto">
          <a:xfrm>
            <a:off x="2819400" y="2402481"/>
            <a:ext cx="5410200"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供应商管理</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供应</a:t>
            </a:r>
            <a:r>
              <a:rPr lang="zh-CN" altLang="en-US" dirty="0">
                <a:latin typeface="微软雅黑" panose="020B0503020204020204" pitchFamily="34" charset="-122"/>
                <a:ea typeface="微软雅黑" panose="020B0503020204020204" pitchFamily="34" charset="-122"/>
              </a:rPr>
              <a:t>商存货对照、供应商存货调价及供应商存货价格分析等</a:t>
            </a:r>
            <a:endParaRPr lang="en-US" altLang="zh-CN" dirty="0">
              <a:latin typeface="微软雅黑" panose="020B0503020204020204" pitchFamily="34" charset="-122"/>
              <a:ea typeface="微软雅黑" panose="020B0503020204020204" pitchFamily="34" charset="-122"/>
            </a:endParaRPr>
          </a:p>
          <a:p>
            <a:pPr eaLnBrk="1" hangingPunct="1">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业务</a:t>
            </a:r>
            <a:r>
              <a:rPr lang="zh-CN" altLang="en-US" dirty="0">
                <a:latin typeface="微软雅黑" panose="020B0503020204020204" pitchFamily="34" charset="-122"/>
                <a:ea typeface="微软雅黑" panose="020B0503020204020204" pitchFamily="34" charset="-122"/>
              </a:rPr>
              <a:t>模式</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一般贸易进口、进料加工、代理进口业务。</a:t>
            </a:r>
            <a:endParaRPr lang="en-US" altLang="zh-CN" dirty="0" smtClean="0">
              <a:latin typeface="微软雅黑" panose="020B0503020204020204" pitchFamily="34" charset="-122"/>
              <a:ea typeface="微软雅黑" panose="020B0503020204020204" pitchFamily="34" charset="-122"/>
            </a:endParaRPr>
          </a:p>
          <a:p>
            <a:pPr eaLnBrk="1" hangingPunct="1">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进口业务</a:t>
            </a:r>
            <a:r>
              <a:rPr lang="en-US" altLang="zh-CN"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请购、订货、到货、进口 发票、费用管理、海关缴款费用记录与分摊、海关手册管理、代理进口结算管理</a:t>
            </a:r>
            <a:endParaRPr lang="en-US" altLang="zh-CN" dirty="0" smtClean="0">
              <a:latin typeface="微软雅黑" panose="020B0503020204020204" pitchFamily="34" charset="-122"/>
              <a:ea typeface="微软雅黑" panose="020B0503020204020204" pitchFamily="34" charset="-122"/>
            </a:endParaRPr>
          </a:p>
          <a:p>
            <a:pPr eaLnBrk="1" hangingPunct="1">
              <a:lnSpc>
                <a:spcPct val="120000"/>
              </a:lnSpc>
              <a:buFont typeface="Calibri" charset="0"/>
              <a:buAutoNum type="arabicPeriod"/>
            </a:pPr>
            <a:r>
              <a:rPr lang="zh-CN" altLang="en-US" dirty="0" smtClean="0">
                <a:latin typeface="微软雅黑" panose="020B0503020204020204" pitchFamily="34" charset="-122"/>
                <a:ea typeface="微软雅黑" panose="020B0503020204020204" pitchFamily="34" charset="-122"/>
              </a:rPr>
              <a:t>进口分析</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进口盈亏分析、综合分析、订单成本分析</a:t>
            </a:r>
            <a:endParaRPr lang="en-US" altLang="zh-CN" dirty="0" smtClean="0">
              <a:latin typeface="微软雅黑" panose="020B0503020204020204" pitchFamily="34" charset="-122"/>
              <a:ea typeface="微软雅黑" panose="020B0503020204020204" pitchFamily="34" charset="-122"/>
            </a:endParaRPr>
          </a:p>
        </p:txBody>
      </p:sp>
      <p:sp>
        <p:nvSpPr>
          <p:cNvPr id="58379" name="Line 77"/>
          <p:cNvSpPr>
            <a:spLocks noChangeShapeType="1"/>
          </p:cNvSpPr>
          <p:nvPr/>
        </p:nvSpPr>
        <p:spPr bwMode="auto">
          <a:xfrm>
            <a:off x="2590800" y="2286000"/>
            <a:ext cx="5867400" cy="0"/>
          </a:xfrm>
          <a:prstGeom prst="line">
            <a:avLst/>
          </a:prstGeom>
          <a:noFill/>
          <a:ln w="9525">
            <a:solidFill>
              <a:schemeClr val="tx1"/>
            </a:solidFill>
            <a:prstDash val="lgDash"/>
            <a:round/>
          </a:ln>
          <a:extLst>
            <a:ext uri="{909E8E84-426E-40DD-AFC4-6F175D3DCCD1}">
              <a14:hiddenFill xmlns:a14="http://schemas.microsoft.com/office/drawing/2010/main">
                <a:noFill/>
              </a14:hiddenFill>
            </a:ext>
          </a:extLst>
        </p:spPr>
        <p:txBody>
          <a:bodyPr/>
          <a:lstStyle/>
          <a:p>
            <a:endParaRPr lang="zh-CN" altLang="en-US"/>
          </a:p>
        </p:txBody>
      </p:sp>
      <p:sp>
        <p:nvSpPr>
          <p:cNvPr id="58380" name="Text Box 79"/>
          <p:cNvSpPr txBox="1">
            <a:spLocks noChangeArrowheads="1"/>
          </p:cNvSpPr>
          <p:nvPr/>
        </p:nvSpPr>
        <p:spPr bwMode="auto">
          <a:xfrm>
            <a:off x="609600" y="3048001"/>
            <a:ext cx="1447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eaLnBrk="1" hangingPunct="1">
              <a:spcBef>
                <a:spcPct val="50000"/>
              </a:spcBef>
            </a:pPr>
            <a:r>
              <a:rPr lang="zh-CN" altLang="en-US" sz="2400">
                <a:latin typeface="微软雅黑" panose="020B0503020204020204" pitchFamily="34" charset="-122"/>
                <a:ea typeface="微软雅黑" panose="020B0503020204020204" pitchFamily="34" charset="-122"/>
              </a:rPr>
              <a:t>进口管理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a:noFill/>
          <a:ln w="9525">
            <a:noFill/>
            <a:miter lim="800000"/>
          </a:ln>
        </p:spPr>
        <p:txBody>
          <a:bodyPr/>
          <a:lstStyle>
            <a:defPPr>
              <a:defRPr lang="zh-CN"/>
            </a:defPPr>
            <a:lvl1pPr eaLnBrk="0" hangingPunct="0">
              <a:defRPr kumimoji="1" sz="2800">
                <a:solidFill>
                  <a:srgbClr val="FF0000"/>
                </a:solidFill>
                <a:latin typeface="微软雅黑" panose="020B0503020204020204" pitchFamily="34" charset="-122"/>
                <a:ea typeface="微软雅黑" panose="020B0503020204020204" pitchFamily="34" charset="-122"/>
              </a:defRPr>
            </a:lvl1pPr>
          </a:lstStyle>
          <a:p>
            <a:r>
              <a:rPr lang="zh-CN" altLang="en-US" dirty="0" smtClean="0"/>
              <a:t>产品概述</a:t>
            </a:r>
            <a:r>
              <a:rPr lang="en-US" altLang="zh-CN" dirty="0" smtClean="0"/>
              <a:t>-</a:t>
            </a:r>
            <a:r>
              <a:rPr lang="zh-CN" altLang="en-US" dirty="0" smtClean="0"/>
              <a:t>进口</a:t>
            </a:r>
            <a:r>
              <a:rPr lang="zh-CN" altLang="en-US" dirty="0"/>
              <a:t>管理</a:t>
            </a:r>
            <a:endParaRPr lang="zh-CN" altLang="en-US" dirty="0"/>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供应商管理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6867511" y="1219197"/>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pPr>
            <a:r>
              <a:rPr lang="zh-CN" altLang="en-US" sz="1600" b="1" dirty="0" smtClean="0">
                <a:solidFill>
                  <a:schemeClr val="bg1"/>
                </a:solidFill>
                <a:latin typeface="微软雅黑" panose="020B0503020204020204" pitchFamily="34" charset="-122"/>
                <a:ea typeface="微软雅黑" panose="020B0503020204020204" pitchFamily="34" charset="-122"/>
              </a:rPr>
              <a:t>代理进口</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8200" y="1219198"/>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pPr>
            <a:r>
              <a:rPr lang="zh-CN" altLang="en-US" sz="1600" b="1" dirty="0">
                <a:solidFill>
                  <a:schemeClr val="bg1"/>
                </a:solidFill>
                <a:latin typeface="微软雅黑" panose="020B0503020204020204" pitchFamily="34" charset="-122"/>
                <a:ea typeface="微软雅黑" panose="020B0503020204020204" pitchFamily="34" charset="-122"/>
              </a:rPr>
              <a:t>加工贸易</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供应</a:t>
            </a:r>
            <a:r>
              <a:rPr lang="zh-CN" altLang="en-US" sz="1400" dirty="0" smtClean="0">
                <a:latin typeface="微软雅黑" panose="020B0503020204020204" pitchFamily="34" charset="-122"/>
                <a:ea typeface="微软雅黑" panose="020B0503020204020204" pitchFamily="34" charset="-122"/>
              </a:rPr>
              <a:t>商资格审批，审批通过后的供应商增加到供应商档案。</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支持供应商供货清单的审批。支持在业务中进行供货控制。</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供应商存货价格表：记录不同供应商的价格</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供应商存货调价单：可批量调整供应商存货</a:t>
            </a:r>
            <a:r>
              <a:rPr lang="zh-CN" altLang="en-US" sz="1400" dirty="0" smtClean="0">
                <a:latin typeface="微软雅黑" panose="020B0503020204020204" pitchFamily="34" charset="-122"/>
                <a:ea typeface="微软雅黑" panose="020B0503020204020204" pitchFamily="34" charset="-122"/>
              </a:rPr>
              <a:t>价格。</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defRPr/>
            </a:pPr>
            <a:endParaRPr lang="en-US" altLang="zh-CN" sz="1400"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6867511" y="2005751"/>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代理进口协议</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代理进口订单</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委托方保证金及代理费计算</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代理货物入库、出库管理</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代理结算处理</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代理进口财务处理</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代理进口执行分析</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46482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支持进料加工贸易海关登记手册的全程管理。</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海关手册料号可快捷地映射到海关登记手册的项次号。</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通过试算平衡表来计算余料对应的成品产出，以便合理安排手册进行报关。</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支持手册的核销与余料结转</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defRPr/>
            </a:pPr>
            <a:endParaRPr lang="en-US" altLang="zh-CN" sz="14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2392872" y="1219200"/>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pPr>
            <a:r>
              <a:rPr lang="zh-CN" altLang="en-US" sz="1600" b="1" dirty="0">
                <a:solidFill>
                  <a:schemeClr val="bg1"/>
                </a:solidFill>
                <a:latin typeface="微软雅黑" panose="020B0503020204020204" pitchFamily="34" charset="-122"/>
                <a:ea typeface="微软雅黑" panose="020B0503020204020204" pitchFamily="34" charset="-122"/>
              </a:rPr>
              <a:t>进口业务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2378570" y="2035321"/>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a:t>
            </a:r>
            <a:r>
              <a:rPr lang="zh-CN" altLang="en-US" sz="1400" dirty="0">
                <a:latin typeface="微软雅黑" panose="020B0503020204020204" pitchFamily="34" charset="-122"/>
                <a:ea typeface="微软雅黑" panose="020B0503020204020204" pitchFamily="34" charset="-122"/>
              </a:rPr>
              <a:t>一般贸易</a:t>
            </a:r>
            <a:r>
              <a:rPr lang="zh-CN" altLang="en-US" sz="1400" dirty="0" smtClean="0">
                <a:latin typeface="微软雅黑" panose="020B0503020204020204" pitchFamily="34" charset="-122"/>
                <a:ea typeface="微软雅黑" panose="020B0503020204020204" pitchFamily="34" charset="-122"/>
              </a:rPr>
              <a:t>进口、代理进口、进料加工的业务</a:t>
            </a:r>
            <a:r>
              <a:rPr lang="zh-CN" altLang="en-US" sz="1400" dirty="0">
                <a:latin typeface="微软雅黑" panose="020B0503020204020204" pitchFamily="34" charset="-122"/>
                <a:ea typeface="微软雅黑" panose="020B0503020204020204" pitchFamily="34" charset="-122"/>
              </a:rPr>
              <a:t>模式。</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支持根据订单、发票进行付款申请。</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支持根据发票生成海关关税、消费税、增值税的缴款单，并支持将对应关税、消费税分摊到存货成本。</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defRPr/>
            </a:pP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204789" y="1"/>
            <a:ext cx="8939213" cy="585788"/>
          </a:xfrm>
          <a:prstGeom prst="rect">
            <a:avLst/>
          </a:prstGeom>
          <a:noFill/>
          <a:ln w="9525">
            <a:noFill/>
            <a:miter lim="800000"/>
          </a:ln>
        </p:spPr>
        <p:txBody>
          <a:bodyPr/>
          <a:lstStyle>
            <a:defPPr>
              <a:defRPr lang="zh-CN"/>
            </a:defPPr>
            <a:lvl1pPr eaLnBrk="0" hangingPunct="0">
              <a:defRPr kumimoji="1" sz="2800">
                <a:solidFill>
                  <a:srgbClr val="FF0000"/>
                </a:solidFill>
                <a:latin typeface="微软雅黑" panose="020B0503020204020204" pitchFamily="34" charset="-122"/>
                <a:ea typeface="微软雅黑" panose="020B0503020204020204" pitchFamily="34" charset="-122"/>
              </a:defRPr>
            </a:lvl1pPr>
          </a:lstStyle>
          <a:p>
            <a:r>
              <a:rPr lang="zh-CN" altLang="en-US" dirty="0"/>
              <a:t>进口管理业务关键特性</a:t>
            </a:r>
            <a:endParaRPr lang="zh-CN" altLang="en-US" dirty="0"/>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70659"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70683"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70684"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70685"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70680"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70681"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70682"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70675"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70676"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70677"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70672"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70673"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70674"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70665"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666" name="Text Box 75"/>
          <p:cNvSpPr txBox="1">
            <a:spLocks noChangeArrowheads="1"/>
          </p:cNvSpPr>
          <p:nvPr/>
        </p:nvSpPr>
        <p:spPr bwMode="auto">
          <a:xfrm>
            <a:off x="3124200" y="2971801"/>
            <a:ext cx="5029200" cy="2031325"/>
          </a:xfrm>
          <a:prstGeom prst="rect">
            <a:avLst/>
          </a:prstGeom>
          <a:noFill/>
          <a:ln w="9525">
            <a:noFill/>
            <a:miter lim="800000"/>
          </a:ln>
        </p:spPr>
        <p:txBody>
          <a:bodyPr>
            <a:spAutoFit/>
          </a:bodyPr>
          <a:lstStyle/>
          <a:p>
            <a:pPr marL="342900" indent="-342900">
              <a:buFont typeface="Calibri" charset="0"/>
              <a:buAutoNum type="arabicPeriod"/>
            </a:pPr>
            <a:r>
              <a:rPr lang="zh-CN" altLang="en-US">
                <a:latin typeface="微软雅黑" panose="020B0503020204020204" pitchFamily="34" charset="-122"/>
                <a:ea typeface="微软雅黑" panose="020B0503020204020204" pitchFamily="34" charset="-122"/>
              </a:rPr>
              <a:t>支持服务产品档案、服务协议、服务计划等，对服务对象和服务规则进行管理；</a:t>
            </a:r>
            <a:endParaRPr lang="en-US" altLang="zh-CN">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a:latin typeface="微软雅黑" panose="020B0503020204020204" pitchFamily="34" charset="-122"/>
                <a:ea typeface="微软雅黑" panose="020B0503020204020204" pitchFamily="34" charset="-122"/>
              </a:rPr>
              <a:t>支持服务请求、服务执行、服务过程结算费用、服务执行回访整个售后服务执行流程管理；</a:t>
            </a:r>
            <a:endParaRPr lang="en-US" altLang="zh-CN">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a:latin typeface="微软雅黑" panose="020B0503020204020204" pitchFamily="34" charset="-122"/>
                <a:ea typeface="微软雅黑" panose="020B0503020204020204" pitchFamily="34" charset="-122"/>
              </a:rPr>
              <a:t>支持客户投诉、任务分派、投诉回访的整个投诉流程管理。</a:t>
            </a:r>
            <a:endParaRPr lang="en-US" altLang="zh-CN">
              <a:latin typeface="微软雅黑" panose="020B0503020204020204" pitchFamily="34" charset="-122"/>
              <a:ea typeface="微软雅黑" panose="020B0503020204020204" pitchFamily="34" charset="-122"/>
            </a:endParaRPr>
          </a:p>
        </p:txBody>
      </p:sp>
      <p:sp>
        <p:nvSpPr>
          <p:cNvPr id="70667"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70668" name="Text Box 79"/>
          <p:cNvSpPr txBox="1">
            <a:spLocks noChangeArrowheads="1"/>
          </p:cNvSpPr>
          <p:nvPr/>
        </p:nvSpPr>
        <p:spPr bwMode="auto">
          <a:xfrm>
            <a:off x="609600" y="3048001"/>
            <a:ext cx="1447800" cy="1384995"/>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售后服务管理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381000"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售后服务管理</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服务设置</a:t>
            </a:r>
            <a:endParaRPr lang="en-US" altLang="en-US"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主动服务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服务执行过程</a:t>
            </a:r>
            <a:endParaRPr lang="en-US" altLang="en-US" sz="16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服务申请</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服务执行单</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服务费用</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服务结算</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服务回访</a:t>
            </a:r>
            <a:endParaRPr lang="en-US" altLang="zh-CN" sz="16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客户投诉</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客户投诉</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投诉处理</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投诉回访</a:t>
            </a:r>
            <a:endParaRPr lang="en-US" altLang="zh-CN" sz="1600" dirty="0">
              <a:latin typeface="微软雅黑" panose="020B0503020204020204" pitchFamily="34" charset="-122"/>
              <a:ea typeface="微软雅黑" panose="020B0503020204020204" pitchFamily="34" charset="-122"/>
            </a:endParaRPr>
          </a:p>
        </p:txBody>
      </p:sp>
      <p:sp>
        <p:nvSpPr>
          <p:cNvPr id="14" name="标题 1"/>
          <p:cNvSpPr txBox="1"/>
          <p:nvPr/>
        </p:nvSpPr>
        <p:spPr>
          <a:xfrm>
            <a:off x="433389" y="82551"/>
            <a:ext cx="8939213"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售后服</a:t>
            </a:r>
            <a:r>
              <a:rPr kumimoji="1" lang="zh-CN" altLang="en-US" sz="2800" dirty="0" smtClean="0">
                <a:solidFill>
                  <a:srgbClr val="FF0000"/>
                </a:solidFill>
                <a:latin typeface="微软雅黑" panose="020B0503020204020204" pitchFamily="34" charset="-122"/>
                <a:ea typeface="微软雅黑" panose="020B0503020204020204" pitchFamily="34" charset="-122"/>
              </a:rPr>
              <a:t>务管理业务关</a:t>
            </a:r>
            <a:r>
              <a:rPr kumimoji="1" lang="zh-CN" altLang="en-US" sz="2800" dirty="0">
                <a:solidFill>
                  <a:srgbClr val="FF0000"/>
                </a:solidFill>
                <a:latin typeface="微软雅黑" panose="020B0503020204020204" pitchFamily="34" charset="-122"/>
                <a:ea typeface="微软雅黑" panose="020B0503020204020204" pitchFamily="34" charset="-122"/>
              </a:rPr>
              <a:t>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服务产品</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故障档案</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服务类型</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回访要素</a:t>
            </a:r>
            <a:endParaRPr lang="en-US" altLang="en-US" sz="16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t">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主动服务计划</a:t>
            </a:r>
            <a:endParaRPr lang="en-US" altLang="zh-CN" sz="1600" dirty="0">
              <a:latin typeface="微软雅黑" panose="020B0503020204020204" pitchFamily="34" charset="-122"/>
              <a:ea typeface="微软雅黑" panose="020B0503020204020204" pitchFamily="34" charset="-122"/>
            </a:endParaRPr>
          </a:p>
          <a:p>
            <a:pPr fontAlgn="t">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服务协议</a:t>
            </a:r>
            <a:endParaRPr lang="en-US" altLang="zh-CN" sz="1600" dirty="0">
              <a:latin typeface="微软雅黑" panose="020B0503020204020204" pitchFamily="34" charset="-122"/>
              <a:ea typeface="微软雅黑" panose="020B0503020204020204" pitchFamily="34" charset="-122"/>
            </a:endParaRPr>
          </a:p>
          <a:p>
            <a:pPr fontAlgn="t">
              <a:lnSpc>
                <a:spcPct val="150000"/>
              </a:lnSpc>
              <a:spcBef>
                <a:spcPts val="0"/>
              </a:spcBef>
              <a:spcAft>
                <a:spcPts val="0"/>
              </a:spcAft>
              <a:buClr>
                <a:schemeClr val="accent2">
                  <a:lumMod val="75000"/>
                </a:schemeClr>
              </a:buClr>
              <a:defRPr/>
            </a:pPr>
            <a:endParaRPr lang="en-US" altLang="en-US" sz="1600" dirty="0">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0" y="0"/>
            <a:ext cx="7224715" cy="635000"/>
          </a:xfrm>
        </p:spPr>
        <p:txBody>
          <a:bodyPr/>
          <a:lstStyle/>
          <a:p>
            <a:pPr algn="l"/>
            <a:r>
              <a:rPr kumimoji="0" lang="en-US" altLang="zh-CN" sz="3600" b="1" dirty="0" smtClean="0">
                <a:solidFill>
                  <a:srgbClr val="FF0000"/>
                </a:solidFill>
                <a:latin typeface="微软雅黑" panose="020B0503020204020204" pitchFamily="34" charset="-122"/>
                <a:ea typeface="微软雅黑" panose="020B0503020204020204" pitchFamily="34" charset="-122"/>
              </a:rPr>
              <a:t>U8V11.0</a:t>
            </a:r>
            <a:r>
              <a:rPr kumimoji="0" sz="3600" b="1" dirty="0" smtClean="0">
                <a:solidFill>
                  <a:srgbClr val="FF0000"/>
                </a:solidFill>
                <a:latin typeface="微软雅黑" panose="020B0503020204020204" pitchFamily="34" charset="-122"/>
                <a:ea typeface="微软雅黑" panose="020B0503020204020204" pitchFamily="34" charset="-122"/>
              </a:rPr>
              <a:t>产品总体介绍</a:t>
            </a:r>
            <a:endParaRPr kumimoji="0" sz="3600" b="1" dirty="0" smtClean="0">
              <a:solidFill>
                <a:srgbClr val="FF0000"/>
              </a:solidFill>
              <a:latin typeface="微软雅黑" panose="020B0503020204020204" pitchFamily="34" charset="-122"/>
              <a:ea typeface="微软雅黑" panose="020B0503020204020204" pitchFamily="34" charset="-122"/>
            </a:endParaRPr>
          </a:p>
        </p:txBody>
      </p:sp>
      <p:sp>
        <p:nvSpPr>
          <p:cNvPr id="6147" name="Rectangle 3"/>
          <p:cNvSpPr txBox="1"/>
          <p:nvPr/>
        </p:nvSpPr>
        <p:spPr bwMode="auto">
          <a:xfrm>
            <a:off x="1752600" y="914400"/>
            <a:ext cx="5183188" cy="4525963"/>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U8ERP</a:t>
            </a:r>
            <a:r>
              <a:rPr lang="zh-CN" altLang="en-US" sz="2400" dirty="0">
                <a:solidFill>
                  <a:srgbClr val="FF0000"/>
                </a:solidFill>
                <a:latin typeface="微软雅黑" panose="020B0503020204020204" pitchFamily="34" charset="-122"/>
                <a:ea typeface="微软雅黑" panose="020B0503020204020204" pitchFamily="34" charset="-122"/>
              </a:rPr>
              <a:t>应用解决方案</a:t>
            </a:r>
            <a:endParaRPr lang="zh-CN" altLang="en-US" sz="2400"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领域解决方案</a:t>
            </a:r>
            <a:endParaRPr lang="zh-CN" altLang="en-US" sz="2000"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财务</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CRM</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供</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链</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solidFill>
                  <a:srgbClr val="FF0000"/>
                </a:solidFill>
                <a:latin typeface="微软雅黑" panose="020B0503020204020204" pitchFamily="34" charset="-122"/>
                <a:ea typeface="微软雅黑" panose="020B0503020204020204" pitchFamily="34" charset="-122"/>
              </a:rPr>
              <a:t>分销</a:t>
            </a:r>
            <a:endParaRPr lang="en-US" altLang="zh-CN" dirty="0" smtClean="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Blip>
                <a:blip r:embed="rId3"/>
              </a:buBlip>
            </a:pPr>
            <a:r>
              <a:rPr lang="zh-CN" altLang="en-US" dirty="0" smtClean="0">
                <a:latin typeface="微软雅黑" panose="020B0503020204020204" pitchFamily="34" charset="-122"/>
                <a:ea typeface="微软雅黑" panose="020B0503020204020204" pitchFamily="34" charset="-122"/>
              </a:rPr>
              <a:t>零售</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制造</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人力资</a:t>
            </a:r>
            <a:r>
              <a:rPr lang="zh-CN" altLang="en-US" dirty="0" smtClean="0">
                <a:latin typeface="微软雅黑" panose="020B0503020204020204" pitchFamily="34" charset="-122"/>
                <a:ea typeface="微软雅黑" panose="020B0503020204020204" pitchFamily="34" charset="-122"/>
              </a:rPr>
              <a:t>源</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OA</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决策支持</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移动应</a:t>
            </a:r>
            <a:r>
              <a:rPr lang="zh-CN" altLang="en-US" dirty="0" smtClean="0">
                <a:latin typeface="微软雅黑" panose="020B0503020204020204" pitchFamily="34" charset="-122"/>
                <a:ea typeface="微软雅黑" panose="020B0503020204020204" pitchFamily="34" charset="-122"/>
              </a:rPr>
              <a:t>用</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平台</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内部控制</a:t>
            </a:r>
            <a:endParaRPr lang="zh-CN" altLang="en-US"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行业解决方案</a:t>
            </a:r>
            <a:endParaRPr lang="zh-CN" altLang="en-US" sz="2000" dirty="0">
              <a:latin typeface="微软雅黑" panose="020B0503020204020204" pitchFamily="34" charset="-122"/>
              <a:ea typeface="微软雅黑" panose="020B0503020204020204" pitchFamily="34" charset="-122"/>
            </a:endParaRPr>
          </a:p>
        </p:txBody>
      </p:sp>
      <p:pic>
        <p:nvPicPr>
          <p:cNvPr id="4" name="图片 3" descr="U8logo.jpg"/>
          <p:cNvPicPr>
            <a:picLocks noChangeAspect="1"/>
          </p:cNvPicPr>
          <p:nvPr/>
        </p:nvPicPr>
        <p:blipFill>
          <a:blip r:embed="rId4"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1" cstate="print"/>
          <a:srcRect/>
          <a:stretch>
            <a:fillRect/>
          </a:stretch>
        </p:blipFill>
        <p:spPr bwMode="auto">
          <a:xfrm>
            <a:off x="642912" y="1571613"/>
            <a:ext cx="3605527" cy="4500575"/>
          </a:xfrm>
          <a:prstGeom prst="rect">
            <a:avLst/>
          </a:prstGeom>
          <a:noFill/>
          <a:effectLst>
            <a:outerShdw dist="107763" dir="2700000" algn="ctr" rotWithShape="0">
              <a:srgbClr val="808080">
                <a:alpha val="50000"/>
              </a:srgbClr>
            </a:outerShdw>
          </a:effectLst>
          <a:scene3d>
            <a:camera prst="orthographicFront"/>
            <a:lightRig rig="threePt" dir="t"/>
          </a:scene3d>
          <a:sp3d>
            <a:bevelT/>
          </a:sp3d>
        </p:spPr>
      </p:pic>
      <p:grpSp>
        <p:nvGrpSpPr>
          <p:cNvPr id="4" name="Group 4"/>
          <p:cNvGrpSpPr/>
          <p:nvPr/>
        </p:nvGrpSpPr>
        <p:grpSpPr bwMode="auto">
          <a:xfrm>
            <a:off x="4341815" y="1938337"/>
            <a:ext cx="3976687" cy="741363"/>
            <a:chOff x="2790" y="935"/>
            <a:chExt cx="2585" cy="551"/>
          </a:xfrm>
        </p:grpSpPr>
        <p:grpSp>
          <p:nvGrpSpPr>
            <p:cNvPr id="5" name="Group 5"/>
            <p:cNvGrpSpPr/>
            <p:nvPr/>
          </p:nvGrpSpPr>
          <p:grpSpPr bwMode="auto">
            <a:xfrm>
              <a:off x="3606" y="935"/>
              <a:ext cx="1769" cy="551"/>
              <a:chOff x="2911" y="912"/>
              <a:chExt cx="1299" cy="2544"/>
            </a:xfrm>
          </p:grpSpPr>
          <p:pic>
            <p:nvPicPr>
              <p:cNvPr id="8" name="Picture 6" descr="GEL Rounded Column MS green"/>
              <p:cNvPicPr>
                <a:picLocks noChangeAspect="1" noChangeArrowheads="1"/>
              </p:cNvPicPr>
              <p:nvPr/>
            </p:nvPicPr>
            <p:blipFill>
              <a:blip r:embed="rId2" cstate="print"/>
              <a:srcRect/>
              <a:stretch>
                <a:fillRect/>
              </a:stretch>
            </p:blipFill>
            <p:spPr bwMode="auto">
              <a:xfrm>
                <a:off x="2911" y="912"/>
                <a:ext cx="1299" cy="2544"/>
              </a:xfrm>
              <a:prstGeom prst="rect">
                <a:avLst/>
              </a:prstGeom>
              <a:noFill/>
              <a:ln w="9525">
                <a:noFill/>
                <a:miter lim="800000"/>
                <a:headEnd/>
                <a:tailEnd/>
              </a:ln>
            </p:spPr>
          </p:pic>
          <p:sp>
            <p:nvSpPr>
              <p:cNvPr id="9" name="Text Box 7"/>
              <p:cNvSpPr txBox="1">
                <a:spLocks noChangeArrowheads="1"/>
              </p:cNvSpPr>
              <p:nvPr/>
            </p:nvSpPr>
            <p:spPr bwMode="auto">
              <a:xfrm>
                <a:off x="3099" y="2040"/>
                <a:ext cx="980" cy="1056"/>
              </a:xfrm>
              <a:prstGeom prst="rect">
                <a:avLst/>
              </a:prstGeom>
              <a:noFill/>
              <a:ln w="9525">
                <a:noFill/>
                <a:miter lim="800000"/>
              </a:ln>
              <a:effectLst/>
            </p:spPr>
            <p:txBody>
              <a:bodyPr anchorCtr="1">
                <a:spAutoFit/>
              </a:bodyPr>
              <a:lstStyle/>
              <a:p>
                <a:pPr algn="ctr">
                  <a:defRPr/>
                </a:pPr>
                <a:endParaRPr lang="zh-CN" altLang="zh-CN" sz="140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sp>
          <p:nvSpPr>
            <p:cNvPr id="6" name="Text Box 8"/>
            <p:cNvSpPr txBox="1">
              <a:spLocks noChangeArrowheads="1"/>
            </p:cNvSpPr>
            <p:nvPr/>
          </p:nvSpPr>
          <p:spPr bwMode="auto">
            <a:xfrm>
              <a:off x="3832" y="1056"/>
              <a:ext cx="1120" cy="297"/>
            </a:xfrm>
            <a:prstGeom prst="rect">
              <a:avLst/>
            </a:prstGeom>
            <a:noFill/>
            <a:ln w="28575" algn="ctr">
              <a:noFill/>
              <a:miter lim="800000"/>
            </a:ln>
          </p:spPr>
          <p:txBody>
            <a:bodyPr wrap="none">
              <a:spAutoFit/>
            </a:bodyPr>
            <a:lstStyle/>
            <a:p>
              <a:pPr algn="ctr">
                <a:spcBef>
                  <a:spcPct val="50000"/>
                </a:spcBef>
              </a:pPr>
              <a:r>
                <a:rPr lang="zh-CN" altLang="en-US" sz="2000" dirty="0">
                  <a:latin typeface="微软雅黑" panose="020B0503020204020204" pitchFamily="34" charset="-122"/>
                  <a:ea typeface="微软雅黑" panose="020B0503020204020204" pitchFamily="34" charset="-122"/>
                </a:rPr>
                <a:t>成功价值标准</a:t>
              </a:r>
              <a:endParaRPr lang="zh-CN" altLang="en-US" sz="2000" dirty="0">
                <a:latin typeface="微软雅黑" panose="020B0503020204020204" pitchFamily="34" charset="-122"/>
                <a:ea typeface="微软雅黑" panose="020B0503020204020204" pitchFamily="34" charset="-122"/>
              </a:endParaRPr>
            </a:p>
          </p:txBody>
        </p:sp>
        <p:sp>
          <p:nvSpPr>
            <p:cNvPr id="7" name="Line 9"/>
            <p:cNvSpPr>
              <a:spLocks noChangeShapeType="1"/>
            </p:cNvSpPr>
            <p:nvPr/>
          </p:nvSpPr>
          <p:spPr bwMode="auto">
            <a:xfrm>
              <a:off x="2790" y="1207"/>
              <a:ext cx="861" cy="0"/>
            </a:xfrm>
            <a:prstGeom prst="line">
              <a:avLst/>
            </a:prstGeom>
            <a:noFill/>
            <a:ln w="57150" cap="rnd">
              <a:solidFill>
                <a:srgbClr val="00B050"/>
              </a:solidFill>
              <a:round/>
              <a:headEnd type="none" w="sm" len="sm"/>
              <a:tailEnd type="none" w="sm" len="sm"/>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0" name="Group 10"/>
          <p:cNvGrpSpPr/>
          <p:nvPr/>
        </p:nvGrpSpPr>
        <p:grpSpPr bwMode="auto">
          <a:xfrm>
            <a:off x="4341813" y="3508377"/>
            <a:ext cx="3968750" cy="728663"/>
            <a:chOff x="2790" y="2101"/>
            <a:chExt cx="2580" cy="541"/>
          </a:xfrm>
        </p:grpSpPr>
        <p:grpSp>
          <p:nvGrpSpPr>
            <p:cNvPr id="11" name="Group 11"/>
            <p:cNvGrpSpPr/>
            <p:nvPr/>
          </p:nvGrpSpPr>
          <p:grpSpPr bwMode="auto">
            <a:xfrm>
              <a:off x="3606" y="2101"/>
              <a:ext cx="1764" cy="541"/>
              <a:chOff x="4088" y="912"/>
              <a:chExt cx="1299" cy="2544"/>
            </a:xfrm>
          </p:grpSpPr>
          <p:pic>
            <p:nvPicPr>
              <p:cNvPr id="14" name="Picture 12" descr="GEL Rounded Column carrot"/>
              <p:cNvPicPr>
                <a:picLocks noChangeAspect="1" noChangeArrowheads="1"/>
              </p:cNvPicPr>
              <p:nvPr/>
            </p:nvPicPr>
            <p:blipFill>
              <a:blip r:embed="rId3" cstate="print"/>
              <a:srcRect/>
              <a:stretch>
                <a:fillRect/>
              </a:stretch>
            </p:blipFill>
            <p:spPr bwMode="auto">
              <a:xfrm>
                <a:off x="4088" y="912"/>
                <a:ext cx="1299" cy="2544"/>
              </a:xfrm>
              <a:prstGeom prst="rect">
                <a:avLst/>
              </a:prstGeom>
              <a:noFill/>
              <a:ln w="9525">
                <a:noFill/>
                <a:miter lim="800000"/>
                <a:headEnd/>
                <a:tailEnd/>
              </a:ln>
            </p:spPr>
          </p:pic>
          <p:sp>
            <p:nvSpPr>
              <p:cNvPr id="15" name="Text Box 13"/>
              <p:cNvSpPr txBox="1">
                <a:spLocks noChangeArrowheads="1"/>
              </p:cNvSpPr>
              <p:nvPr/>
            </p:nvSpPr>
            <p:spPr bwMode="auto">
              <a:xfrm>
                <a:off x="4098" y="1960"/>
                <a:ext cx="1278" cy="449"/>
              </a:xfrm>
              <a:prstGeom prst="rect">
                <a:avLst/>
              </a:prstGeom>
              <a:noFill/>
              <a:ln w="9525">
                <a:noFill/>
                <a:miter lim="800000"/>
              </a:ln>
              <a:effectLst/>
            </p:spPr>
            <p:txBody>
              <a:bodyPr/>
              <a:lstStyle/>
              <a:p>
                <a:pPr algn="ctr">
                  <a:defRPr/>
                </a:pPr>
                <a:endParaRPr lang="zh-CN" altLang="zh-CN" sz="140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sp>
          <p:nvSpPr>
            <p:cNvPr id="12" name="Text Box 14"/>
            <p:cNvSpPr txBox="1">
              <a:spLocks noChangeArrowheads="1"/>
            </p:cNvSpPr>
            <p:nvPr/>
          </p:nvSpPr>
          <p:spPr bwMode="auto">
            <a:xfrm>
              <a:off x="3830" y="2215"/>
              <a:ext cx="1120" cy="297"/>
            </a:xfrm>
            <a:prstGeom prst="rect">
              <a:avLst/>
            </a:prstGeom>
            <a:noFill/>
            <a:ln w="28575" algn="ctr">
              <a:noFill/>
              <a:miter lim="800000"/>
            </a:ln>
          </p:spPr>
          <p:txBody>
            <a:bodyPr wrap="none">
              <a:spAutoFit/>
            </a:bodyPr>
            <a:lstStyle/>
            <a:p>
              <a:pPr algn="ctr">
                <a:spcBef>
                  <a:spcPct val="50000"/>
                </a:spcBef>
              </a:pPr>
              <a:r>
                <a:rPr lang="zh-CN" altLang="en-US" sz="2000">
                  <a:latin typeface="微软雅黑" panose="020B0503020204020204" pitchFamily="34" charset="-122"/>
                  <a:ea typeface="微软雅黑" panose="020B0503020204020204" pitchFamily="34" charset="-122"/>
                </a:rPr>
                <a:t>成功应用模式</a:t>
              </a:r>
              <a:endParaRPr lang="zh-CN" altLang="en-US" sz="2000">
                <a:latin typeface="微软雅黑" panose="020B0503020204020204" pitchFamily="34" charset="-122"/>
                <a:ea typeface="微软雅黑" panose="020B0503020204020204" pitchFamily="34" charset="-122"/>
              </a:endParaRPr>
            </a:p>
          </p:txBody>
        </p:sp>
        <p:sp>
          <p:nvSpPr>
            <p:cNvPr id="13" name="Line 15"/>
            <p:cNvSpPr>
              <a:spLocks noChangeShapeType="1"/>
            </p:cNvSpPr>
            <p:nvPr/>
          </p:nvSpPr>
          <p:spPr bwMode="auto">
            <a:xfrm>
              <a:off x="2790" y="2341"/>
              <a:ext cx="861" cy="0"/>
            </a:xfrm>
            <a:prstGeom prst="line">
              <a:avLst/>
            </a:prstGeom>
            <a:noFill/>
            <a:ln w="57150" cap="rnd">
              <a:solidFill>
                <a:srgbClr val="FFB343"/>
              </a:solidFill>
              <a:round/>
              <a:headEnd type="none" w="sm" len="sm"/>
              <a:tailEnd type="none" w="sm" len="sm"/>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6" name="Group 16"/>
          <p:cNvGrpSpPr/>
          <p:nvPr/>
        </p:nvGrpSpPr>
        <p:grpSpPr bwMode="auto">
          <a:xfrm>
            <a:off x="4340225" y="5054601"/>
            <a:ext cx="3970338" cy="731839"/>
            <a:chOff x="2789" y="3249"/>
            <a:chExt cx="2581" cy="544"/>
          </a:xfrm>
        </p:grpSpPr>
        <p:grpSp>
          <p:nvGrpSpPr>
            <p:cNvPr id="17" name="Group 17"/>
            <p:cNvGrpSpPr/>
            <p:nvPr/>
          </p:nvGrpSpPr>
          <p:grpSpPr bwMode="auto">
            <a:xfrm>
              <a:off x="3606" y="3249"/>
              <a:ext cx="1764" cy="544"/>
              <a:chOff x="1545" y="888"/>
              <a:chExt cx="1299" cy="2544"/>
            </a:xfrm>
          </p:grpSpPr>
          <p:pic>
            <p:nvPicPr>
              <p:cNvPr id="20" name="Picture 18" descr="GEL Rounded Column MS blue"/>
              <p:cNvPicPr>
                <a:picLocks noChangeAspect="1" noChangeArrowheads="1"/>
              </p:cNvPicPr>
              <p:nvPr/>
            </p:nvPicPr>
            <p:blipFill>
              <a:blip r:embed="rId4" cstate="print"/>
              <a:srcRect/>
              <a:stretch>
                <a:fillRect/>
              </a:stretch>
            </p:blipFill>
            <p:spPr bwMode="auto">
              <a:xfrm>
                <a:off x="1545" y="888"/>
                <a:ext cx="1299" cy="2544"/>
              </a:xfrm>
              <a:prstGeom prst="rect">
                <a:avLst/>
              </a:prstGeom>
              <a:noFill/>
              <a:ln w="9525">
                <a:noFill/>
                <a:miter lim="800000"/>
                <a:headEnd/>
                <a:tailEnd/>
              </a:ln>
            </p:spPr>
          </p:pic>
          <p:sp>
            <p:nvSpPr>
              <p:cNvPr id="21" name="Text Box 19"/>
              <p:cNvSpPr txBox="1">
                <a:spLocks noChangeArrowheads="1"/>
              </p:cNvSpPr>
              <p:nvPr/>
            </p:nvSpPr>
            <p:spPr bwMode="auto">
              <a:xfrm>
                <a:off x="1618" y="2008"/>
                <a:ext cx="1152" cy="309"/>
              </a:xfrm>
              <a:prstGeom prst="rect">
                <a:avLst/>
              </a:prstGeom>
              <a:noFill/>
              <a:ln w="9525">
                <a:noFill/>
                <a:miter lim="800000"/>
              </a:ln>
              <a:effectLst/>
            </p:spPr>
            <p:txBody>
              <a:bodyPr/>
              <a:lstStyle/>
              <a:p>
                <a:pPr algn="ctr">
                  <a:defRPr/>
                </a:pPr>
                <a:endParaRPr lang="zh-CN" altLang="zh-CN" sz="140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sp>
          <p:nvSpPr>
            <p:cNvPr id="18" name="Text Box 20"/>
            <p:cNvSpPr txBox="1">
              <a:spLocks noChangeArrowheads="1"/>
            </p:cNvSpPr>
            <p:nvPr/>
          </p:nvSpPr>
          <p:spPr bwMode="auto">
            <a:xfrm>
              <a:off x="3832" y="3369"/>
              <a:ext cx="1120" cy="297"/>
            </a:xfrm>
            <a:prstGeom prst="rect">
              <a:avLst/>
            </a:prstGeom>
            <a:noFill/>
            <a:ln w="28575" algn="ctr">
              <a:noFill/>
              <a:miter lim="800000"/>
            </a:ln>
          </p:spPr>
          <p:txBody>
            <a:bodyPr wrap="none">
              <a:spAutoFit/>
            </a:bodyPr>
            <a:lstStyle/>
            <a:p>
              <a:pPr algn="ctr">
                <a:spcBef>
                  <a:spcPct val="50000"/>
                </a:spcBef>
              </a:pPr>
              <a:r>
                <a:rPr lang="zh-CN" altLang="en-US" sz="2000">
                  <a:latin typeface="微软雅黑" panose="020B0503020204020204" pitchFamily="34" charset="-122"/>
                  <a:ea typeface="微软雅黑" panose="020B0503020204020204" pitchFamily="34" charset="-122"/>
                </a:rPr>
                <a:t>成功部署策略</a:t>
              </a:r>
              <a:endParaRPr lang="zh-CN" altLang="en-US" sz="2000">
                <a:latin typeface="微软雅黑" panose="020B0503020204020204" pitchFamily="34" charset="-122"/>
                <a:ea typeface="微软雅黑" panose="020B0503020204020204" pitchFamily="34" charset="-122"/>
              </a:endParaRPr>
            </a:p>
          </p:txBody>
        </p:sp>
        <p:sp>
          <p:nvSpPr>
            <p:cNvPr id="19" name="Line 21"/>
            <p:cNvSpPr>
              <a:spLocks noChangeShapeType="1"/>
            </p:cNvSpPr>
            <p:nvPr/>
          </p:nvSpPr>
          <p:spPr bwMode="auto">
            <a:xfrm>
              <a:off x="2789" y="3521"/>
              <a:ext cx="861" cy="0"/>
            </a:xfrm>
            <a:prstGeom prst="line">
              <a:avLst/>
            </a:prstGeom>
            <a:noFill/>
            <a:ln w="57150" cap="rnd">
              <a:solidFill>
                <a:srgbClr val="00B0F0"/>
              </a:solidFill>
              <a:round/>
              <a:headEnd type="none" w="sm" len="sm"/>
              <a:tailEnd type="none" w="sm" len="sm"/>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2" name="矩形 2"/>
          <p:cNvSpPr>
            <a:spLocks noChangeArrowheads="1"/>
          </p:cNvSpPr>
          <p:nvPr/>
        </p:nvSpPr>
        <p:spPr bwMode="auto">
          <a:xfrm>
            <a:off x="0" y="0"/>
            <a:ext cx="7929562" cy="523220"/>
          </a:xfrm>
          <a:prstGeom prst="rect">
            <a:avLst/>
          </a:prstGeom>
          <a:noFill/>
          <a:ln w="9525">
            <a:noFill/>
            <a:miter lim="800000"/>
          </a:ln>
        </p:spPr>
        <p:txBody>
          <a:bodyPr>
            <a:spAutoFit/>
          </a:bodyPr>
          <a:lstStyle/>
          <a:p>
            <a:pPr marL="457200" indent="-457200" eaLnBrk="0" hangingPunct="0">
              <a:defRPr/>
            </a:pPr>
            <a:r>
              <a:rPr kumimoji="1" lang="zh-CN" altLang="en-US" sz="2800" b="1" dirty="0">
                <a:solidFill>
                  <a:srgbClr val="FF0000"/>
                </a:solidFill>
                <a:latin typeface="微软雅黑" panose="020B0503020204020204" pitchFamily="34" charset="-122"/>
                <a:ea typeface="微软雅黑" panose="020B0503020204020204" pitchFamily="34" charset="-122"/>
              </a:rPr>
              <a:t>中国企业</a:t>
            </a:r>
            <a:r>
              <a:rPr kumimoji="1" lang="en-US" altLang="zh-CN" sz="2800" b="1" dirty="0">
                <a:solidFill>
                  <a:srgbClr val="FF0000"/>
                </a:solidFill>
                <a:latin typeface="微软雅黑" panose="020B0503020204020204" pitchFamily="34" charset="-122"/>
                <a:ea typeface="微软雅黑" panose="020B0503020204020204" pitchFamily="34" charset="-122"/>
              </a:rPr>
              <a:t>ERP</a:t>
            </a:r>
            <a:r>
              <a:rPr kumimoji="1" lang="zh-CN" altLang="en-US" sz="2800" b="1" dirty="0">
                <a:solidFill>
                  <a:srgbClr val="FF0000"/>
                </a:solidFill>
                <a:latin typeface="微软雅黑" panose="020B0503020204020204" pitchFamily="34" charset="-122"/>
                <a:ea typeface="微软雅黑" panose="020B0503020204020204" pitchFamily="34" charset="-122"/>
              </a:rPr>
              <a:t>成功实践模型</a:t>
            </a:r>
            <a:endParaRPr kumimoji="1" lang="en-US" altLang="zh-CN" sz="2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186"/>
          <p:cNvSpPr>
            <a:spLocks noChangeArrowheads="1"/>
          </p:cNvSpPr>
          <p:nvPr/>
        </p:nvSpPr>
        <p:spPr bwMode="auto">
          <a:xfrm>
            <a:off x="7715250" y="4629151"/>
            <a:ext cx="1104900" cy="714375"/>
          </a:xfrm>
          <a:prstGeom prst="flowChartAlternateProcess">
            <a:avLst/>
          </a:prstGeom>
          <a:solidFill>
            <a:schemeClr val="bg1">
              <a:lumMod val="95000"/>
            </a:schemeClr>
          </a:solidFill>
          <a:ln w="9525">
            <a:noFill/>
            <a:miter lim="800000"/>
          </a:ln>
        </p:spPr>
        <p:txBody>
          <a:bodyPr wrap="none" anchor="ctr"/>
          <a:lstStyle/>
          <a:p>
            <a:pPr>
              <a:defRPr/>
            </a:pPr>
            <a:endParaRPr lang="zh-CN" altLang="en-US"/>
          </a:p>
        </p:txBody>
      </p:sp>
      <p:sp>
        <p:nvSpPr>
          <p:cNvPr id="72707" name="AutoShape 197"/>
          <p:cNvSpPr>
            <a:spLocks noChangeArrowheads="1"/>
          </p:cNvSpPr>
          <p:nvPr/>
        </p:nvSpPr>
        <p:spPr bwMode="auto">
          <a:xfrm>
            <a:off x="7658100" y="2828926"/>
            <a:ext cx="1143000" cy="1628775"/>
          </a:xfrm>
          <a:prstGeom prst="flowChartAlternateProcess">
            <a:avLst/>
          </a:prstGeom>
          <a:solidFill>
            <a:schemeClr val="bg1">
              <a:lumMod val="95000"/>
            </a:schemeClr>
          </a:solidFill>
          <a:ln w="9525">
            <a:noFill/>
            <a:miter lim="800000"/>
          </a:ln>
        </p:spPr>
        <p:txBody>
          <a:bodyPr wrap="none" anchor="ctr"/>
          <a:lstStyle/>
          <a:p>
            <a:pPr>
              <a:defRPr/>
            </a:pPr>
            <a:endParaRPr lang="zh-CN" altLang="en-US"/>
          </a:p>
        </p:txBody>
      </p:sp>
      <p:sp>
        <p:nvSpPr>
          <p:cNvPr id="72708" name="AutoShape 58"/>
          <p:cNvSpPr>
            <a:spLocks noChangeArrowheads="1"/>
          </p:cNvSpPr>
          <p:nvPr/>
        </p:nvSpPr>
        <p:spPr bwMode="auto">
          <a:xfrm>
            <a:off x="3419475" y="952500"/>
            <a:ext cx="4114800" cy="1066800"/>
          </a:xfrm>
          <a:prstGeom prst="flowChartAlternateProcess">
            <a:avLst/>
          </a:prstGeom>
          <a:solidFill>
            <a:schemeClr val="bg1">
              <a:lumMod val="95000"/>
            </a:schemeClr>
          </a:solidFill>
          <a:ln w="9525">
            <a:noFill/>
            <a:miter lim="800000"/>
          </a:ln>
        </p:spPr>
        <p:txBody>
          <a:bodyPr wrap="none" anchor="ctr"/>
          <a:lstStyle/>
          <a:p>
            <a:pPr>
              <a:defRPr/>
            </a:pPr>
            <a:endParaRPr lang="zh-CN" altLang="en-US"/>
          </a:p>
        </p:txBody>
      </p:sp>
      <p:sp>
        <p:nvSpPr>
          <p:cNvPr id="72709" name="AutoShape 15"/>
          <p:cNvSpPr>
            <a:spLocks noChangeArrowheads="1"/>
          </p:cNvSpPr>
          <p:nvPr/>
        </p:nvSpPr>
        <p:spPr bwMode="auto">
          <a:xfrm>
            <a:off x="152400" y="942976"/>
            <a:ext cx="3124200" cy="1076325"/>
          </a:xfrm>
          <a:prstGeom prst="flowChartAlternateProcess">
            <a:avLst/>
          </a:prstGeom>
          <a:solidFill>
            <a:schemeClr val="bg1">
              <a:lumMod val="95000"/>
            </a:schemeClr>
          </a:solidFill>
          <a:ln w="9525">
            <a:noFill/>
            <a:miter lim="800000"/>
          </a:ln>
        </p:spPr>
        <p:txBody>
          <a:bodyPr wrap="none" anchor="ctr"/>
          <a:lstStyle/>
          <a:p>
            <a:pPr>
              <a:defRPr/>
            </a:pPr>
            <a:endParaRPr lang="zh-CN" altLang="en-US"/>
          </a:p>
        </p:txBody>
      </p:sp>
      <p:sp>
        <p:nvSpPr>
          <p:cNvPr id="22534" name="标题 1"/>
          <p:cNvSpPr/>
          <p:nvPr/>
        </p:nvSpPr>
        <p:spPr bwMode="auto">
          <a:xfrm>
            <a:off x="381000" y="1"/>
            <a:ext cx="4038600" cy="585788"/>
          </a:xfrm>
          <a:prstGeom prst="rect">
            <a:avLst/>
          </a:prstGeom>
          <a:noFill/>
          <a:ln w="9525">
            <a:noFill/>
            <a:miter lim="800000"/>
          </a:ln>
        </p:spPr>
        <p:txBody>
          <a:bodyPr anchor="ctr"/>
          <a:lstStyle/>
          <a:p>
            <a:pPr eaLnBrk="0" hangingPunct="0"/>
            <a:r>
              <a:rPr kumimoji="1" lang="zh-CN" altLang="en-US" sz="2800" dirty="0">
                <a:solidFill>
                  <a:srgbClr val="FF0000"/>
                </a:solidFill>
                <a:latin typeface="微软雅黑" panose="020B0503020204020204" pitchFamily="34" charset="-122"/>
                <a:ea typeface="微软雅黑" panose="020B0503020204020204" pitchFamily="34" charset="-122"/>
              </a:rPr>
              <a:t>分销领域总体</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cxnSp>
        <p:nvCxnSpPr>
          <p:cNvPr id="7" name="直接箭头连接符 6"/>
          <p:cNvCxnSpPr>
            <a:cxnSpLocks noChangeShapeType="1"/>
          </p:cNvCxnSpPr>
          <p:nvPr/>
        </p:nvCxnSpPr>
        <p:spPr bwMode="auto">
          <a:xfrm flipV="1">
            <a:off x="7496177" y="3640140"/>
            <a:ext cx="200025" cy="7937"/>
          </a:xfrm>
          <a:prstGeom prst="straightConnector1">
            <a:avLst/>
          </a:prstGeom>
          <a:noFill/>
          <a:ln w="25400" algn="ctr">
            <a:solidFill>
              <a:schemeClr val="accent1"/>
            </a:solidFill>
            <a:round/>
            <a:tailEnd type="arrow" w="med" len="med"/>
          </a:ln>
          <a:effectLst>
            <a:outerShdw dist="20000" dir="5400000" rotWithShape="0">
              <a:srgbClr val="000000">
                <a:alpha val="37999"/>
              </a:srgbClr>
            </a:outerShdw>
          </a:effectLst>
        </p:spPr>
      </p:cxnSp>
      <p:sp>
        <p:nvSpPr>
          <p:cNvPr id="5" name="圆角矩形 4"/>
          <p:cNvSpPr/>
          <p:nvPr/>
        </p:nvSpPr>
        <p:spPr>
          <a:xfrm>
            <a:off x="265113" y="123983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系统设置</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2537" name="Text Box 16"/>
          <p:cNvSpPr txBox="1">
            <a:spLocks noChangeArrowheads="1"/>
          </p:cNvSpPr>
          <p:nvPr/>
        </p:nvSpPr>
        <p:spPr bwMode="auto">
          <a:xfrm>
            <a:off x="200025" y="952501"/>
            <a:ext cx="1066800" cy="276999"/>
          </a:xfrm>
          <a:prstGeom prst="rect">
            <a:avLst/>
          </a:prstGeom>
          <a:noFill/>
          <a:ln w="9525">
            <a:noFill/>
            <a:miter lim="800000"/>
          </a:ln>
        </p:spPr>
        <p:txBody>
          <a:bodyPr>
            <a:spAutoFit/>
          </a:bodyPr>
          <a:lstStyle/>
          <a:p>
            <a:pPr>
              <a:spcBef>
                <a:spcPct val="50000"/>
              </a:spcBef>
            </a:pPr>
            <a:r>
              <a:rPr lang="zh-CN" altLang="en-US" sz="1200" b="1">
                <a:solidFill>
                  <a:srgbClr val="4D4D4D"/>
                </a:solidFill>
                <a:ea typeface="微软雅黑" panose="020B0503020204020204" pitchFamily="34" charset="-122"/>
              </a:rPr>
              <a:t>系统管理端</a:t>
            </a:r>
            <a:endParaRPr lang="zh-CN" altLang="en-US" sz="1200" b="1">
              <a:solidFill>
                <a:srgbClr val="4D4D4D"/>
              </a:solidFill>
              <a:ea typeface="微软雅黑" panose="020B0503020204020204" pitchFamily="34" charset="-122"/>
            </a:endParaRPr>
          </a:p>
        </p:txBody>
      </p:sp>
      <p:sp>
        <p:nvSpPr>
          <p:cNvPr id="2" name="圆角矩形 4"/>
          <p:cNvSpPr/>
          <p:nvPr/>
        </p:nvSpPr>
        <p:spPr>
          <a:xfrm>
            <a:off x="1255713" y="123983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编码方案</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 name="圆角矩形 4"/>
          <p:cNvSpPr/>
          <p:nvPr/>
        </p:nvSpPr>
        <p:spPr>
          <a:xfrm>
            <a:off x="2246313" y="123983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机构设置</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 name="圆角矩形 4"/>
          <p:cNvSpPr/>
          <p:nvPr/>
        </p:nvSpPr>
        <p:spPr>
          <a:xfrm>
            <a:off x="265113" y="162083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权限管理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 name="圆角矩形 4"/>
          <p:cNvSpPr/>
          <p:nvPr/>
        </p:nvSpPr>
        <p:spPr>
          <a:xfrm>
            <a:off x="1255713" y="162083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档案管理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8" name="圆角矩形 4"/>
          <p:cNvSpPr/>
          <p:nvPr/>
        </p:nvSpPr>
        <p:spPr>
          <a:xfrm>
            <a:off x="2246313" y="162083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客户化</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 name="圆角矩形 4"/>
          <p:cNvSpPr/>
          <p:nvPr/>
        </p:nvSpPr>
        <p:spPr>
          <a:xfrm>
            <a:off x="3532188" y="1249363"/>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客户分析</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2544" name="Text Box 36"/>
          <p:cNvSpPr txBox="1">
            <a:spLocks noChangeArrowheads="1"/>
          </p:cNvSpPr>
          <p:nvPr/>
        </p:nvSpPr>
        <p:spPr bwMode="auto">
          <a:xfrm>
            <a:off x="3476625" y="971550"/>
            <a:ext cx="1143000" cy="276999"/>
          </a:xfrm>
          <a:prstGeom prst="rect">
            <a:avLst/>
          </a:prstGeom>
          <a:noFill/>
          <a:ln w="9525">
            <a:noFill/>
            <a:miter lim="800000"/>
          </a:ln>
        </p:spPr>
        <p:txBody>
          <a:bodyPr>
            <a:spAutoFit/>
          </a:bodyPr>
          <a:lstStyle/>
          <a:p>
            <a:pPr>
              <a:spcBef>
                <a:spcPct val="50000"/>
              </a:spcBef>
            </a:pPr>
            <a:r>
              <a:rPr lang="zh-CN" altLang="en-US" sz="1200" b="1">
                <a:solidFill>
                  <a:srgbClr val="4D4D4D"/>
                </a:solidFill>
                <a:ea typeface="微软雅黑" panose="020B0503020204020204" pitchFamily="34" charset="-122"/>
              </a:rPr>
              <a:t>综合管理端</a:t>
            </a:r>
            <a:endParaRPr lang="zh-CN" altLang="en-US" sz="1200" b="1">
              <a:solidFill>
                <a:srgbClr val="4D4D4D"/>
              </a:solidFill>
              <a:ea typeface="微软雅黑" panose="020B0503020204020204" pitchFamily="34" charset="-122"/>
            </a:endParaRPr>
          </a:p>
        </p:txBody>
      </p:sp>
      <p:sp>
        <p:nvSpPr>
          <p:cNvPr id="10" name="圆角矩形 4"/>
          <p:cNvSpPr/>
          <p:nvPr/>
        </p:nvSpPr>
        <p:spPr>
          <a:xfrm>
            <a:off x="4522788" y="1249363"/>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销售分析</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1" name="圆角矩形 4"/>
          <p:cNvSpPr/>
          <p:nvPr/>
        </p:nvSpPr>
        <p:spPr>
          <a:xfrm>
            <a:off x="5513388" y="1249363"/>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库存分析</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2" name="圆角矩形 4"/>
          <p:cNvSpPr/>
          <p:nvPr/>
        </p:nvSpPr>
        <p:spPr>
          <a:xfrm>
            <a:off x="3532188" y="1630363"/>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业务审批</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3" name="圆角矩形 4"/>
          <p:cNvSpPr/>
          <p:nvPr/>
        </p:nvSpPr>
        <p:spPr>
          <a:xfrm>
            <a:off x="4522788" y="1630363"/>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机构关联</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4" name="圆角矩形 4"/>
          <p:cNvSpPr/>
          <p:nvPr/>
        </p:nvSpPr>
        <p:spPr>
          <a:xfrm>
            <a:off x="5513388" y="1630363"/>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渠道管理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5" name="圆角矩形 4"/>
          <p:cNvSpPr/>
          <p:nvPr/>
        </p:nvSpPr>
        <p:spPr>
          <a:xfrm>
            <a:off x="6503988" y="1249363"/>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应收分析</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6" name="圆角矩形 4"/>
          <p:cNvSpPr/>
          <p:nvPr/>
        </p:nvSpPr>
        <p:spPr>
          <a:xfrm>
            <a:off x="6503988" y="1630363"/>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采购分析</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72756" name="AutoShape 59"/>
          <p:cNvSpPr>
            <a:spLocks noChangeArrowheads="1"/>
          </p:cNvSpPr>
          <p:nvPr/>
        </p:nvSpPr>
        <p:spPr bwMode="auto">
          <a:xfrm>
            <a:off x="152400" y="2181225"/>
            <a:ext cx="7372350" cy="2286000"/>
          </a:xfrm>
          <a:prstGeom prst="flowChartAlternateProcess">
            <a:avLst/>
          </a:prstGeom>
          <a:solidFill>
            <a:schemeClr val="bg1">
              <a:lumMod val="95000"/>
            </a:schemeClr>
          </a:solidFill>
          <a:ln w="9525">
            <a:noFill/>
            <a:miter lim="800000"/>
          </a:ln>
        </p:spPr>
        <p:txBody>
          <a:bodyPr wrap="none" anchor="ctr"/>
          <a:lstStyle/>
          <a:p>
            <a:pPr>
              <a:defRPr/>
            </a:pPr>
            <a:endParaRPr lang="zh-CN" altLang="en-US"/>
          </a:p>
        </p:txBody>
      </p:sp>
      <p:sp>
        <p:nvSpPr>
          <p:cNvPr id="17" name="圆角矩形 4"/>
          <p:cNvSpPr/>
          <p:nvPr/>
        </p:nvSpPr>
        <p:spPr>
          <a:xfrm>
            <a:off x="265113" y="247808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工作台</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2554" name="Text Box 63"/>
          <p:cNvSpPr txBox="1">
            <a:spLocks noChangeArrowheads="1"/>
          </p:cNvSpPr>
          <p:nvPr/>
        </p:nvSpPr>
        <p:spPr bwMode="auto">
          <a:xfrm>
            <a:off x="228600" y="2200275"/>
            <a:ext cx="1066800" cy="276999"/>
          </a:xfrm>
          <a:prstGeom prst="rect">
            <a:avLst/>
          </a:prstGeom>
          <a:noFill/>
          <a:ln w="9525">
            <a:noFill/>
            <a:miter lim="800000"/>
          </a:ln>
        </p:spPr>
        <p:txBody>
          <a:bodyPr>
            <a:spAutoFit/>
          </a:bodyPr>
          <a:lstStyle/>
          <a:p>
            <a:pPr>
              <a:spcBef>
                <a:spcPct val="50000"/>
              </a:spcBef>
            </a:pPr>
            <a:r>
              <a:rPr lang="zh-CN" altLang="en-US" sz="1200" b="1">
                <a:solidFill>
                  <a:srgbClr val="4D4D4D"/>
                </a:solidFill>
                <a:ea typeface="微软雅黑" panose="020B0503020204020204" pitchFamily="34" charset="-122"/>
              </a:rPr>
              <a:t>机构业务端</a:t>
            </a:r>
            <a:endParaRPr lang="zh-CN" altLang="en-US" sz="1200" b="1">
              <a:solidFill>
                <a:srgbClr val="4D4D4D"/>
              </a:solidFill>
              <a:ea typeface="微软雅黑" panose="020B0503020204020204" pitchFamily="34" charset="-122"/>
            </a:endParaRPr>
          </a:p>
        </p:txBody>
      </p:sp>
      <p:sp>
        <p:nvSpPr>
          <p:cNvPr id="18" name="圆角矩形 4"/>
          <p:cNvSpPr/>
          <p:nvPr/>
        </p:nvSpPr>
        <p:spPr>
          <a:xfrm>
            <a:off x="265113" y="324008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额度控制</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9" name="圆角矩形 4"/>
          <p:cNvSpPr/>
          <p:nvPr/>
        </p:nvSpPr>
        <p:spPr>
          <a:xfrm>
            <a:off x="6494463" y="247808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价格折扣</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0" name="圆角矩形 4"/>
          <p:cNvSpPr/>
          <p:nvPr/>
        </p:nvSpPr>
        <p:spPr>
          <a:xfrm>
            <a:off x="265113" y="285908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审批流</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1" name="圆角矩形 4"/>
          <p:cNvSpPr/>
          <p:nvPr/>
        </p:nvSpPr>
        <p:spPr>
          <a:xfrm>
            <a:off x="265113" y="362108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自动任务</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2" name="圆角矩形 4"/>
          <p:cNvSpPr/>
          <p:nvPr/>
        </p:nvSpPr>
        <p:spPr>
          <a:xfrm>
            <a:off x="6494463" y="285908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计划管理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3" name="圆角矩形 4"/>
          <p:cNvSpPr/>
          <p:nvPr/>
        </p:nvSpPr>
        <p:spPr>
          <a:xfrm>
            <a:off x="6494463" y="324008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费用管理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4" name="圆角矩形 4"/>
          <p:cNvSpPr/>
          <p:nvPr/>
        </p:nvSpPr>
        <p:spPr>
          <a:xfrm>
            <a:off x="6494463" y="362108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渠道管理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5" name="圆角矩形 4"/>
          <p:cNvSpPr/>
          <p:nvPr/>
        </p:nvSpPr>
        <p:spPr>
          <a:xfrm>
            <a:off x="6494463" y="400208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统计查询</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6" name="圆角矩形 4"/>
          <p:cNvSpPr/>
          <p:nvPr/>
        </p:nvSpPr>
        <p:spPr>
          <a:xfrm>
            <a:off x="265113" y="400208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机构协同</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7" name="圆角矩形 4"/>
          <p:cNvSpPr/>
          <p:nvPr/>
        </p:nvSpPr>
        <p:spPr>
          <a:xfrm>
            <a:off x="1912938" y="2716214"/>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客户管理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8" name="圆角矩形 4"/>
          <p:cNvSpPr/>
          <p:nvPr/>
        </p:nvSpPr>
        <p:spPr>
          <a:xfrm>
            <a:off x="1912938" y="3973514"/>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应收管理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9" name="圆角矩形 4"/>
          <p:cNvSpPr/>
          <p:nvPr/>
        </p:nvSpPr>
        <p:spPr>
          <a:xfrm>
            <a:off x="1912938" y="3325814"/>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销售管理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0" name="圆角矩形 4"/>
          <p:cNvSpPr/>
          <p:nvPr/>
        </p:nvSpPr>
        <p:spPr>
          <a:xfrm>
            <a:off x="4935538" y="2716214"/>
            <a:ext cx="98901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供应商管理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1" name="圆角矩形 4"/>
          <p:cNvSpPr/>
          <p:nvPr/>
        </p:nvSpPr>
        <p:spPr>
          <a:xfrm>
            <a:off x="4932363" y="3973514"/>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应付管理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7264" name="圆角矩形 4"/>
          <p:cNvSpPr/>
          <p:nvPr/>
        </p:nvSpPr>
        <p:spPr>
          <a:xfrm>
            <a:off x="4932363" y="3325814"/>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采购管理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7265" name="圆角矩形 4"/>
          <p:cNvSpPr/>
          <p:nvPr/>
        </p:nvSpPr>
        <p:spPr>
          <a:xfrm>
            <a:off x="3427413" y="3325814"/>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库存管理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47266" name="直接箭头连接符 6"/>
          <p:cNvCxnSpPr/>
          <p:nvPr/>
        </p:nvCxnSpPr>
        <p:spPr>
          <a:xfrm>
            <a:off x="2373313" y="3017838"/>
            <a:ext cx="0" cy="322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267" name="直接箭头连接符 6"/>
          <p:cNvCxnSpPr/>
          <p:nvPr/>
        </p:nvCxnSpPr>
        <p:spPr>
          <a:xfrm>
            <a:off x="2363788" y="3638551"/>
            <a:ext cx="0" cy="322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268" name="直接箭头连接符 6"/>
          <p:cNvCxnSpPr/>
          <p:nvPr/>
        </p:nvCxnSpPr>
        <p:spPr>
          <a:xfrm>
            <a:off x="5430838" y="3027363"/>
            <a:ext cx="0" cy="322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269" name="直接箭头连接符 6"/>
          <p:cNvCxnSpPr/>
          <p:nvPr/>
        </p:nvCxnSpPr>
        <p:spPr>
          <a:xfrm>
            <a:off x="5421313" y="3648077"/>
            <a:ext cx="0" cy="322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270" name="直接箭头连接符 6"/>
          <p:cNvCxnSpPr>
            <a:cxnSpLocks noChangeShapeType="1"/>
          </p:cNvCxnSpPr>
          <p:nvPr/>
        </p:nvCxnSpPr>
        <p:spPr bwMode="auto">
          <a:xfrm>
            <a:off x="4330700" y="3484564"/>
            <a:ext cx="603250" cy="3175"/>
          </a:xfrm>
          <a:prstGeom prst="straightConnector1">
            <a:avLst/>
          </a:prstGeom>
          <a:noFill/>
          <a:ln w="25400" algn="ctr">
            <a:solidFill>
              <a:schemeClr val="accent1"/>
            </a:solidFill>
            <a:round/>
            <a:headEnd type="arrow" w="med" len="med"/>
            <a:tailEnd type="arrow" w="med" len="med"/>
          </a:ln>
          <a:effectLst>
            <a:outerShdw dist="20000" dir="5400000" rotWithShape="0">
              <a:srgbClr val="000000">
                <a:alpha val="37999"/>
              </a:srgbClr>
            </a:outerShdw>
          </a:effectLst>
        </p:spPr>
      </p:cxnSp>
      <p:cxnSp>
        <p:nvCxnSpPr>
          <p:cNvPr id="47272" name="直接箭头连接符 6"/>
          <p:cNvCxnSpPr>
            <a:cxnSpLocks noChangeShapeType="1"/>
          </p:cNvCxnSpPr>
          <p:nvPr/>
        </p:nvCxnSpPr>
        <p:spPr bwMode="auto">
          <a:xfrm>
            <a:off x="2825750" y="3484564"/>
            <a:ext cx="603250" cy="3175"/>
          </a:xfrm>
          <a:prstGeom prst="straightConnector1">
            <a:avLst/>
          </a:prstGeom>
          <a:noFill/>
          <a:ln w="25400" algn="ctr">
            <a:solidFill>
              <a:schemeClr val="accent1"/>
            </a:solidFill>
            <a:round/>
            <a:headEnd type="arrow" w="med" len="med"/>
            <a:tailEnd type="arrow" w="med" len="med"/>
          </a:ln>
          <a:effectLst>
            <a:outerShdw dist="20000" dir="5400000" rotWithShape="0">
              <a:srgbClr val="000000">
                <a:alpha val="37999"/>
              </a:srgbClr>
            </a:outerShdw>
          </a:effectLst>
        </p:spPr>
      </p:cxnSp>
      <p:sp>
        <p:nvSpPr>
          <p:cNvPr id="47273" name="圆角矩形 4"/>
          <p:cNvSpPr/>
          <p:nvPr/>
        </p:nvSpPr>
        <p:spPr>
          <a:xfrm>
            <a:off x="1922463" y="2259014"/>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档案管理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7274" name="圆角矩形 4"/>
          <p:cNvSpPr/>
          <p:nvPr/>
        </p:nvSpPr>
        <p:spPr>
          <a:xfrm>
            <a:off x="3427413" y="226853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权限管理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7276" name="圆角矩形 4"/>
          <p:cNvSpPr/>
          <p:nvPr/>
        </p:nvSpPr>
        <p:spPr>
          <a:xfrm>
            <a:off x="4941888" y="226853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参数设置</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47277" name="直接箭头连接符 6"/>
          <p:cNvCxnSpPr/>
          <p:nvPr/>
        </p:nvCxnSpPr>
        <p:spPr>
          <a:xfrm>
            <a:off x="1704975" y="2019300"/>
            <a:ext cx="1588" cy="1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278" name="直接箭头连接符 6"/>
          <p:cNvCxnSpPr>
            <a:cxnSpLocks noChangeShapeType="1"/>
          </p:cNvCxnSpPr>
          <p:nvPr/>
        </p:nvCxnSpPr>
        <p:spPr bwMode="auto">
          <a:xfrm flipH="1">
            <a:off x="4981575" y="1951039"/>
            <a:ext cx="1588" cy="230187"/>
          </a:xfrm>
          <a:prstGeom prst="straightConnector1">
            <a:avLst/>
          </a:prstGeom>
          <a:noFill/>
          <a:ln w="25400" algn="ctr">
            <a:solidFill>
              <a:schemeClr val="accent1"/>
            </a:solidFill>
            <a:round/>
            <a:tailEnd type="arrow" w="med" len="med"/>
          </a:ln>
          <a:effectLst>
            <a:outerShdw dist="20000" dir="5400000" rotWithShape="0">
              <a:srgbClr val="000000">
                <a:alpha val="37999"/>
              </a:srgbClr>
            </a:outerShdw>
          </a:effectLst>
        </p:spPr>
      </p:cxnSp>
      <p:cxnSp>
        <p:nvCxnSpPr>
          <p:cNvPr id="47279" name="直接箭头连接符 6"/>
          <p:cNvCxnSpPr>
            <a:cxnSpLocks noChangeShapeType="1"/>
          </p:cNvCxnSpPr>
          <p:nvPr/>
        </p:nvCxnSpPr>
        <p:spPr bwMode="auto">
          <a:xfrm flipV="1">
            <a:off x="5486400" y="2011364"/>
            <a:ext cx="0" cy="179387"/>
          </a:xfrm>
          <a:prstGeom prst="straightConnector1">
            <a:avLst/>
          </a:prstGeom>
          <a:noFill/>
          <a:ln w="25400" algn="ctr">
            <a:solidFill>
              <a:schemeClr val="accent1"/>
            </a:solidFill>
            <a:round/>
            <a:tailEnd type="arrow" w="med" len="med"/>
          </a:ln>
          <a:effectLst>
            <a:outerShdw dist="20000" dir="5400000" rotWithShape="0">
              <a:srgbClr val="000000">
                <a:alpha val="37999"/>
              </a:srgbClr>
            </a:outerShdw>
          </a:effectLst>
        </p:spPr>
      </p:cxnSp>
      <p:sp>
        <p:nvSpPr>
          <p:cNvPr id="22583" name="Rectangle 146"/>
          <p:cNvSpPr>
            <a:spLocks noChangeArrowheads="1"/>
          </p:cNvSpPr>
          <p:nvPr/>
        </p:nvSpPr>
        <p:spPr bwMode="auto">
          <a:xfrm>
            <a:off x="1733550" y="2647949"/>
            <a:ext cx="4286250" cy="1695451"/>
          </a:xfrm>
          <a:prstGeom prst="rect">
            <a:avLst/>
          </a:prstGeom>
          <a:noFill/>
          <a:ln w="3175">
            <a:solidFill>
              <a:schemeClr val="accent1"/>
            </a:solidFill>
            <a:prstDash val="lgDash"/>
            <a:miter lim="800000"/>
          </a:ln>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72828" name="AutoShape 147"/>
          <p:cNvSpPr>
            <a:spLocks noChangeArrowheads="1"/>
          </p:cNvSpPr>
          <p:nvPr/>
        </p:nvSpPr>
        <p:spPr bwMode="auto">
          <a:xfrm>
            <a:off x="152402" y="4638675"/>
            <a:ext cx="3095625" cy="704851"/>
          </a:xfrm>
          <a:prstGeom prst="flowChartAlternateProcess">
            <a:avLst/>
          </a:prstGeom>
          <a:solidFill>
            <a:schemeClr val="bg1">
              <a:lumMod val="95000"/>
            </a:schemeClr>
          </a:solidFill>
          <a:ln w="9525">
            <a:noFill/>
            <a:miter lim="800000"/>
          </a:ln>
        </p:spPr>
        <p:txBody>
          <a:bodyPr wrap="none" anchor="ctr"/>
          <a:lstStyle/>
          <a:p>
            <a:pPr>
              <a:defRPr/>
            </a:pPr>
            <a:endParaRPr lang="zh-CN" altLang="en-US"/>
          </a:p>
        </p:txBody>
      </p:sp>
      <p:sp>
        <p:nvSpPr>
          <p:cNvPr id="47280" name="圆角矩形 4"/>
          <p:cNvSpPr/>
          <p:nvPr/>
        </p:nvSpPr>
        <p:spPr>
          <a:xfrm>
            <a:off x="265113" y="4935538"/>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网上订单</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2586" name="Text Box 151"/>
          <p:cNvSpPr txBox="1">
            <a:spLocks noChangeArrowheads="1"/>
          </p:cNvSpPr>
          <p:nvPr/>
        </p:nvSpPr>
        <p:spPr bwMode="auto">
          <a:xfrm>
            <a:off x="180975" y="4648201"/>
            <a:ext cx="1066800" cy="276999"/>
          </a:xfrm>
          <a:prstGeom prst="rect">
            <a:avLst/>
          </a:prstGeom>
          <a:noFill/>
          <a:ln w="9525">
            <a:noFill/>
            <a:miter lim="800000"/>
          </a:ln>
        </p:spPr>
        <p:txBody>
          <a:bodyPr>
            <a:spAutoFit/>
          </a:bodyPr>
          <a:lstStyle/>
          <a:p>
            <a:pPr>
              <a:spcBef>
                <a:spcPct val="50000"/>
              </a:spcBef>
            </a:pPr>
            <a:r>
              <a:rPr lang="zh-CN" altLang="en-US" sz="1200" b="1">
                <a:solidFill>
                  <a:srgbClr val="4D4D4D"/>
                </a:solidFill>
                <a:ea typeface="微软雅黑" panose="020B0503020204020204" pitchFamily="34" charset="-122"/>
              </a:rPr>
              <a:t>客户商务端</a:t>
            </a:r>
            <a:endParaRPr lang="zh-CN" altLang="en-US" sz="1200" b="1">
              <a:solidFill>
                <a:srgbClr val="4D4D4D"/>
              </a:solidFill>
              <a:ea typeface="微软雅黑" panose="020B0503020204020204" pitchFamily="34" charset="-122"/>
            </a:endParaRPr>
          </a:p>
        </p:txBody>
      </p:sp>
      <p:sp>
        <p:nvSpPr>
          <p:cNvPr id="47281" name="圆角矩形 4"/>
          <p:cNvSpPr/>
          <p:nvPr/>
        </p:nvSpPr>
        <p:spPr>
          <a:xfrm>
            <a:off x="1255713" y="4935538"/>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到货签收</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7282" name="圆角矩形 4"/>
          <p:cNvSpPr/>
          <p:nvPr/>
        </p:nvSpPr>
        <p:spPr>
          <a:xfrm>
            <a:off x="2246313" y="4935538"/>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交易对账</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72839" name="AutoShape 167"/>
          <p:cNvSpPr>
            <a:spLocks noChangeArrowheads="1"/>
          </p:cNvSpPr>
          <p:nvPr/>
        </p:nvSpPr>
        <p:spPr bwMode="auto">
          <a:xfrm>
            <a:off x="3333752" y="4648200"/>
            <a:ext cx="2105025" cy="704851"/>
          </a:xfrm>
          <a:prstGeom prst="flowChartAlternateProcess">
            <a:avLst/>
          </a:prstGeom>
          <a:solidFill>
            <a:schemeClr val="bg1">
              <a:lumMod val="95000"/>
            </a:schemeClr>
          </a:solidFill>
          <a:ln w="9525">
            <a:noFill/>
            <a:miter lim="800000"/>
          </a:ln>
        </p:spPr>
        <p:txBody>
          <a:bodyPr wrap="none" anchor="ctr"/>
          <a:lstStyle/>
          <a:p>
            <a:pPr>
              <a:defRPr/>
            </a:pPr>
            <a:endParaRPr lang="zh-CN" altLang="en-US"/>
          </a:p>
        </p:txBody>
      </p:sp>
      <p:sp>
        <p:nvSpPr>
          <p:cNvPr id="47283" name="圆角矩形 4"/>
          <p:cNvSpPr/>
          <p:nvPr/>
        </p:nvSpPr>
        <p:spPr>
          <a:xfrm>
            <a:off x="3446463" y="4945063"/>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到货计划</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2591" name="Text Box 171"/>
          <p:cNvSpPr txBox="1">
            <a:spLocks noChangeArrowheads="1"/>
          </p:cNvSpPr>
          <p:nvPr/>
        </p:nvSpPr>
        <p:spPr bwMode="auto">
          <a:xfrm>
            <a:off x="3352802" y="4657726"/>
            <a:ext cx="1285875" cy="276999"/>
          </a:xfrm>
          <a:prstGeom prst="rect">
            <a:avLst/>
          </a:prstGeom>
          <a:noFill/>
          <a:ln w="9525">
            <a:noFill/>
            <a:miter lim="800000"/>
          </a:ln>
        </p:spPr>
        <p:txBody>
          <a:bodyPr>
            <a:spAutoFit/>
          </a:bodyPr>
          <a:lstStyle/>
          <a:p>
            <a:pPr>
              <a:spcBef>
                <a:spcPct val="50000"/>
              </a:spcBef>
            </a:pPr>
            <a:r>
              <a:rPr lang="zh-CN" altLang="en-US" sz="1200" b="1">
                <a:solidFill>
                  <a:srgbClr val="4D4D4D"/>
                </a:solidFill>
                <a:ea typeface="微软雅黑" panose="020B0503020204020204" pitchFamily="34" charset="-122"/>
              </a:rPr>
              <a:t>供应商商务端</a:t>
            </a:r>
            <a:endParaRPr lang="zh-CN" altLang="en-US" sz="1200" b="1">
              <a:solidFill>
                <a:srgbClr val="4D4D4D"/>
              </a:solidFill>
              <a:ea typeface="微软雅黑" panose="020B0503020204020204" pitchFamily="34" charset="-122"/>
            </a:endParaRPr>
          </a:p>
        </p:txBody>
      </p:sp>
      <p:sp>
        <p:nvSpPr>
          <p:cNvPr id="47284" name="圆角矩形 4"/>
          <p:cNvSpPr/>
          <p:nvPr/>
        </p:nvSpPr>
        <p:spPr>
          <a:xfrm>
            <a:off x="4437063" y="4945063"/>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交易对账</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72847" name="AutoShape 186"/>
          <p:cNvSpPr>
            <a:spLocks noChangeArrowheads="1"/>
          </p:cNvSpPr>
          <p:nvPr/>
        </p:nvSpPr>
        <p:spPr bwMode="auto">
          <a:xfrm>
            <a:off x="5524502" y="4638675"/>
            <a:ext cx="2124075" cy="704851"/>
          </a:xfrm>
          <a:prstGeom prst="flowChartAlternateProcess">
            <a:avLst/>
          </a:prstGeom>
          <a:solidFill>
            <a:schemeClr val="bg1">
              <a:lumMod val="95000"/>
            </a:schemeClr>
          </a:solidFill>
          <a:ln w="9525">
            <a:noFill/>
            <a:miter lim="800000"/>
          </a:ln>
        </p:spPr>
        <p:txBody>
          <a:bodyPr wrap="none" anchor="ctr"/>
          <a:lstStyle/>
          <a:p>
            <a:pPr>
              <a:defRPr/>
            </a:pPr>
            <a:endParaRPr lang="zh-CN" altLang="en-US"/>
          </a:p>
        </p:txBody>
      </p:sp>
      <p:sp>
        <p:nvSpPr>
          <p:cNvPr id="47285" name="圆角矩形 4"/>
          <p:cNvSpPr/>
          <p:nvPr/>
        </p:nvSpPr>
        <p:spPr>
          <a:xfrm>
            <a:off x="5637213" y="4935538"/>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渠道库存</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2595" name="Text Box 190"/>
          <p:cNvSpPr txBox="1">
            <a:spLocks noChangeArrowheads="1"/>
          </p:cNvSpPr>
          <p:nvPr/>
        </p:nvSpPr>
        <p:spPr bwMode="auto">
          <a:xfrm>
            <a:off x="5543550" y="4648201"/>
            <a:ext cx="1066800" cy="276999"/>
          </a:xfrm>
          <a:prstGeom prst="rect">
            <a:avLst/>
          </a:prstGeom>
          <a:noFill/>
          <a:ln w="9525">
            <a:noFill/>
            <a:miter lim="800000"/>
          </a:ln>
        </p:spPr>
        <p:txBody>
          <a:bodyPr>
            <a:spAutoFit/>
          </a:bodyPr>
          <a:lstStyle/>
          <a:p>
            <a:pPr>
              <a:spcBef>
                <a:spcPct val="50000"/>
              </a:spcBef>
            </a:pPr>
            <a:r>
              <a:rPr lang="zh-CN" altLang="en-US" sz="1200" b="1">
                <a:solidFill>
                  <a:srgbClr val="4D4D4D"/>
                </a:solidFill>
                <a:ea typeface="微软雅黑" panose="020B0503020204020204" pitchFamily="34" charset="-122"/>
              </a:rPr>
              <a:t>渠道端</a:t>
            </a:r>
            <a:endParaRPr lang="zh-CN" altLang="en-US" sz="1200" b="1">
              <a:solidFill>
                <a:srgbClr val="4D4D4D"/>
              </a:solidFill>
              <a:ea typeface="微软雅黑" panose="020B0503020204020204" pitchFamily="34" charset="-122"/>
            </a:endParaRPr>
          </a:p>
        </p:txBody>
      </p:sp>
      <p:sp>
        <p:nvSpPr>
          <p:cNvPr id="47286" name="圆角矩形 4"/>
          <p:cNvSpPr/>
          <p:nvPr/>
        </p:nvSpPr>
        <p:spPr>
          <a:xfrm>
            <a:off x="6627813" y="4935538"/>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竞品情况</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7287" name="圆角矩形 4"/>
          <p:cNvSpPr/>
          <p:nvPr/>
        </p:nvSpPr>
        <p:spPr>
          <a:xfrm>
            <a:off x="7818438" y="4926014"/>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连锁零售</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7288" name="圆角矩形 4"/>
          <p:cNvSpPr/>
          <p:nvPr/>
        </p:nvSpPr>
        <p:spPr>
          <a:xfrm>
            <a:off x="7770813" y="404018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凭证处理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2599" name="Text Box 205"/>
          <p:cNvSpPr txBox="1">
            <a:spLocks noChangeArrowheads="1"/>
          </p:cNvSpPr>
          <p:nvPr/>
        </p:nvSpPr>
        <p:spPr bwMode="auto">
          <a:xfrm>
            <a:off x="7677152" y="2943226"/>
            <a:ext cx="1285875" cy="276999"/>
          </a:xfrm>
          <a:prstGeom prst="rect">
            <a:avLst/>
          </a:prstGeom>
          <a:noFill/>
          <a:ln w="9525">
            <a:noFill/>
            <a:miter lim="800000"/>
          </a:ln>
        </p:spPr>
        <p:txBody>
          <a:bodyPr>
            <a:spAutoFit/>
          </a:bodyPr>
          <a:lstStyle/>
          <a:p>
            <a:pPr>
              <a:spcBef>
                <a:spcPct val="50000"/>
              </a:spcBef>
            </a:pPr>
            <a:r>
              <a:rPr lang="zh-CN" altLang="en-US" sz="1200" b="1">
                <a:solidFill>
                  <a:srgbClr val="4D4D4D"/>
                </a:solidFill>
                <a:ea typeface="微软雅黑" panose="020B0503020204020204" pitchFamily="34" charset="-122"/>
              </a:rPr>
              <a:t>业务转账端</a:t>
            </a:r>
            <a:endParaRPr lang="zh-CN" altLang="en-US" sz="1200" b="1">
              <a:solidFill>
                <a:srgbClr val="4D4D4D"/>
              </a:solidFill>
              <a:ea typeface="微软雅黑" panose="020B0503020204020204" pitchFamily="34" charset="-122"/>
            </a:endParaRPr>
          </a:p>
        </p:txBody>
      </p:sp>
      <p:sp>
        <p:nvSpPr>
          <p:cNvPr id="47289" name="圆角矩形 4"/>
          <p:cNvSpPr/>
          <p:nvPr/>
        </p:nvSpPr>
        <p:spPr>
          <a:xfrm>
            <a:off x="7770813" y="362108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凭证模板</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7291" name="圆角矩形 4"/>
          <p:cNvSpPr/>
          <p:nvPr/>
        </p:nvSpPr>
        <p:spPr>
          <a:xfrm>
            <a:off x="7770813" y="3211514"/>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转账设置</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72868" name="AutoShape 212"/>
          <p:cNvSpPr>
            <a:spLocks noChangeArrowheads="1"/>
          </p:cNvSpPr>
          <p:nvPr/>
        </p:nvSpPr>
        <p:spPr bwMode="auto">
          <a:xfrm>
            <a:off x="7658100" y="962025"/>
            <a:ext cx="1143000" cy="1676400"/>
          </a:xfrm>
          <a:prstGeom prst="flowChartAlternateProcess">
            <a:avLst/>
          </a:prstGeom>
          <a:solidFill>
            <a:schemeClr val="bg1">
              <a:lumMod val="95000"/>
            </a:schemeClr>
          </a:solidFill>
          <a:ln w="9525">
            <a:noFill/>
            <a:miter lim="800000"/>
          </a:ln>
        </p:spPr>
        <p:txBody>
          <a:bodyPr wrap="none" anchor="ctr"/>
          <a:lstStyle/>
          <a:p>
            <a:pPr>
              <a:defRPr/>
            </a:pPr>
            <a:endParaRPr lang="zh-CN" altLang="en-US"/>
          </a:p>
        </p:txBody>
      </p:sp>
      <p:sp>
        <p:nvSpPr>
          <p:cNvPr id="47292" name="圆角矩形 4"/>
          <p:cNvSpPr/>
          <p:nvPr/>
        </p:nvSpPr>
        <p:spPr>
          <a:xfrm>
            <a:off x="7780338" y="2163763"/>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二维展现</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2604" name="Text Box 216"/>
          <p:cNvSpPr txBox="1">
            <a:spLocks noChangeArrowheads="1"/>
          </p:cNvSpPr>
          <p:nvPr/>
        </p:nvSpPr>
        <p:spPr bwMode="auto">
          <a:xfrm>
            <a:off x="7667627" y="1009650"/>
            <a:ext cx="1285875" cy="276999"/>
          </a:xfrm>
          <a:prstGeom prst="rect">
            <a:avLst/>
          </a:prstGeom>
          <a:noFill/>
          <a:ln w="9525">
            <a:noFill/>
            <a:miter lim="800000"/>
          </a:ln>
        </p:spPr>
        <p:txBody>
          <a:bodyPr>
            <a:spAutoFit/>
          </a:bodyPr>
          <a:lstStyle/>
          <a:p>
            <a:pPr>
              <a:spcBef>
                <a:spcPct val="50000"/>
              </a:spcBef>
            </a:pPr>
            <a:r>
              <a:rPr lang="zh-CN" altLang="en-US" sz="1200" b="1">
                <a:solidFill>
                  <a:srgbClr val="4D4D4D"/>
                </a:solidFill>
                <a:ea typeface="微软雅黑" panose="020B0503020204020204" pitchFamily="34" charset="-122"/>
              </a:rPr>
              <a:t>行业插件</a:t>
            </a:r>
            <a:endParaRPr lang="zh-CN" altLang="en-US" sz="1200" b="1">
              <a:solidFill>
                <a:srgbClr val="4D4D4D"/>
              </a:solidFill>
              <a:ea typeface="微软雅黑" panose="020B0503020204020204" pitchFamily="34" charset="-122"/>
            </a:endParaRPr>
          </a:p>
        </p:txBody>
      </p:sp>
      <p:sp>
        <p:nvSpPr>
          <p:cNvPr id="47293" name="圆角矩形 4"/>
          <p:cNvSpPr/>
          <p:nvPr/>
        </p:nvSpPr>
        <p:spPr>
          <a:xfrm>
            <a:off x="7770813" y="173513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装箱管理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7295" name="圆角矩形 4"/>
          <p:cNvSpPr/>
          <p:nvPr/>
        </p:nvSpPr>
        <p:spPr>
          <a:xfrm>
            <a:off x="7770813" y="1296989"/>
            <a:ext cx="919162" cy="317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订货会</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47296" name="直接箭头连接符 6"/>
          <p:cNvCxnSpPr>
            <a:cxnSpLocks noChangeShapeType="1"/>
          </p:cNvCxnSpPr>
          <p:nvPr/>
        </p:nvCxnSpPr>
        <p:spPr bwMode="auto">
          <a:xfrm flipV="1">
            <a:off x="1695450" y="4459289"/>
            <a:ext cx="0" cy="179387"/>
          </a:xfrm>
          <a:prstGeom prst="straightConnector1">
            <a:avLst/>
          </a:prstGeom>
          <a:noFill/>
          <a:ln w="25400" algn="ctr">
            <a:solidFill>
              <a:schemeClr val="accent1"/>
            </a:solidFill>
            <a:round/>
            <a:tailEnd type="arrow" w="med" len="med"/>
          </a:ln>
          <a:effectLst>
            <a:outerShdw dist="20000" dir="5400000" rotWithShape="0">
              <a:srgbClr val="000000">
                <a:alpha val="37999"/>
              </a:srgbClr>
            </a:outerShdw>
          </a:effectLst>
        </p:spPr>
      </p:cxnSp>
      <p:cxnSp>
        <p:nvCxnSpPr>
          <p:cNvPr id="47297" name="直接箭头连接符 6"/>
          <p:cNvCxnSpPr>
            <a:cxnSpLocks noChangeShapeType="1"/>
          </p:cNvCxnSpPr>
          <p:nvPr/>
        </p:nvCxnSpPr>
        <p:spPr bwMode="auto">
          <a:xfrm flipV="1">
            <a:off x="4371975" y="4459289"/>
            <a:ext cx="0" cy="179387"/>
          </a:xfrm>
          <a:prstGeom prst="straightConnector1">
            <a:avLst/>
          </a:prstGeom>
          <a:noFill/>
          <a:ln w="25400" algn="ctr">
            <a:solidFill>
              <a:schemeClr val="accent1"/>
            </a:solidFill>
            <a:round/>
            <a:tailEnd type="arrow" w="med" len="med"/>
          </a:ln>
          <a:effectLst>
            <a:outerShdw dist="20000" dir="5400000" rotWithShape="0">
              <a:srgbClr val="000000">
                <a:alpha val="37999"/>
              </a:srgbClr>
            </a:outerShdw>
          </a:effectLst>
        </p:spPr>
      </p:cxnSp>
      <p:cxnSp>
        <p:nvCxnSpPr>
          <p:cNvPr id="47298" name="直接箭头连接符 6"/>
          <p:cNvCxnSpPr>
            <a:cxnSpLocks noChangeShapeType="1"/>
          </p:cNvCxnSpPr>
          <p:nvPr/>
        </p:nvCxnSpPr>
        <p:spPr bwMode="auto">
          <a:xfrm flipV="1">
            <a:off x="6600825" y="4459289"/>
            <a:ext cx="0" cy="179387"/>
          </a:xfrm>
          <a:prstGeom prst="straightConnector1">
            <a:avLst/>
          </a:prstGeom>
          <a:noFill/>
          <a:ln w="25400" algn="ctr">
            <a:solidFill>
              <a:schemeClr val="accent1"/>
            </a:solidFill>
            <a:round/>
            <a:tailEnd type="arrow" w="med" len="med"/>
          </a:ln>
          <a:effectLst>
            <a:outerShdw dist="20000" dir="5400000" rotWithShape="0">
              <a:srgbClr val="000000">
                <a:alpha val="37999"/>
              </a:srgbClr>
            </a:outerShdw>
          </a:effectLst>
        </p:spPr>
      </p:cxnSp>
      <p:cxnSp>
        <p:nvCxnSpPr>
          <p:cNvPr id="47299" name="直接箭头连接符 6"/>
          <p:cNvCxnSpPr>
            <a:cxnSpLocks noChangeShapeType="1"/>
          </p:cNvCxnSpPr>
          <p:nvPr/>
        </p:nvCxnSpPr>
        <p:spPr bwMode="auto">
          <a:xfrm flipH="1" flipV="1">
            <a:off x="7496177" y="2439989"/>
            <a:ext cx="180975" cy="7937"/>
          </a:xfrm>
          <a:prstGeom prst="straightConnector1">
            <a:avLst/>
          </a:prstGeom>
          <a:noFill/>
          <a:ln w="25400" algn="ctr">
            <a:solidFill>
              <a:schemeClr val="accent1"/>
            </a:solidFill>
            <a:round/>
            <a:tailEnd type="arrow" w="med" len="med"/>
          </a:ln>
          <a:effectLst>
            <a:outerShdw dist="20000" dir="5400000" rotWithShape="0">
              <a:srgbClr val="000000">
                <a:alpha val="37999"/>
              </a:srgbClr>
            </a:outerShdw>
          </a:effectLst>
        </p:spPr>
      </p:cxnSp>
      <p:sp>
        <p:nvSpPr>
          <p:cNvPr id="22611" name="AutoShape 231"/>
          <p:cNvSpPr>
            <a:spLocks noChangeArrowheads="1"/>
          </p:cNvSpPr>
          <p:nvPr/>
        </p:nvSpPr>
        <p:spPr bwMode="auto">
          <a:xfrm>
            <a:off x="352427" y="5353051"/>
            <a:ext cx="4886325" cy="1171575"/>
          </a:xfrm>
          <a:prstGeom prst="flowChartAlternateProcess">
            <a:avLst/>
          </a:prstGeom>
          <a:noFill/>
          <a:ln w="9525">
            <a:noFill/>
            <a:miter lim="800000"/>
          </a:ln>
        </p:spPr>
        <p:txBody>
          <a:bodyPr anchor="ctr"/>
          <a:lstStyle/>
          <a:p>
            <a:pPr indent="266700">
              <a:lnSpc>
                <a:spcPct val="125000"/>
              </a:lnSpc>
              <a:buClr>
                <a:srgbClr val="FF0000"/>
              </a:buClr>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加强企业对分支机构和渠道伙伴的管理力度</a:t>
            </a:r>
            <a:endParaRPr lang="en-US" altLang="zh-CN" sz="1600" dirty="0">
              <a:latin typeface="微软雅黑" panose="020B0503020204020204" pitchFamily="34" charset="-122"/>
              <a:ea typeface="微软雅黑" panose="020B0503020204020204" pitchFamily="34" charset="-122"/>
            </a:endParaRPr>
          </a:p>
          <a:p>
            <a:pPr indent="266700">
              <a:lnSpc>
                <a:spcPct val="125000"/>
              </a:lnSpc>
              <a:buClr>
                <a:srgbClr val="FF0000"/>
              </a:buClr>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控制渠道费用、缩短产品在渠道的运转</a:t>
            </a:r>
            <a:endParaRPr lang="en-US" altLang="zh-CN" sz="1600" dirty="0">
              <a:latin typeface="微软雅黑" panose="020B0503020204020204" pitchFamily="34" charset="-122"/>
              <a:ea typeface="微软雅黑" panose="020B0503020204020204" pitchFamily="34" charset="-122"/>
            </a:endParaRPr>
          </a:p>
          <a:p>
            <a:pPr indent="266700">
              <a:lnSpc>
                <a:spcPct val="125000"/>
              </a:lnSpc>
              <a:buClr>
                <a:srgbClr val="FF0000"/>
              </a:buClr>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降低渠道管理成本</a:t>
            </a:r>
            <a:endParaRPr lang="zh-CN" altLang="en-US" sz="1600" dirty="0">
              <a:latin typeface="微软雅黑" panose="020B0503020204020204" pitchFamily="34" charset="-122"/>
              <a:ea typeface="微软雅黑" panose="020B0503020204020204" pitchFamily="34" charset="-122"/>
            </a:endParaRPr>
          </a:p>
        </p:txBody>
      </p:sp>
      <p:sp>
        <p:nvSpPr>
          <p:cNvPr id="22612" name="Text Box 190"/>
          <p:cNvSpPr txBox="1">
            <a:spLocks noChangeArrowheads="1"/>
          </p:cNvSpPr>
          <p:nvPr/>
        </p:nvSpPr>
        <p:spPr bwMode="auto">
          <a:xfrm>
            <a:off x="7715250" y="4638675"/>
            <a:ext cx="1066800" cy="276999"/>
          </a:xfrm>
          <a:prstGeom prst="rect">
            <a:avLst/>
          </a:prstGeom>
          <a:noFill/>
          <a:ln w="9525">
            <a:noFill/>
            <a:miter lim="800000"/>
          </a:ln>
        </p:spPr>
        <p:txBody>
          <a:bodyPr>
            <a:spAutoFit/>
          </a:bodyPr>
          <a:lstStyle/>
          <a:p>
            <a:pPr>
              <a:spcBef>
                <a:spcPct val="50000"/>
              </a:spcBef>
            </a:pPr>
            <a:r>
              <a:rPr lang="zh-CN" altLang="en-US" sz="1200" b="1">
                <a:solidFill>
                  <a:srgbClr val="4D4D4D"/>
                </a:solidFill>
                <a:ea typeface="微软雅黑" panose="020B0503020204020204" pitchFamily="34" charset="-122"/>
              </a:rPr>
              <a:t>零售接口</a:t>
            </a:r>
            <a:endParaRPr lang="zh-CN" altLang="en-US" sz="1200" b="1">
              <a:solidFill>
                <a:srgbClr val="4D4D4D"/>
              </a:solidFill>
              <a:ea typeface="微软雅黑" panose="020B0503020204020204" pitchFamily="34" charset="-122"/>
            </a:endParaRPr>
          </a:p>
        </p:txBody>
      </p:sp>
      <p:cxnSp>
        <p:nvCxnSpPr>
          <p:cNvPr id="86" name="直接箭头连接符 6"/>
          <p:cNvCxnSpPr>
            <a:cxnSpLocks noChangeShapeType="1"/>
          </p:cNvCxnSpPr>
          <p:nvPr/>
        </p:nvCxnSpPr>
        <p:spPr bwMode="auto">
          <a:xfrm>
            <a:off x="7369175" y="4341813"/>
            <a:ext cx="488950" cy="315912"/>
          </a:xfrm>
          <a:prstGeom prst="straightConnector1">
            <a:avLst/>
          </a:prstGeom>
          <a:noFill/>
          <a:ln w="25400" algn="ctr">
            <a:solidFill>
              <a:schemeClr val="accent1"/>
            </a:solidFill>
            <a:round/>
            <a:headEnd type="arrow" w="med" len="med"/>
            <a:tailEnd type="arrow" w="med" len="med"/>
          </a:ln>
          <a:effectLst>
            <a:outerShdw dist="20000" dir="5400000" rotWithShape="0">
              <a:srgbClr val="000000">
                <a:alpha val="37999"/>
              </a:srgbClr>
            </a:outerShdw>
          </a:effectLst>
        </p:spPr>
      </p:cxnSp>
      <p:pic>
        <p:nvPicPr>
          <p:cNvPr id="87" name="图片 86"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23555"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23579"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3580"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3581"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23576"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3577"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3578"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2357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357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357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2356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356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357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23561"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562" name="Text Box 75"/>
          <p:cNvSpPr txBox="1">
            <a:spLocks noChangeArrowheads="1"/>
          </p:cNvSpPr>
          <p:nvPr/>
        </p:nvSpPr>
        <p:spPr bwMode="auto">
          <a:xfrm>
            <a:off x="3124200" y="2971802"/>
            <a:ext cx="5029200" cy="2086725"/>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销售计划（机构、部门、业务员、各级经销商）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年度销售计划、月度销售计划、各级销售计划汇总、销售计划达成分析</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回款计划（机构、部门、业务员、客户）</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年度回款计划、月度回款计划、各级回款计划汇总、回款计划达成分析</a:t>
            </a:r>
            <a:endParaRPr lang="zh-CN" altLang="en-US">
              <a:latin typeface="微软雅黑" panose="020B0503020204020204" pitchFamily="34" charset="-122"/>
              <a:ea typeface="微软雅黑" panose="020B0503020204020204" pitchFamily="34" charset="-122"/>
            </a:endParaRPr>
          </a:p>
        </p:txBody>
      </p:sp>
      <p:sp>
        <p:nvSpPr>
          <p:cNvPr id="23563"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23564"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r>
              <a:rPr lang="zh-CN" altLang="en-US" sz="2400">
                <a:latin typeface="微软雅黑" panose="020B0503020204020204" pitchFamily="34" charset="-122"/>
                <a:ea typeface="微软雅黑" panose="020B0503020204020204" pitchFamily="34" charset="-122"/>
              </a:rPr>
              <a:t>分销</a:t>
            </a:r>
            <a:r>
              <a:rPr lang="en-US" altLang="zh-CN" sz="240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计划管理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计划管理</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支持两种编制模型</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支持多种计划对象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计划的主要特性</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年初编制计划</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滚动编制计划</a:t>
            </a: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机构</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部门</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业务员</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经销商</a:t>
            </a: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新建、审核、作废三种状态</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支持按非自然年度编制计划</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可按商品类别、商品设置计划</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支持自下而上编制、汇总计划</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可选择按数量、金额、数量金额、数量单价金额编制销售计划</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经销商销售计划可设置提货指标、分销指标</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多角度计划查询</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计划查询：按年度、季度、月度查询各级组织的年度指标、月度指标</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计划达成分析：各级组织的年月指标达成率、实际相比去年的同期增长率、实际与上月的环比增长率</a:t>
            </a: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381000" y="82551"/>
            <a:ext cx="5029200"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计划管理关键特性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25603"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2562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562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562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2562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562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562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2561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5620"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562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25616"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5617"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5618"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25609"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610" name="Text Box 75"/>
          <p:cNvSpPr txBox="1">
            <a:spLocks noChangeArrowheads="1"/>
          </p:cNvSpPr>
          <p:nvPr/>
        </p:nvSpPr>
        <p:spPr bwMode="auto">
          <a:xfrm>
            <a:off x="3124200" y="2971802"/>
            <a:ext cx="5029200" cy="2086725"/>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费用预算（机构、部门、业务员、各级经销商）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年度费用预算、月度费用预算、各级费用预算汇总</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费用预算变更（机构、部门、业务员、各级经销商）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追加预算、调减预算、指定变更范围</a:t>
            </a:r>
            <a:endParaRPr lang="zh-CN" altLang="en-US">
              <a:latin typeface="微软雅黑" panose="020B0503020204020204" pitchFamily="34" charset="-122"/>
              <a:ea typeface="微软雅黑" panose="020B0503020204020204" pitchFamily="34" charset="-122"/>
            </a:endParaRPr>
          </a:p>
        </p:txBody>
      </p:sp>
      <p:sp>
        <p:nvSpPr>
          <p:cNvPr id="25611"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25612"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r>
              <a:rPr lang="zh-CN" altLang="en-US" sz="2400">
                <a:latin typeface="微软雅黑" panose="020B0503020204020204" pitchFamily="34" charset="-122"/>
                <a:ea typeface="微软雅黑" panose="020B0503020204020204" pitchFamily="34" charset="-122"/>
              </a:rPr>
              <a:t>分销</a:t>
            </a:r>
            <a:r>
              <a:rPr lang="en-US" altLang="zh-CN" sz="240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费用预算</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403227" y="1"/>
            <a:ext cx="5997575"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a:t>
            </a:r>
            <a:r>
              <a:rPr kumimoji="1" lang="zh-CN" altLang="en-US" sz="2800" dirty="0" smtClean="0">
                <a:solidFill>
                  <a:srgbClr val="FF0000"/>
                </a:solidFill>
                <a:latin typeface="微软雅黑" panose="020B0503020204020204" pitchFamily="34" charset="-122"/>
                <a:ea typeface="微软雅黑" panose="020B0503020204020204" pitchFamily="34" charset="-122"/>
              </a:rPr>
              <a:t>品概述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费用预算</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支持两种编制模型</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支持多种费用对象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费用预算主要特性</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年初编制预算</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滚动编制预算</a:t>
            </a: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机构</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部门</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业务员</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经销商</a:t>
            </a: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3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新建、审核、作废三种状态</a:t>
            </a:r>
            <a:endParaRPr lang="en-US" altLang="zh-CN" sz="1400" dirty="0">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支持按非自然年度编制预算</a:t>
            </a:r>
            <a:endParaRPr lang="en-US" altLang="zh-CN" sz="1400" dirty="0">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可选择费用预算及费用控制的科目级次</a:t>
            </a:r>
            <a:endParaRPr lang="en-US" altLang="zh-CN" sz="1400" dirty="0">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可按商品类别编制费用预算</a:t>
            </a:r>
            <a:endParaRPr lang="en-US" altLang="zh-CN" sz="1400" dirty="0">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支持自下而上编制、汇总费用预算</a:t>
            </a:r>
            <a:endParaRPr lang="en-US" altLang="zh-CN" sz="1400" dirty="0">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可追加预算、调减预算</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defRPr/>
            </a:pPr>
            <a:endParaRPr lang="en-US" altLang="zh-CN" sz="14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多角度费用预算查询</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费用预算查询：按年度、季度、月度查询各级组织的年度指标、月度指标</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年月费用预算差异查询：各级组织的年度预算指标、月度预算指标及其差异</a:t>
            </a: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533400" y="1"/>
            <a:ext cx="3810000"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费用预算关键特性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latin typeface="Calibri" charset="0"/>
            </a:endParaRPr>
          </a:p>
        </p:txBody>
      </p:sp>
      <p:sp>
        <p:nvSpPr>
          <p:cNvPr id="27651"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latin typeface="Calibri" charset="0"/>
            </a:endParaRPr>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fontAlgn="auto">
              <a:spcBef>
                <a:spcPts val="0"/>
              </a:spcBef>
              <a:spcAft>
                <a:spcPts val="0"/>
              </a:spcAft>
              <a:defRPr/>
            </a:pPr>
            <a:endParaRPr lang="zh-CN" altLang="en-US">
              <a:latin typeface="+mn-lt"/>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27675"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latin typeface="Calibri" charset="0"/>
                </a:endParaRPr>
              </a:p>
            </p:txBody>
          </p:sp>
          <p:sp>
            <p:nvSpPr>
              <p:cNvPr id="27676"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latin typeface="Calibri" charset="0"/>
                </a:endParaRPr>
              </a:p>
            </p:txBody>
          </p:sp>
          <p:sp>
            <p:nvSpPr>
              <p:cNvPr id="27677"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latin typeface="Calibri" charset="0"/>
                </a:endParaRPr>
              </a:p>
            </p:txBody>
          </p:sp>
        </p:grpSp>
        <p:grpSp>
          <p:nvGrpSpPr>
            <p:cNvPr id="5" name="Group 34"/>
            <p:cNvGrpSpPr/>
            <p:nvPr/>
          </p:nvGrpSpPr>
          <p:grpSpPr bwMode="auto">
            <a:xfrm>
              <a:off x="778" y="1762"/>
              <a:ext cx="130" cy="418"/>
              <a:chOff x="960" y="1764"/>
              <a:chExt cx="130" cy="418"/>
            </a:xfrm>
          </p:grpSpPr>
          <p:sp>
            <p:nvSpPr>
              <p:cNvPr id="27672"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latin typeface="Calibri" charset="0"/>
                </a:endParaRPr>
              </a:p>
            </p:txBody>
          </p:sp>
          <p:sp>
            <p:nvSpPr>
              <p:cNvPr id="27673"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latin typeface="Calibri" charset="0"/>
                </a:endParaRPr>
              </a:p>
            </p:txBody>
          </p:sp>
          <p:sp>
            <p:nvSpPr>
              <p:cNvPr id="27674"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latin typeface="Calibri" charset="0"/>
                </a:endParaRPr>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27667"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latin typeface="Calibri" charset="0"/>
                </a:endParaRPr>
              </a:p>
            </p:txBody>
          </p:sp>
          <p:sp>
            <p:nvSpPr>
              <p:cNvPr id="27668"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latin typeface="Calibri" charset="0"/>
                </a:endParaRPr>
              </a:p>
            </p:txBody>
          </p:sp>
          <p:sp>
            <p:nvSpPr>
              <p:cNvPr id="27669"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latin typeface="Calibri" charset="0"/>
                </a:endParaRPr>
              </a:p>
            </p:txBody>
          </p:sp>
        </p:grpSp>
        <p:grpSp>
          <p:nvGrpSpPr>
            <p:cNvPr id="8" name="Group 70"/>
            <p:cNvGrpSpPr/>
            <p:nvPr/>
          </p:nvGrpSpPr>
          <p:grpSpPr bwMode="auto">
            <a:xfrm>
              <a:off x="778" y="1762"/>
              <a:ext cx="130" cy="418"/>
              <a:chOff x="960" y="1764"/>
              <a:chExt cx="130" cy="418"/>
            </a:xfrm>
          </p:grpSpPr>
          <p:sp>
            <p:nvSpPr>
              <p:cNvPr id="27664"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latin typeface="Calibri" charset="0"/>
                </a:endParaRPr>
              </a:p>
            </p:txBody>
          </p:sp>
          <p:sp>
            <p:nvSpPr>
              <p:cNvPr id="27665"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latin typeface="Calibri" charset="0"/>
                </a:endParaRPr>
              </a:p>
            </p:txBody>
          </p:sp>
          <p:sp>
            <p:nvSpPr>
              <p:cNvPr id="27666"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latin typeface="Calibri" charset="0"/>
                </a:endParaRPr>
              </a:p>
            </p:txBody>
          </p:sp>
        </p:grpSp>
      </p:grpSp>
      <p:sp>
        <p:nvSpPr>
          <p:cNvPr id="27657"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658" name="Text Box 75"/>
          <p:cNvSpPr txBox="1">
            <a:spLocks noChangeArrowheads="1"/>
          </p:cNvSpPr>
          <p:nvPr/>
        </p:nvSpPr>
        <p:spPr bwMode="auto">
          <a:xfrm>
            <a:off x="2466977" y="2971801"/>
            <a:ext cx="6029325" cy="275152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342900" indent="-342900">
              <a:lnSpc>
                <a:spcPct val="120000"/>
              </a:lnSpc>
              <a:buFont typeface="Calibri" charset="0"/>
              <a:buAutoNum type="arabicPeriod"/>
            </a:pPr>
            <a:r>
              <a:rPr lang="zh-CN" altLang="zh-CN" dirty="0">
                <a:latin typeface="微软雅黑" panose="020B0503020204020204" pitchFamily="34" charset="-122"/>
                <a:ea typeface="微软雅黑" panose="020B0503020204020204" pitchFamily="34" charset="-122"/>
              </a:rPr>
              <a:t>处理市场活动费用管理、日常费用管理、销售费用管理、备用金管理。</a:t>
            </a:r>
            <a:endParaRPr lang="en-US" altLang="zh-CN"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支持对各项费用的立案</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申请、审批、预支、报销，以及备用金账户的管理，控制费用不能超过预算额度。</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费用预支时，控制预支人的已预支余额不可超额。</a:t>
            </a:r>
            <a:endParaRPr lang="zh-CN" altLang="en-US" dirty="0">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dirty="0">
                <a:latin typeface="微软雅黑" panose="020B0503020204020204" pitchFamily="34" charset="-122"/>
                <a:ea typeface="微软雅黑" panose="020B0503020204020204" pitchFamily="34" charset="-122"/>
              </a:rPr>
              <a:t>费用报销时，可以核销预支，也可以直接支款，或冲减经销商的往来（冲应收、冲销售、折扣分摊），或形成对供应商的付款。</a:t>
            </a:r>
            <a:endParaRPr lang="zh-CN" altLang="en-US" dirty="0">
              <a:latin typeface="微软雅黑" panose="020B0503020204020204" pitchFamily="34" charset="-122"/>
              <a:ea typeface="微软雅黑" panose="020B0503020204020204" pitchFamily="34" charset="-122"/>
            </a:endParaRPr>
          </a:p>
        </p:txBody>
      </p:sp>
      <p:sp>
        <p:nvSpPr>
          <p:cNvPr id="27659"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27660"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r>
              <a:rPr lang="zh-CN" altLang="en-US" sz="2400">
                <a:latin typeface="微软雅黑" panose="020B0503020204020204" pitchFamily="34" charset="-122"/>
                <a:ea typeface="微软雅黑" panose="020B0503020204020204" pitchFamily="34" charset="-122"/>
              </a:rPr>
              <a:t>分销</a:t>
            </a:r>
            <a:r>
              <a:rPr lang="en-US" altLang="zh-CN" sz="240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费用管理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费用管理</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费用申请</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费用预支</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费用报销</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广促方案用于记录广促活动的内容、活动时间，发生费用的归属部门、归属月份、费用科目及预计金额等</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费用申请用于日常费用的申请，支持提交部门、经销商、业务员或机构的费用申请</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费用申请后扣减费用预算</a:t>
            </a: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2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费用预支单用于记录市场费用的预支或经销商</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供应商的垫支</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预支时指定转入转出账户，会自动生成转账单</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可直接录入预支单，也可参照广促方案、费用申请单录入</a:t>
            </a:r>
            <a:endParaRPr lang="zh-CN" altLang="en-US"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预支人不可超额度预支</a:t>
            </a:r>
            <a:endParaRPr lang="zh-CN" altLang="en-US"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费用报销单用于日常费用、广促费用的报销</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可直接录入一张费用报销单，也可录入某一广促方案或费用申请单的费用报销单</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可即时冲减之前的预支金额</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费用报销金额可超过之前费用申请或广促方案的金额</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报销后扣减费用预算</a:t>
            </a:r>
            <a:endParaRPr lang="en-US" altLang="zh-CN" sz="1400" dirty="0">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buClr>
                <a:schemeClr val="tx2">
                  <a:lumMod val="60000"/>
                  <a:lumOff val="40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defRPr/>
            </a:pPr>
            <a:endParaRPr lang="en-US" altLang="zh-CN" sz="1400" dirty="0">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结案处理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方案中的广促活动全部结束后，可以进行结案处理</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可录入实际活动起始日期、活动点数或场次</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支持录入或上传结案报告</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提供广促方案执行情况查询</a:t>
            </a: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accent6">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457201" y="76201"/>
            <a:ext cx="5029200"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费用管理关键特性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29699"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29723"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9724"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9725"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29720"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9721"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9722"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29715"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9716"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9717"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29712"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29713"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29714"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29705"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706" name="Text Box 75"/>
          <p:cNvSpPr txBox="1">
            <a:spLocks noChangeArrowheads="1"/>
          </p:cNvSpPr>
          <p:nvPr/>
        </p:nvSpPr>
        <p:spPr bwMode="auto">
          <a:xfrm>
            <a:off x="3124200" y="2971800"/>
            <a:ext cx="5029200" cy="2419124"/>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渠道库存管理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渠道库存表、渠道结存及流量查询、经销商进销存分析、终端销售排名</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竞品销售管理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竞品销售情况表、竞品销售分析</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渠道拜访业务</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拜访计划、实际拜访记录、拜访计划执行情况</a:t>
            </a:r>
            <a:endParaRPr lang="zh-CN" altLang="en-US">
              <a:latin typeface="微软雅黑" panose="020B0503020204020204" pitchFamily="34" charset="-122"/>
              <a:ea typeface="微软雅黑" panose="020B0503020204020204" pitchFamily="34" charset="-122"/>
            </a:endParaRPr>
          </a:p>
        </p:txBody>
      </p:sp>
      <p:sp>
        <p:nvSpPr>
          <p:cNvPr id="29707"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29708"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r>
              <a:rPr lang="zh-CN" altLang="en-US" sz="2400">
                <a:latin typeface="微软雅黑" panose="020B0503020204020204" pitchFamily="34" charset="-122"/>
                <a:ea typeface="微软雅黑" panose="020B0503020204020204" pitchFamily="34" charset="-122"/>
              </a:rPr>
              <a:t>分销</a:t>
            </a:r>
            <a:r>
              <a:rPr lang="en-US" altLang="zh-CN" sz="240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渠道管理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381000" y="55562"/>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渠道管理</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ltGray">
          <a:xfrm>
            <a:off x="280988" y="1219201"/>
            <a:ext cx="2519362"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渠道库存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 name="AutoShape 7"/>
          <p:cNvSpPr>
            <a:spLocks noChangeArrowheads="1"/>
          </p:cNvSpPr>
          <p:nvPr/>
        </p:nvSpPr>
        <p:spPr bwMode="ltGray">
          <a:xfrm>
            <a:off x="3252788" y="1219201"/>
            <a:ext cx="2519362"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竞品管理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ltGray">
          <a:xfrm>
            <a:off x="6224588" y="1219201"/>
            <a:ext cx="2519362"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拜访业务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357187" y="2057400"/>
            <a:ext cx="2452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主要用于管理经销商库存</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渠道库存表记录任何一级渠道的库存流入流出及结存，新建、确认两种状态，未确认可删除</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渠道结存查询</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渠道流量查询</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经销商进销存分析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渠道终端销售排名</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业务员终端销售排名</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3328987" y="2057400"/>
            <a:ext cx="2438400"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竞品销售情况表记录各终端渠道各竞争品牌的销量销额，新建、确认两种状态，未确认可删除</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竞品销售分析表：查看本企业商品及竞品的销售量、销售额，计算本企业商品的销量占比、销额占比</a:t>
            </a:r>
            <a:endParaRPr lang="en-US" altLang="zh-CN"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6300787" y="2057400"/>
            <a:ext cx="2438400"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管理渠道业务员，制定拜访计划，收集实际拜访记录，及时了解分销渠道的现场陈列、理货、客情、竞争对手动态、特情处置等情况</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经销商拜访计划：是日历</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实际拜访记录：新建、审核、作废三种状态</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业务员拜访计划执行情况</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渠道拜访计划执行情况</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buClr>
                <a:schemeClr val="tx2">
                  <a:lumMod val="60000"/>
                  <a:lumOff val="40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433388" y="82551"/>
            <a:ext cx="5053012"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rPr>
              <a:t>渠道管理关键特性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9" name="图片 8"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251520" y="116632"/>
            <a:ext cx="6973195" cy="635000"/>
          </a:xfrm>
        </p:spPr>
        <p:txBody>
          <a:bodyPr/>
          <a:lstStyle/>
          <a:p>
            <a:pPr algn="l"/>
            <a:r>
              <a:rPr kumimoji="0" lang="en-US" altLang="zh-CN" sz="3600" b="1" dirty="0" smtClean="0">
                <a:solidFill>
                  <a:srgbClr val="FF0000"/>
                </a:solidFill>
                <a:latin typeface="微软雅黑" panose="020B0503020204020204" pitchFamily="34" charset="-122"/>
                <a:ea typeface="微软雅黑" panose="020B0503020204020204" pitchFamily="34" charset="-122"/>
              </a:rPr>
              <a:t>U8V11.0</a:t>
            </a:r>
            <a:r>
              <a:rPr kumimoji="0" sz="3600" b="1" dirty="0" smtClean="0">
                <a:solidFill>
                  <a:srgbClr val="FF0000"/>
                </a:solidFill>
                <a:latin typeface="微软雅黑" panose="020B0503020204020204" pitchFamily="34" charset="-122"/>
                <a:ea typeface="微软雅黑" panose="020B0503020204020204" pitchFamily="34" charset="-122"/>
              </a:rPr>
              <a:t>产品总体介绍</a:t>
            </a:r>
            <a:endParaRPr kumimoji="0" sz="3600" b="1" dirty="0" smtClean="0">
              <a:solidFill>
                <a:srgbClr val="FF0000"/>
              </a:solidFill>
              <a:latin typeface="微软雅黑" panose="020B0503020204020204" pitchFamily="34" charset="-122"/>
              <a:ea typeface="微软雅黑" panose="020B0503020204020204" pitchFamily="34" charset="-122"/>
            </a:endParaRPr>
          </a:p>
        </p:txBody>
      </p:sp>
      <p:sp>
        <p:nvSpPr>
          <p:cNvPr id="6147" name="Rectangle 3"/>
          <p:cNvSpPr txBox="1"/>
          <p:nvPr/>
        </p:nvSpPr>
        <p:spPr bwMode="auto">
          <a:xfrm>
            <a:off x="1752600" y="914400"/>
            <a:ext cx="5183188" cy="4525963"/>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U8ERP</a:t>
            </a:r>
            <a:r>
              <a:rPr lang="zh-CN" altLang="en-US" sz="2400" dirty="0">
                <a:solidFill>
                  <a:srgbClr val="FF0000"/>
                </a:solidFill>
                <a:latin typeface="微软雅黑" panose="020B0503020204020204" pitchFamily="34" charset="-122"/>
                <a:ea typeface="微软雅黑" panose="020B0503020204020204" pitchFamily="34" charset="-122"/>
              </a:rPr>
              <a:t>应用解决方案</a:t>
            </a:r>
            <a:endParaRPr lang="zh-CN" altLang="en-US" sz="2400"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领域解决方案</a:t>
            </a:r>
            <a:endParaRPr lang="zh-CN" altLang="en-US" sz="2000"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财务</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CRM</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供</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链</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Blip>
                <a:blip r:embed="rId3"/>
              </a:buBlip>
            </a:pPr>
            <a:r>
              <a:rPr lang="zh-CN" altLang="en-US" dirty="0" smtClean="0">
                <a:latin typeface="微软雅黑" panose="020B0503020204020204" pitchFamily="34" charset="-122"/>
                <a:ea typeface="微软雅黑" panose="020B0503020204020204" pitchFamily="34" charset="-122"/>
              </a:rPr>
              <a:t>分销</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Blip>
                <a:blip r:embed="rId3"/>
              </a:buBlip>
            </a:pPr>
            <a:r>
              <a:rPr lang="zh-CN" altLang="en-US" dirty="0" smtClean="0">
                <a:solidFill>
                  <a:srgbClr val="FF0000"/>
                </a:solidFill>
                <a:latin typeface="微软雅黑" panose="020B0503020204020204" pitchFamily="34" charset="-122"/>
                <a:ea typeface="微软雅黑" panose="020B0503020204020204" pitchFamily="34" charset="-122"/>
              </a:rPr>
              <a:t>零售</a:t>
            </a:r>
            <a:endParaRPr lang="zh-CN" altLang="en-US" dirty="0" smtClean="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制造</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人力资</a:t>
            </a:r>
            <a:r>
              <a:rPr lang="zh-CN" altLang="en-US" dirty="0" smtClean="0">
                <a:latin typeface="微软雅黑" panose="020B0503020204020204" pitchFamily="34" charset="-122"/>
                <a:ea typeface="微软雅黑" panose="020B0503020204020204" pitchFamily="34" charset="-122"/>
              </a:rPr>
              <a:t>源</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OA</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决策支持</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移动应</a:t>
            </a:r>
            <a:r>
              <a:rPr lang="zh-CN" altLang="en-US" dirty="0" smtClean="0">
                <a:latin typeface="微软雅黑" panose="020B0503020204020204" pitchFamily="34" charset="-122"/>
                <a:ea typeface="微软雅黑" panose="020B0503020204020204" pitchFamily="34" charset="-122"/>
              </a:rPr>
              <a:t>用</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平台</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内部控制</a:t>
            </a:r>
            <a:endParaRPr lang="zh-CN" altLang="en-US"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行业解决方案</a:t>
            </a:r>
            <a:endParaRPr lang="zh-CN" altLang="en-US" sz="2000" dirty="0">
              <a:latin typeface="微软雅黑" panose="020B0503020204020204" pitchFamily="34" charset="-122"/>
              <a:ea typeface="微软雅黑" panose="020B0503020204020204" pitchFamily="34" charset="-122"/>
            </a:endParaRPr>
          </a:p>
        </p:txBody>
      </p:sp>
      <p:pic>
        <p:nvPicPr>
          <p:cNvPr id="4" name="图片 3" descr="U8logo.jpg"/>
          <p:cNvPicPr>
            <a:picLocks noChangeAspect="1"/>
          </p:cNvPicPr>
          <p:nvPr/>
        </p:nvPicPr>
        <p:blipFill>
          <a:blip r:embed="rId4"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7200" y="762000"/>
            <a:ext cx="8382000" cy="5791200"/>
          </a:xfrm>
          <a:prstGeom prst="rect">
            <a:avLst/>
          </a:prstGeom>
          <a:solidFill>
            <a:schemeClr val="accent1">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a:off x="5449200" y="1981200"/>
            <a:ext cx="1440000" cy="41148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dirty="0" smtClean="0">
              <a:solidFill>
                <a:schemeClr val="dk1"/>
              </a:solidFill>
              <a:latin typeface="微软雅黑" panose="020B0503020204020204" pitchFamily="34" charset="-122"/>
              <a:ea typeface="微软雅黑" panose="020B0503020204020204" pitchFamily="34" charset="-122"/>
            </a:endParaRPr>
          </a:p>
        </p:txBody>
      </p:sp>
      <p:sp>
        <p:nvSpPr>
          <p:cNvPr id="5" name="矩形 4"/>
          <p:cNvSpPr/>
          <p:nvPr/>
        </p:nvSpPr>
        <p:spPr>
          <a:xfrm>
            <a:off x="5441400" y="1600200"/>
            <a:ext cx="1458000" cy="381000"/>
          </a:xfrm>
          <a:prstGeom prst="rect">
            <a:avLst/>
          </a:prstGeom>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财务部</a:t>
            </a:r>
            <a:endParaRPr lang="zh-CN" altLang="en-US" sz="1200" dirty="0">
              <a:latin typeface="微软雅黑" panose="020B0503020204020204" pitchFamily="34" charset="-122"/>
              <a:ea typeface="微软雅黑" panose="020B0503020204020204" pitchFamily="34" charset="-122"/>
            </a:endParaRPr>
          </a:p>
        </p:txBody>
      </p:sp>
      <p:sp>
        <p:nvSpPr>
          <p:cNvPr id="6" name="矩形 5"/>
          <p:cNvSpPr/>
          <p:nvPr/>
        </p:nvSpPr>
        <p:spPr>
          <a:xfrm>
            <a:off x="3993600" y="1981200"/>
            <a:ext cx="1440000" cy="41148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3993600" y="1600200"/>
            <a:ext cx="1440000" cy="381000"/>
          </a:xfrm>
          <a:prstGeom prst="rect">
            <a:avLst/>
          </a:prstGeom>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采购部</a:t>
            </a:r>
            <a:endParaRPr lang="zh-CN" altLang="en-US" sz="1200" dirty="0" smtClean="0">
              <a:latin typeface="微软雅黑" panose="020B0503020204020204" pitchFamily="34" charset="-122"/>
              <a:ea typeface="微软雅黑" panose="020B0503020204020204" pitchFamily="34" charset="-122"/>
            </a:endParaRPr>
          </a:p>
        </p:txBody>
      </p:sp>
      <p:sp>
        <p:nvSpPr>
          <p:cNvPr id="8" name="矩形 7"/>
          <p:cNvSpPr/>
          <p:nvPr/>
        </p:nvSpPr>
        <p:spPr>
          <a:xfrm>
            <a:off x="2545800" y="1981200"/>
            <a:ext cx="1440000" cy="41148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dirty="0" smtClean="0">
              <a:latin typeface="微软雅黑" panose="020B0503020204020204" pitchFamily="34" charset="-122"/>
              <a:ea typeface="微软雅黑" panose="020B0503020204020204" pitchFamily="34" charset="-122"/>
            </a:endParaRPr>
          </a:p>
        </p:txBody>
      </p:sp>
      <p:sp>
        <p:nvSpPr>
          <p:cNvPr id="9" name="矩形 8"/>
          <p:cNvSpPr/>
          <p:nvPr/>
        </p:nvSpPr>
        <p:spPr>
          <a:xfrm>
            <a:off x="2545800" y="1600200"/>
            <a:ext cx="1440000" cy="381000"/>
          </a:xfrm>
          <a:prstGeom prst="rect">
            <a:avLst/>
          </a:prstGeom>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仓储部</a:t>
            </a:r>
            <a:endParaRPr lang="zh-CN" altLang="en-US" sz="1200" dirty="0" smtClean="0">
              <a:latin typeface="微软雅黑" panose="020B0503020204020204" pitchFamily="34" charset="-122"/>
              <a:ea typeface="微软雅黑" panose="020B0503020204020204" pitchFamily="34" charset="-122"/>
            </a:endParaRPr>
          </a:p>
        </p:txBody>
      </p:sp>
      <p:sp>
        <p:nvSpPr>
          <p:cNvPr id="10" name="矩形 9"/>
          <p:cNvSpPr/>
          <p:nvPr/>
        </p:nvSpPr>
        <p:spPr>
          <a:xfrm>
            <a:off x="1098000" y="1981200"/>
            <a:ext cx="1440000" cy="41148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dirty="0" smtClean="0">
              <a:latin typeface="微软雅黑" panose="020B0503020204020204" pitchFamily="34" charset="-122"/>
              <a:ea typeface="微软雅黑" panose="020B0503020204020204" pitchFamily="34" charset="-122"/>
            </a:endParaRPr>
          </a:p>
        </p:txBody>
      </p:sp>
      <p:sp>
        <p:nvSpPr>
          <p:cNvPr id="11" name="矩形 10"/>
          <p:cNvSpPr/>
          <p:nvPr/>
        </p:nvSpPr>
        <p:spPr>
          <a:xfrm>
            <a:off x="1098000" y="1600200"/>
            <a:ext cx="1440000" cy="381000"/>
          </a:xfrm>
          <a:prstGeom prst="rect">
            <a:avLst/>
          </a:prstGeom>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销售部</a:t>
            </a:r>
            <a:endParaRPr lang="zh-CN" altLang="en-US" sz="1200" dirty="0" smtClean="0">
              <a:latin typeface="微软雅黑" panose="020B0503020204020204" pitchFamily="34" charset="-122"/>
              <a:ea typeface="微软雅黑" panose="020B0503020204020204" pitchFamily="34" charset="-122"/>
            </a:endParaRPr>
          </a:p>
        </p:txBody>
      </p:sp>
      <p:sp>
        <p:nvSpPr>
          <p:cNvPr id="12" name="矩形 11"/>
          <p:cNvSpPr/>
          <p:nvPr/>
        </p:nvSpPr>
        <p:spPr>
          <a:xfrm>
            <a:off x="1326600" y="22266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销售管理</a:t>
            </a:r>
            <a:endParaRPr lang="zh-CN" altLang="en-US" sz="1200" dirty="0">
              <a:latin typeface="微软雅黑" panose="020B0503020204020204" pitchFamily="34" charset="-122"/>
              <a:ea typeface="微软雅黑" panose="020B0503020204020204" pitchFamily="34" charset="-122"/>
            </a:endParaRPr>
          </a:p>
        </p:txBody>
      </p:sp>
      <p:sp>
        <p:nvSpPr>
          <p:cNvPr id="13" name="矩形 12"/>
          <p:cNvSpPr/>
          <p:nvPr/>
        </p:nvSpPr>
        <p:spPr>
          <a:xfrm>
            <a:off x="1326600" y="46650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销售结算</a:t>
            </a:r>
            <a:endParaRPr lang="zh-CN" altLang="en-US" sz="1200" dirty="0">
              <a:latin typeface="微软雅黑" panose="020B0503020204020204" pitchFamily="34" charset="-122"/>
              <a:ea typeface="微软雅黑" panose="020B0503020204020204" pitchFamily="34" charset="-122"/>
            </a:endParaRPr>
          </a:p>
        </p:txBody>
      </p:sp>
      <p:sp>
        <p:nvSpPr>
          <p:cNvPr id="14" name="矩形 13"/>
          <p:cNvSpPr/>
          <p:nvPr/>
        </p:nvSpPr>
        <p:spPr>
          <a:xfrm>
            <a:off x="1326600" y="38522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销售发货</a:t>
            </a:r>
            <a:endParaRPr lang="zh-CN" altLang="en-US" sz="1200" dirty="0">
              <a:latin typeface="微软雅黑" panose="020B0503020204020204" pitchFamily="34" charset="-122"/>
              <a:ea typeface="微软雅黑" panose="020B0503020204020204" pitchFamily="34" charset="-122"/>
            </a:endParaRPr>
          </a:p>
        </p:txBody>
      </p:sp>
      <p:sp>
        <p:nvSpPr>
          <p:cNvPr id="15" name="矩形 14"/>
          <p:cNvSpPr/>
          <p:nvPr/>
        </p:nvSpPr>
        <p:spPr>
          <a:xfrm>
            <a:off x="1326600" y="30394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销售订单</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a:xfrm>
            <a:off x="4191000" y="22266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采购管理</a:t>
            </a:r>
            <a:endParaRPr lang="zh-CN" altLang="en-US" sz="1200" dirty="0">
              <a:latin typeface="微软雅黑" panose="020B0503020204020204" pitchFamily="34" charset="-122"/>
              <a:ea typeface="微软雅黑" panose="020B0503020204020204" pitchFamily="34" charset="-122"/>
            </a:endParaRPr>
          </a:p>
        </p:txBody>
      </p:sp>
      <p:sp>
        <p:nvSpPr>
          <p:cNvPr id="17" name="矩形 16"/>
          <p:cNvSpPr/>
          <p:nvPr/>
        </p:nvSpPr>
        <p:spPr>
          <a:xfrm>
            <a:off x="2760600" y="52746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存货核算</a:t>
            </a:r>
            <a:endParaRPr lang="zh-CN" altLang="en-US" sz="1200" dirty="0">
              <a:latin typeface="微软雅黑" panose="020B0503020204020204" pitchFamily="34" charset="-122"/>
              <a:ea typeface="微软雅黑" panose="020B0503020204020204" pitchFamily="34" charset="-122"/>
            </a:endParaRPr>
          </a:p>
        </p:txBody>
      </p:sp>
      <p:sp>
        <p:nvSpPr>
          <p:cNvPr id="18" name="矩形 17"/>
          <p:cNvSpPr/>
          <p:nvPr/>
        </p:nvSpPr>
        <p:spPr>
          <a:xfrm>
            <a:off x="2754800" y="44196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出入库管理</a:t>
            </a:r>
            <a:endParaRPr lang="zh-CN" altLang="en-US" sz="1200" dirty="0">
              <a:latin typeface="微软雅黑" panose="020B0503020204020204" pitchFamily="34" charset="-122"/>
              <a:ea typeface="微软雅黑" panose="020B0503020204020204" pitchFamily="34" charset="-122"/>
            </a:endParaRPr>
          </a:p>
        </p:txBody>
      </p:sp>
      <p:sp>
        <p:nvSpPr>
          <p:cNvPr id="19" name="矩形 18"/>
          <p:cNvSpPr/>
          <p:nvPr/>
        </p:nvSpPr>
        <p:spPr>
          <a:xfrm>
            <a:off x="2754800" y="37506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盘点业务</a:t>
            </a:r>
            <a:endParaRPr lang="zh-CN" altLang="en-US" sz="1200" dirty="0">
              <a:latin typeface="微软雅黑" panose="020B0503020204020204" pitchFamily="34" charset="-122"/>
              <a:ea typeface="微软雅黑" panose="020B0503020204020204" pitchFamily="34" charset="-122"/>
            </a:endParaRPr>
          </a:p>
        </p:txBody>
      </p:sp>
      <p:sp>
        <p:nvSpPr>
          <p:cNvPr id="20" name="矩形 19"/>
          <p:cNvSpPr/>
          <p:nvPr/>
        </p:nvSpPr>
        <p:spPr>
          <a:xfrm>
            <a:off x="2774400" y="30394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条码管理</a:t>
            </a:r>
            <a:endParaRPr lang="zh-CN" altLang="en-US" sz="1200" dirty="0">
              <a:latin typeface="微软雅黑" panose="020B0503020204020204" pitchFamily="34" charset="-122"/>
              <a:ea typeface="微软雅黑" panose="020B0503020204020204" pitchFamily="34" charset="-122"/>
            </a:endParaRPr>
          </a:p>
        </p:txBody>
      </p:sp>
      <p:sp>
        <p:nvSpPr>
          <p:cNvPr id="21" name="矩形 20"/>
          <p:cNvSpPr/>
          <p:nvPr/>
        </p:nvSpPr>
        <p:spPr>
          <a:xfrm>
            <a:off x="2754800" y="22266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库存管理</a:t>
            </a:r>
            <a:endParaRPr lang="zh-CN" altLang="en-US" sz="1200" dirty="0">
              <a:latin typeface="微软雅黑" panose="020B0503020204020204" pitchFamily="34" charset="-122"/>
              <a:ea typeface="微软雅黑" panose="020B0503020204020204" pitchFamily="34" charset="-122"/>
            </a:endParaRPr>
          </a:p>
        </p:txBody>
      </p:sp>
      <p:sp>
        <p:nvSpPr>
          <p:cNvPr id="22" name="矩形 21"/>
          <p:cNvSpPr/>
          <p:nvPr/>
        </p:nvSpPr>
        <p:spPr>
          <a:xfrm>
            <a:off x="4191000" y="30394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采购订单</a:t>
            </a:r>
            <a:endParaRPr lang="zh-CN" altLang="en-US" sz="1200" dirty="0">
              <a:latin typeface="微软雅黑" panose="020B0503020204020204" pitchFamily="34" charset="-122"/>
              <a:ea typeface="微软雅黑" panose="020B0503020204020204" pitchFamily="34" charset="-122"/>
            </a:endParaRPr>
          </a:p>
        </p:txBody>
      </p:sp>
      <p:sp>
        <p:nvSpPr>
          <p:cNvPr id="23" name="矩形 22"/>
          <p:cNvSpPr/>
          <p:nvPr/>
        </p:nvSpPr>
        <p:spPr>
          <a:xfrm>
            <a:off x="4191000" y="37506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采购入库</a:t>
            </a:r>
            <a:endParaRPr lang="zh-CN" altLang="en-US" sz="1200" dirty="0">
              <a:latin typeface="微软雅黑" panose="020B0503020204020204" pitchFamily="34" charset="-122"/>
              <a:ea typeface="微软雅黑" panose="020B0503020204020204" pitchFamily="34" charset="-122"/>
            </a:endParaRPr>
          </a:p>
        </p:txBody>
      </p:sp>
      <p:sp>
        <p:nvSpPr>
          <p:cNvPr id="24" name="矩形 23"/>
          <p:cNvSpPr/>
          <p:nvPr/>
        </p:nvSpPr>
        <p:spPr>
          <a:xfrm>
            <a:off x="4191000" y="44196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采购结算</a:t>
            </a:r>
            <a:endParaRPr lang="zh-CN" altLang="en-US" sz="1200" dirty="0">
              <a:latin typeface="微软雅黑" panose="020B0503020204020204" pitchFamily="34" charset="-122"/>
              <a:ea typeface="微软雅黑" panose="020B0503020204020204" pitchFamily="34" charset="-122"/>
            </a:endParaRPr>
          </a:p>
        </p:txBody>
      </p:sp>
      <p:sp>
        <p:nvSpPr>
          <p:cNvPr id="25" name="矩形 24"/>
          <p:cNvSpPr/>
          <p:nvPr/>
        </p:nvSpPr>
        <p:spPr>
          <a:xfrm>
            <a:off x="5697600" y="2455200"/>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应收管理</a:t>
            </a:r>
            <a:endParaRPr lang="zh-CN" altLang="en-US" sz="1200" dirty="0">
              <a:latin typeface="微软雅黑" panose="020B0503020204020204" pitchFamily="34" charset="-122"/>
              <a:ea typeface="微软雅黑" panose="020B0503020204020204" pitchFamily="34" charset="-122"/>
            </a:endParaRPr>
          </a:p>
        </p:txBody>
      </p:sp>
      <p:sp>
        <p:nvSpPr>
          <p:cNvPr id="26" name="矩形 25"/>
          <p:cNvSpPr/>
          <p:nvPr/>
        </p:nvSpPr>
        <p:spPr>
          <a:xfrm>
            <a:off x="5677800" y="2887115"/>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应付管理</a:t>
            </a:r>
            <a:endParaRPr lang="zh-CN" altLang="en-US" sz="1200" dirty="0">
              <a:latin typeface="微软雅黑" panose="020B0503020204020204" pitchFamily="34" charset="-122"/>
              <a:ea typeface="微软雅黑" panose="020B0503020204020204" pitchFamily="34" charset="-122"/>
            </a:endParaRPr>
          </a:p>
        </p:txBody>
      </p:sp>
      <p:sp>
        <p:nvSpPr>
          <p:cNvPr id="27" name="矩形 26"/>
          <p:cNvSpPr/>
          <p:nvPr/>
        </p:nvSpPr>
        <p:spPr>
          <a:xfrm>
            <a:off x="5677800" y="3335828"/>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总账</a:t>
            </a:r>
            <a:endParaRPr lang="zh-CN" altLang="en-US" sz="1200" dirty="0">
              <a:latin typeface="微软雅黑" panose="020B0503020204020204" pitchFamily="34" charset="-122"/>
              <a:ea typeface="微软雅黑" panose="020B0503020204020204" pitchFamily="34" charset="-122"/>
            </a:endParaRPr>
          </a:p>
        </p:txBody>
      </p:sp>
      <p:sp>
        <p:nvSpPr>
          <p:cNvPr id="28" name="矩形 27"/>
          <p:cNvSpPr/>
          <p:nvPr/>
        </p:nvSpPr>
        <p:spPr>
          <a:xfrm>
            <a:off x="5677800" y="4233256"/>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薪资管理</a:t>
            </a:r>
            <a:endParaRPr lang="zh-CN" altLang="en-US" sz="1200" dirty="0">
              <a:latin typeface="微软雅黑" panose="020B0503020204020204" pitchFamily="34" charset="-122"/>
              <a:ea typeface="微软雅黑" panose="020B0503020204020204" pitchFamily="34" charset="-122"/>
            </a:endParaRPr>
          </a:p>
        </p:txBody>
      </p:sp>
      <p:sp>
        <p:nvSpPr>
          <p:cNvPr id="29" name="矩形 28"/>
          <p:cNvSpPr/>
          <p:nvPr/>
        </p:nvSpPr>
        <p:spPr>
          <a:xfrm>
            <a:off x="5677800" y="4681971"/>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财务分析</a:t>
            </a:r>
            <a:endParaRPr lang="zh-CN" altLang="en-US" sz="1200" dirty="0">
              <a:latin typeface="微软雅黑" panose="020B0503020204020204" pitchFamily="34" charset="-122"/>
              <a:ea typeface="微软雅黑" panose="020B0503020204020204" pitchFamily="34" charset="-122"/>
            </a:endParaRPr>
          </a:p>
        </p:txBody>
      </p:sp>
      <p:sp>
        <p:nvSpPr>
          <p:cNvPr id="30" name="矩形 29"/>
          <p:cNvSpPr/>
          <p:nvPr/>
        </p:nvSpPr>
        <p:spPr>
          <a:xfrm>
            <a:off x="5677800" y="5130684"/>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200" dirty="0" smtClean="0">
                <a:latin typeface="微软雅黑" panose="020B0503020204020204" pitchFamily="34" charset="-122"/>
                <a:ea typeface="微软雅黑" panose="020B0503020204020204" pitchFamily="34" charset="-122"/>
              </a:rPr>
              <a:t>UFO</a:t>
            </a:r>
            <a:r>
              <a:rPr lang="zh-CN" altLang="en-US" sz="1200" dirty="0" smtClean="0">
                <a:latin typeface="微软雅黑" panose="020B0503020204020204" pitchFamily="34" charset="-122"/>
                <a:ea typeface="微软雅黑" panose="020B0503020204020204" pitchFamily="34" charset="-122"/>
              </a:rPr>
              <a:t>报表</a:t>
            </a:r>
            <a:endParaRPr lang="zh-CN" altLang="en-US" sz="1200" dirty="0">
              <a:latin typeface="微软雅黑" panose="020B0503020204020204" pitchFamily="34" charset="-122"/>
              <a:ea typeface="微软雅黑" panose="020B0503020204020204" pitchFamily="34" charset="-122"/>
            </a:endParaRPr>
          </a:p>
        </p:txBody>
      </p:sp>
      <p:grpSp>
        <p:nvGrpSpPr>
          <p:cNvPr id="31" name="组合 56"/>
          <p:cNvGrpSpPr/>
          <p:nvPr/>
        </p:nvGrpSpPr>
        <p:grpSpPr>
          <a:xfrm>
            <a:off x="7422600" y="914400"/>
            <a:ext cx="1188000" cy="5181600"/>
            <a:chOff x="6858000" y="1371600"/>
            <a:chExt cx="1188000" cy="3200400"/>
          </a:xfrm>
        </p:grpSpPr>
        <p:sp>
          <p:nvSpPr>
            <p:cNvPr id="32" name="矩形 31"/>
            <p:cNvSpPr/>
            <p:nvPr/>
          </p:nvSpPr>
          <p:spPr>
            <a:xfrm>
              <a:off x="6858000" y="1371600"/>
              <a:ext cx="1188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售前分析</a:t>
              </a:r>
              <a:endParaRPr lang="zh-CN" altLang="en-US" sz="1200" dirty="0">
                <a:latin typeface="微软雅黑" panose="020B0503020204020204" pitchFamily="34" charset="-122"/>
                <a:ea typeface="微软雅黑" panose="020B0503020204020204" pitchFamily="34" charset="-122"/>
              </a:endParaRPr>
            </a:p>
          </p:txBody>
        </p:sp>
        <p:sp>
          <p:nvSpPr>
            <p:cNvPr id="33" name="矩形 32"/>
            <p:cNvSpPr/>
            <p:nvPr/>
          </p:nvSpPr>
          <p:spPr>
            <a:xfrm>
              <a:off x="6858000" y="1828800"/>
              <a:ext cx="1188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合同管理</a:t>
              </a:r>
              <a:endParaRPr lang="zh-CN" altLang="en-US" sz="1200" dirty="0">
                <a:latin typeface="微软雅黑" panose="020B0503020204020204" pitchFamily="34" charset="-122"/>
                <a:ea typeface="微软雅黑" panose="020B0503020204020204" pitchFamily="34" charset="-122"/>
              </a:endParaRPr>
            </a:p>
          </p:txBody>
        </p:sp>
        <p:sp>
          <p:nvSpPr>
            <p:cNvPr id="34" name="矩形 33"/>
            <p:cNvSpPr/>
            <p:nvPr/>
          </p:nvSpPr>
          <p:spPr>
            <a:xfrm>
              <a:off x="6858000" y="2286000"/>
              <a:ext cx="1188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200" dirty="0" smtClean="0">
                  <a:latin typeface="微软雅黑" panose="020B0503020204020204" pitchFamily="34" charset="-122"/>
                  <a:ea typeface="微软雅黑" panose="020B0503020204020204" pitchFamily="34" charset="-122"/>
                </a:rPr>
                <a:t>CRM</a:t>
              </a:r>
              <a:endParaRPr lang="zh-CN" altLang="en-US" sz="1200" dirty="0">
                <a:latin typeface="微软雅黑" panose="020B0503020204020204" pitchFamily="34" charset="-122"/>
                <a:ea typeface="微软雅黑" panose="020B0503020204020204" pitchFamily="34" charset="-122"/>
              </a:endParaRPr>
            </a:p>
          </p:txBody>
        </p:sp>
        <p:sp>
          <p:nvSpPr>
            <p:cNvPr id="35" name="矩形 34"/>
            <p:cNvSpPr/>
            <p:nvPr/>
          </p:nvSpPr>
          <p:spPr>
            <a:xfrm>
              <a:off x="6858000" y="2743200"/>
              <a:ext cx="1188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网上银行</a:t>
              </a:r>
              <a:endParaRPr lang="zh-CN" altLang="en-US" sz="1200" dirty="0">
                <a:latin typeface="微软雅黑" panose="020B0503020204020204" pitchFamily="34" charset="-122"/>
                <a:ea typeface="微软雅黑" panose="020B0503020204020204" pitchFamily="34" charset="-122"/>
              </a:endParaRPr>
            </a:p>
          </p:txBody>
        </p:sp>
        <p:sp>
          <p:nvSpPr>
            <p:cNvPr id="36" name="矩形 35"/>
            <p:cNvSpPr/>
            <p:nvPr/>
          </p:nvSpPr>
          <p:spPr>
            <a:xfrm>
              <a:off x="6858000" y="3200400"/>
              <a:ext cx="1188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网上报销</a:t>
              </a:r>
              <a:endParaRPr lang="zh-CN" altLang="en-US" sz="1200" dirty="0">
                <a:latin typeface="微软雅黑" panose="020B0503020204020204" pitchFamily="34" charset="-122"/>
                <a:ea typeface="微软雅黑" panose="020B0503020204020204" pitchFamily="34" charset="-122"/>
              </a:endParaRPr>
            </a:p>
          </p:txBody>
        </p:sp>
        <p:sp>
          <p:nvSpPr>
            <p:cNvPr id="37" name="矩形 36"/>
            <p:cNvSpPr/>
            <p:nvPr/>
          </p:nvSpPr>
          <p:spPr>
            <a:xfrm>
              <a:off x="6858000" y="3657600"/>
              <a:ext cx="1188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人力资源</a:t>
              </a:r>
              <a:endParaRPr lang="zh-CN" altLang="en-US" sz="1200" dirty="0">
                <a:latin typeface="微软雅黑" panose="020B0503020204020204" pitchFamily="34" charset="-122"/>
                <a:ea typeface="微软雅黑" panose="020B0503020204020204" pitchFamily="34" charset="-122"/>
              </a:endParaRPr>
            </a:p>
          </p:txBody>
        </p:sp>
        <p:sp>
          <p:nvSpPr>
            <p:cNvPr id="38" name="矩形 37"/>
            <p:cNvSpPr/>
            <p:nvPr/>
          </p:nvSpPr>
          <p:spPr>
            <a:xfrm>
              <a:off x="6858000" y="4114800"/>
              <a:ext cx="1188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200" dirty="0" smtClean="0">
                  <a:latin typeface="微软雅黑" panose="020B0503020204020204" pitchFamily="34" charset="-122"/>
                  <a:ea typeface="微软雅黑" panose="020B0503020204020204" pitchFamily="34" charset="-122"/>
                </a:rPr>
                <a:t>OA</a:t>
              </a:r>
              <a:endParaRPr lang="zh-CN" altLang="en-US" sz="1200" dirty="0">
                <a:latin typeface="微软雅黑" panose="020B0503020204020204" pitchFamily="34" charset="-122"/>
                <a:ea typeface="微软雅黑" panose="020B0503020204020204" pitchFamily="34" charset="-122"/>
              </a:endParaRPr>
            </a:p>
          </p:txBody>
        </p:sp>
      </p:grpSp>
      <p:sp>
        <p:nvSpPr>
          <p:cNvPr id="39" name="矩形 38"/>
          <p:cNvSpPr/>
          <p:nvPr/>
        </p:nvSpPr>
        <p:spPr>
          <a:xfrm>
            <a:off x="5677800" y="3784541"/>
            <a:ext cx="100800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固定资产</a:t>
            </a:r>
            <a:endParaRPr lang="zh-CN" altLang="en-US" sz="1200" dirty="0">
              <a:latin typeface="微软雅黑" panose="020B0503020204020204" pitchFamily="34" charset="-122"/>
              <a:ea typeface="微软雅黑" panose="020B0503020204020204" pitchFamily="34" charset="-122"/>
            </a:endParaRPr>
          </a:p>
        </p:txBody>
      </p:sp>
      <p:sp>
        <p:nvSpPr>
          <p:cNvPr id="40" name="矩形 39"/>
          <p:cNvSpPr/>
          <p:nvPr/>
        </p:nvSpPr>
        <p:spPr>
          <a:xfrm>
            <a:off x="640800" y="1600200"/>
            <a:ext cx="457200" cy="4495800"/>
          </a:xfrm>
          <a:prstGeom prst="rect">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采购主管</a:t>
            </a:r>
            <a:endParaRPr lang="en-US" altLang="zh-CN" sz="1200" dirty="0" smtClean="0">
              <a:latin typeface="微软雅黑" panose="020B0503020204020204" pitchFamily="34" charset="-122"/>
              <a:ea typeface="微软雅黑" panose="020B0503020204020204" pitchFamily="34" charset="-122"/>
            </a:endParaRPr>
          </a:p>
          <a:p>
            <a:pPr algn="ct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销售主管</a:t>
            </a:r>
            <a:endParaRPr lang="en-US" altLang="zh-CN" sz="1200" dirty="0" smtClean="0">
              <a:latin typeface="微软雅黑" panose="020B0503020204020204" pitchFamily="34" charset="-122"/>
              <a:ea typeface="微软雅黑" panose="020B0503020204020204" pitchFamily="34" charset="-122"/>
            </a:endParaRPr>
          </a:p>
          <a:p>
            <a:pPr algn="ct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财务主管</a:t>
            </a:r>
            <a:endParaRPr lang="en-US" altLang="zh-CN" sz="1200" dirty="0" smtClean="0">
              <a:latin typeface="微软雅黑" panose="020B0503020204020204" pitchFamily="34" charset="-122"/>
              <a:ea typeface="微软雅黑" panose="020B0503020204020204" pitchFamily="34" charset="-122"/>
            </a:endParaRPr>
          </a:p>
          <a:p>
            <a:pPr algn="ct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仓库主管</a:t>
            </a:r>
            <a:endParaRPr lang="en-US" altLang="zh-CN" sz="1200" dirty="0" smtClean="0">
              <a:latin typeface="微软雅黑" panose="020B0503020204020204" pitchFamily="34" charset="-122"/>
              <a:ea typeface="微软雅黑" panose="020B0503020204020204" pitchFamily="34" charset="-122"/>
            </a:endParaRPr>
          </a:p>
        </p:txBody>
      </p:sp>
      <p:sp>
        <p:nvSpPr>
          <p:cNvPr id="41" name="右箭头 40"/>
          <p:cNvSpPr/>
          <p:nvPr/>
        </p:nvSpPr>
        <p:spPr>
          <a:xfrm>
            <a:off x="7010400" y="2971800"/>
            <a:ext cx="336000" cy="2520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2" name="标题 1"/>
          <p:cNvSpPr txBox="1"/>
          <p:nvPr/>
        </p:nvSpPr>
        <p:spPr bwMode="auto">
          <a:xfrm>
            <a:off x="6965400" y="3276600"/>
            <a:ext cx="304800" cy="990600"/>
          </a:xfrm>
          <a:prstGeom prst="rect">
            <a:avLst/>
          </a:prstGeom>
          <a:noFill/>
          <a:ln w="9525">
            <a:noFill/>
            <a:miter lim="800000"/>
          </a:ln>
        </p:spPr>
        <p:txBody>
          <a:bodyPr vert="horz" wrap="square" lIns="91440" tIns="45720" rIns="91440" bIns="45720" numCol="1" anchor="ctr" anchorCtr="0" compatLnSpc="1"/>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600" dirty="0" smtClean="0">
                <a:latin typeface="微软雅黑" panose="020B0503020204020204" pitchFamily="34" charset="-122"/>
                <a:ea typeface="微软雅黑" panose="020B0503020204020204" pitchFamily="34" charset="-122"/>
                <a:cs typeface="+mj-cs"/>
              </a:rPr>
              <a:t>扩</a:t>
            </a:r>
            <a:endParaRPr kumimoji="1" lang="en-US" altLang="zh-CN" sz="1600" dirty="0" smtClean="0">
              <a:latin typeface="微软雅黑" panose="020B0503020204020204" pitchFamily="34" charset="-122"/>
              <a:ea typeface="微软雅黑" panose="020B0503020204020204" pitchFamily="34" charset="-122"/>
              <a:cs typeface="+mj-cs"/>
            </a:endParaRPr>
          </a:p>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600" dirty="0" smtClean="0">
                <a:latin typeface="微软雅黑" panose="020B0503020204020204" pitchFamily="34" charset="-122"/>
                <a:ea typeface="微软雅黑" panose="020B0503020204020204" pitchFamily="34" charset="-122"/>
                <a:cs typeface="+mj-cs"/>
              </a:rPr>
              <a:t>展</a:t>
            </a:r>
            <a:endParaRPr kumimoji="1" lang="en-US" altLang="zh-CN" sz="1600" dirty="0" smtClean="0">
              <a:latin typeface="微软雅黑" panose="020B0503020204020204" pitchFamily="34" charset="-122"/>
              <a:ea typeface="微软雅黑" panose="020B0503020204020204" pitchFamily="34" charset="-122"/>
              <a:cs typeface="+mj-cs"/>
            </a:endParaRPr>
          </a:p>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600" dirty="0" smtClean="0">
                <a:latin typeface="微软雅黑" panose="020B0503020204020204" pitchFamily="34" charset="-122"/>
                <a:ea typeface="微软雅黑" panose="020B0503020204020204" pitchFamily="34" charset="-122"/>
                <a:cs typeface="+mj-cs"/>
              </a:rPr>
              <a:t>应</a:t>
            </a:r>
            <a:endParaRPr kumimoji="1" lang="en-US" altLang="zh-CN" sz="1600" dirty="0" smtClean="0">
              <a:latin typeface="微软雅黑" panose="020B0503020204020204" pitchFamily="34" charset="-122"/>
              <a:ea typeface="微软雅黑" panose="020B0503020204020204" pitchFamily="34" charset="-122"/>
              <a:cs typeface="+mj-cs"/>
            </a:endParaRPr>
          </a:p>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600" dirty="0" smtClean="0">
                <a:latin typeface="微软雅黑" panose="020B0503020204020204" pitchFamily="34" charset="-122"/>
                <a:ea typeface="微软雅黑" panose="020B0503020204020204" pitchFamily="34" charset="-122"/>
                <a:cs typeface="+mj-cs"/>
              </a:rPr>
              <a:t>用</a:t>
            </a:r>
            <a:endParaRPr kumimoji="1" lang="zh-CN" altLang="en-US" sz="16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sp>
        <p:nvSpPr>
          <p:cNvPr id="43" name="上箭头 42"/>
          <p:cNvSpPr/>
          <p:nvPr/>
        </p:nvSpPr>
        <p:spPr>
          <a:xfrm>
            <a:off x="3841200" y="1295400"/>
            <a:ext cx="304800" cy="228600"/>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dk1"/>
              </a:solidFill>
            </a:endParaRPr>
          </a:p>
        </p:txBody>
      </p:sp>
      <p:sp>
        <p:nvSpPr>
          <p:cNvPr id="44" name="标题 1"/>
          <p:cNvSpPr txBox="1"/>
          <p:nvPr/>
        </p:nvSpPr>
        <p:spPr bwMode="auto">
          <a:xfrm>
            <a:off x="4114800" y="1219200"/>
            <a:ext cx="1143000" cy="381000"/>
          </a:xfrm>
          <a:prstGeom prst="rect">
            <a:avLst/>
          </a:prstGeom>
          <a:noFill/>
          <a:ln w="9525">
            <a:noFill/>
            <a:miter lim="800000"/>
          </a:ln>
        </p:spPr>
        <p:txBody>
          <a:bodyPr vert="horz" wrap="square" lIns="91440" tIns="45720" rIns="91440" bIns="45720" numCol="1" anchor="ctr" anchorCtr="0" compatLnSpc="1"/>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1" lang="zh-CN" altLang="en-US" sz="1600" noProof="0" dirty="0" smtClean="0">
                <a:latin typeface="微软雅黑" panose="020B0503020204020204" pitchFamily="34" charset="-122"/>
                <a:ea typeface="微软雅黑" panose="020B0503020204020204" pitchFamily="34" charset="-122"/>
                <a:cs typeface="+mj-cs"/>
              </a:rPr>
              <a:t>增值应用</a:t>
            </a:r>
            <a:endParaRPr kumimoji="1" lang="zh-CN" altLang="en-US" sz="16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1219200" y="2895600"/>
            <a:ext cx="1219200" cy="2362200"/>
          </a:xfrm>
          <a:prstGeom prst="rect">
            <a:avLst/>
          </a:prstGeom>
          <a:noFill/>
          <a:ln w="19050">
            <a:solidFill>
              <a:schemeClr val="tx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6" name="标题 1"/>
          <p:cNvSpPr txBox="1"/>
          <p:nvPr/>
        </p:nvSpPr>
        <p:spPr bwMode="auto">
          <a:xfrm>
            <a:off x="3962400" y="6096000"/>
            <a:ext cx="1524000" cy="381000"/>
          </a:xfrm>
          <a:prstGeom prst="rect">
            <a:avLst/>
          </a:prstGeom>
          <a:noFill/>
          <a:ln w="9525">
            <a:noFill/>
            <a:miter lim="800000"/>
          </a:ln>
        </p:spPr>
        <p:txBody>
          <a:bodyPr vert="horz" wrap="square" lIns="91440" tIns="45720" rIns="91440" bIns="45720" numCol="1" anchor="ctr" anchorCtr="0" compatLnSpc="1"/>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1" lang="en-US" altLang="zh-CN" sz="1600" b="1" noProof="0" dirty="0" smtClean="0">
                <a:latin typeface="微软雅黑" panose="020B0503020204020204" pitchFamily="34" charset="-122"/>
                <a:ea typeface="微软雅黑" panose="020B0503020204020204" pitchFamily="34" charset="-122"/>
                <a:cs typeface="+mj-cs"/>
              </a:rPr>
              <a:t>ERP1</a:t>
            </a:r>
            <a:r>
              <a:rPr kumimoji="1" lang="zh-CN" altLang="en-US" sz="1600" b="1" noProof="0" dirty="0" smtClean="0">
                <a:latin typeface="微软雅黑" panose="020B0503020204020204" pitchFamily="34" charset="-122"/>
                <a:ea typeface="微软雅黑" panose="020B0503020204020204" pitchFamily="34" charset="-122"/>
                <a:cs typeface="+mj-cs"/>
              </a:rPr>
              <a:t>应用部署</a:t>
            </a:r>
            <a:endParaRPr kumimoji="1" lang="zh-CN" altLang="en-US" sz="16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cxnSp>
        <p:nvCxnSpPr>
          <p:cNvPr id="47" name="直接箭头连接符 46"/>
          <p:cNvCxnSpPr>
            <a:endCxn id="45" idx="0"/>
          </p:cNvCxnSpPr>
          <p:nvPr/>
        </p:nvCxnSpPr>
        <p:spPr>
          <a:xfrm>
            <a:off x="1828800" y="25908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sp>
        <p:nvSpPr>
          <p:cNvPr id="48" name="矩形 47"/>
          <p:cNvSpPr/>
          <p:nvPr/>
        </p:nvSpPr>
        <p:spPr>
          <a:xfrm>
            <a:off x="2667000" y="2895600"/>
            <a:ext cx="1219200" cy="2057400"/>
          </a:xfrm>
          <a:prstGeom prst="rect">
            <a:avLst/>
          </a:prstGeom>
          <a:noFill/>
          <a:ln w="19050">
            <a:solidFill>
              <a:schemeClr val="tx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9" name="矩形 48"/>
          <p:cNvSpPr/>
          <p:nvPr/>
        </p:nvSpPr>
        <p:spPr>
          <a:xfrm>
            <a:off x="4114800" y="2895600"/>
            <a:ext cx="1219200" cy="2057400"/>
          </a:xfrm>
          <a:prstGeom prst="rect">
            <a:avLst/>
          </a:prstGeom>
          <a:noFill/>
          <a:ln w="19050">
            <a:solidFill>
              <a:schemeClr val="tx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50" name="直接箭头连接符 49"/>
          <p:cNvCxnSpPr/>
          <p:nvPr/>
        </p:nvCxnSpPr>
        <p:spPr>
          <a:xfrm>
            <a:off x="1828800" y="34290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51" name="直接箭头连接符 50"/>
          <p:cNvCxnSpPr/>
          <p:nvPr/>
        </p:nvCxnSpPr>
        <p:spPr>
          <a:xfrm>
            <a:off x="1828800" y="42672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52" name="直接箭头连接符 51"/>
          <p:cNvCxnSpPr>
            <a:endCxn id="48" idx="0"/>
          </p:cNvCxnSpPr>
          <p:nvPr/>
        </p:nvCxnSpPr>
        <p:spPr>
          <a:xfrm>
            <a:off x="3276600" y="2514600"/>
            <a:ext cx="0" cy="3810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53" name="直接箭头连接符 52"/>
          <p:cNvCxnSpPr/>
          <p:nvPr/>
        </p:nvCxnSpPr>
        <p:spPr>
          <a:xfrm>
            <a:off x="3276600" y="4800600"/>
            <a:ext cx="0" cy="4572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54" name="直接箭头连接符 53"/>
          <p:cNvCxnSpPr/>
          <p:nvPr/>
        </p:nvCxnSpPr>
        <p:spPr>
          <a:xfrm>
            <a:off x="2362200" y="2362200"/>
            <a:ext cx="304800" cy="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55" name="直接箭头连接符 54"/>
          <p:cNvCxnSpPr/>
          <p:nvPr/>
        </p:nvCxnSpPr>
        <p:spPr>
          <a:xfrm flipH="1">
            <a:off x="3810000" y="2362200"/>
            <a:ext cx="304800" cy="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56" name="直接箭头连接符 55"/>
          <p:cNvCxnSpPr>
            <a:endCxn id="49" idx="0"/>
          </p:cNvCxnSpPr>
          <p:nvPr/>
        </p:nvCxnSpPr>
        <p:spPr>
          <a:xfrm>
            <a:off x="4724400" y="2514600"/>
            <a:ext cx="0" cy="3810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57" name="直接箭头连接符 56"/>
          <p:cNvCxnSpPr/>
          <p:nvPr/>
        </p:nvCxnSpPr>
        <p:spPr>
          <a:xfrm>
            <a:off x="4724400" y="34290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58" name="直接箭头连接符 57"/>
          <p:cNvCxnSpPr/>
          <p:nvPr/>
        </p:nvCxnSpPr>
        <p:spPr>
          <a:xfrm>
            <a:off x="4724400" y="4114800"/>
            <a:ext cx="0" cy="30480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59" name="肘形连接符 58"/>
          <p:cNvCxnSpPr>
            <a:stCxn id="17" idx="3"/>
            <a:endCxn id="27" idx="1"/>
          </p:cNvCxnSpPr>
          <p:nvPr/>
        </p:nvCxnSpPr>
        <p:spPr>
          <a:xfrm flipV="1">
            <a:off x="3768600" y="3479829"/>
            <a:ext cx="1909200" cy="1938772"/>
          </a:xfrm>
          <a:prstGeom prst="bentConnector3">
            <a:avLst>
              <a:gd name="adj1" fmla="val 86457"/>
            </a:avLst>
          </a:prstGeom>
          <a:ln>
            <a:solidFill>
              <a:schemeClr val="bg1">
                <a:lumMod val="65000"/>
              </a:schemeClr>
            </a:solidFill>
            <a:tailEnd type="arrow"/>
          </a:ln>
        </p:spPr>
        <p:style>
          <a:lnRef idx="1">
            <a:schemeClr val="dk1"/>
          </a:lnRef>
          <a:fillRef idx="0">
            <a:schemeClr val="dk1"/>
          </a:fillRef>
          <a:effectRef idx="0">
            <a:schemeClr val="dk1"/>
          </a:effectRef>
          <a:fontRef idx="minor">
            <a:schemeClr val="tx1"/>
          </a:fontRef>
        </p:style>
      </p:cxnSp>
      <p:cxnSp>
        <p:nvCxnSpPr>
          <p:cNvPr id="60" name="直接箭头连接符 59"/>
          <p:cNvCxnSpPr>
            <a:stCxn id="39" idx="0"/>
            <a:endCxn id="27" idx="2"/>
          </p:cNvCxnSpPr>
          <p:nvPr/>
        </p:nvCxnSpPr>
        <p:spPr>
          <a:xfrm flipV="1">
            <a:off x="6181800" y="3623828"/>
            <a:ext cx="0" cy="160715"/>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61" name="肘形连接符 60"/>
          <p:cNvCxnSpPr>
            <a:stCxn id="27" idx="3"/>
            <a:endCxn id="30" idx="3"/>
          </p:cNvCxnSpPr>
          <p:nvPr/>
        </p:nvCxnSpPr>
        <p:spPr>
          <a:xfrm>
            <a:off x="6685800" y="3479828"/>
            <a:ext cx="12700" cy="1794856"/>
          </a:xfrm>
          <a:prstGeom prst="bentConnector3">
            <a:avLst>
              <a:gd name="adj1" fmla="val 1370150"/>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62" name="直接箭头连接符 61"/>
          <p:cNvCxnSpPr/>
          <p:nvPr/>
        </p:nvCxnSpPr>
        <p:spPr>
          <a:xfrm flipH="1">
            <a:off x="6705600" y="4800600"/>
            <a:ext cx="152400" cy="0"/>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63" name="肘形连接符 62"/>
          <p:cNvCxnSpPr>
            <a:endCxn id="25" idx="1"/>
          </p:cNvCxnSpPr>
          <p:nvPr/>
        </p:nvCxnSpPr>
        <p:spPr>
          <a:xfrm flipV="1">
            <a:off x="2344800" y="2599200"/>
            <a:ext cx="3352800" cy="2294400"/>
          </a:xfrm>
          <a:prstGeom prst="bentConnector3">
            <a:avLst>
              <a:gd name="adj1" fmla="val 4817"/>
            </a:avLst>
          </a:prstGeom>
          <a:ln>
            <a:solidFill>
              <a:schemeClr val="bg1">
                <a:lumMod val="65000"/>
              </a:schemeClr>
            </a:solidFill>
            <a:tailEnd type="arrow"/>
          </a:ln>
        </p:spPr>
        <p:style>
          <a:lnRef idx="1">
            <a:schemeClr val="dk1"/>
          </a:lnRef>
          <a:fillRef idx="0">
            <a:schemeClr val="dk1"/>
          </a:fillRef>
          <a:effectRef idx="0">
            <a:schemeClr val="dk1"/>
          </a:effectRef>
          <a:fontRef idx="minor">
            <a:schemeClr val="tx1"/>
          </a:fontRef>
        </p:style>
      </p:cxnSp>
      <p:cxnSp>
        <p:nvCxnSpPr>
          <p:cNvPr id="64" name="肘形连接符 63"/>
          <p:cNvCxnSpPr>
            <a:stCxn id="28" idx="1"/>
            <a:endCxn id="27" idx="1"/>
          </p:cNvCxnSpPr>
          <p:nvPr/>
        </p:nvCxnSpPr>
        <p:spPr>
          <a:xfrm rot="10800000">
            <a:off x="5677800" y="3479829"/>
            <a:ext cx="12700" cy="897428"/>
          </a:xfrm>
          <a:prstGeom prst="bentConnector3">
            <a:avLst>
              <a:gd name="adj1" fmla="val 115522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cxnSp>
        <p:nvCxnSpPr>
          <p:cNvPr id="65" name="肘形连接符 64"/>
          <p:cNvCxnSpPr>
            <a:stCxn id="24" idx="3"/>
            <a:endCxn id="26" idx="1"/>
          </p:cNvCxnSpPr>
          <p:nvPr/>
        </p:nvCxnSpPr>
        <p:spPr>
          <a:xfrm flipV="1">
            <a:off x="5199000" y="3031114"/>
            <a:ext cx="478800" cy="1532487"/>
          </a:xfrm>
          <a:prstGeom prst="bentConnector3">
            <a:avLst>
              <a:gd name="adj1" fmla="val 27197"/>
            </a:avLst>
          </a:prstGeom>
          <a:ln>
            <a:solidFill>
              <a:schemeClr val="bg1">
                <a:lumMod val="65000"/>
              </a:schemeClr>
            </a:solidFill>
            <a:tailEnd type="arrow"/>
          </a:ln>
        </p:spPr>
        <p:style>
          <a:lnRef idx="1">
            <a:schemeClr val="dk1"/>
          </a:lnRef>
          <a:fillRef idx="0">
            <a:schemeClr val="dk1"/>
          </a:fillRef>
          <a:effectRef idx="0">
            <a:schemeClr val="dk1"/>
          </a:effectRef>
          <a:fontRef idx="minor">
            <a:schemeClr val="tx1"/>
          </a:fontRef>
        </p:style>
      </p:cxnSp>
      <p:grpSp>
        <p:nvGrpSpPr>
          <p:cNvPr id="66" name="组合 166"/>
          <p:cNvGrpSpPr/>
          <p:nvPr/>
        </p:nvGrpSpPr>
        <p:grpSpPr>
          <a:xfrm>
            <a:off x="1098000" y="914400"/>
            <a:ext cx="5836200" cy="304800"/>
            <a:chOff x="1098000" y="914400"/>
            <a:chExt cx="4325400" cy="304800"/>
          </a:xfrm>
        </p:grpSpPr>
        <p:sp>
          <p:nvSpPr>
            <p:cNvPr id="67" name="矩形 66"/>
            <p:cNvSpPr/>
            <p:nvPr/>
          </p:nvSpPr>
          <p:spPr>
            <a:xfrm>
              <a:off x="1098000" y="914400"/>
              <a:ext cx="10800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决策支持</a:t>
              </a:r>
              <a:endParaRPr lang="zh-CN" altLang="en-US" sz="1200" dirty="0">
                <a:latin typeface="微软雅黑" panose="020B0503020204020204" pitchFamily="34" charset="-122"/>
                <a:ea typeface="微软雅黑" panose="020B0503020204020204" pitchFamily="34" charset="-122"/>
              </a:endParaRPr>
            </a:p>
          </p:txBody>
        </p:sp>
        <p:sp>
          <p:nvSpPr>
            <p:cNvPr id="68" name="矩形 67"/>
            <p:cNvSpPr/>
            <p:nvPr/>
          </p:nvSpPr>
          <p:spPr>
            <a:xfrm>
              <a:off x="2196600" y="914400"/>
              <a:ext cx="10800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资金管理</a:t>
              </a:r>
              <a:endParaRPr lang="zh-CN" altLang="en-US" sz="1200" dirty="0">
                <a:latin typeface="微软雅黑" panose="020B0503020204020204" pitchFamily="34" charset="-122"/>
                <a:ea typeface="微软雅黑" panose="020B0503020204020204" pitchFamily="34" charset="-122"/>
              </a:endParaRPr>
            </a:p>
          </p:txBody>
        </p:sp>
        <p:sp>
          <p:nvSpPr>
            <p:cNvPr id="69" name="矩形 68"/>
            <p:cNvSpPr/>
            <p:nvPr/>
          </p:nvSpPr>
          <p:spPr>
            <a:xfrm>
              <a:off x="3276600" y="914400"/>
              <a:ext cx="10800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预算管理</a:t>
              </a:r>
              <a:endParaRPr lang="zh-CN" altLang="en-US" sz="1200" dirty="0">
                <a:latin typeface="微软雅黑" panose="020B0503020204020204" pitchFamily="34" charset="-122"/>
                <a:ea typeface="微软雅黑" panose="020B0503020204020204" pitchFamily="34" charset="-122"/>
              </a:endParaRPr>
            </a:p>
          </p:txBody>
        </p:sp>
        <p:sp>
          <p:nvSpPr>
            <p:cNvPr id="70" name="矩形 69"/>
            <p:cNvSpPr/>
            <p:nvPr/>
          </p:nvSpPr>
          <p:spPr>
            <a:xfrm>
              <a:off x="4343400" y="914400"/>
              <a:ext cx="10800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成本管理</a:t>
              </a:r>
              <a:endParaRPr lang="zh-CN" altLang="en-US" sz="1200" dirty="0">
                <a:latin typeface="微软雅黑" panose="020B0503020204020204" pitchFamily="34" charset="-122"/>
                <a:ea typeface="微软雅黑" panose="020B0503020204020204" pitchFamily="34" charset="-122"/>
              </a:endParaRPr>
            </a:p>
          </p:txBody>
        </p:sp>
      </p:grpSp>
      <p:grpSp>
        <p:nvGrpSpPr>
          <p:cNvPr id="71" name="组合 23"/>
          <p:cNvGrpSpPr/>
          <p:nvPr/>
        </p:nvGrpSpPr>
        <p:grpSpPr>
          <a:xfrm>
            <a:off x="228600" y="762000"/>
            <a:ext cx="8610600" cy="5791200"/>
            <a:chOff x="228600" y="761999"/>
            <a:chExt cx="14766150" cy="5562599"/>
          </a:xfrm>
        </p:grpSpPr>
        <p:sp>
          <p:nvSpPr>
            <p:cNvPr id="72" name="矩形 71"/>
            <p:cNvSpPr/>
            <p:nvPr/>
          </p:nvSpPr>
          <p:spPr>
            <a:xfrm>
              <a:off x="228600" y="761999"/>
              <a:ext cx="14766150" cy="5562599"/>
            </a:xfrm>
            <a:prstGeom prst="rect">
              <a:avLst/>
            </a:prstGeom>
            <a:solidFill>
              <a:schemeClr val="bg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FF0000"/>
                </a:buClr>
                <a:buFont typeface="Wingdings" panose="05000000000000000000" pitchFamily="2" charset="2"/>
                <a:buChar char="p"/>
                <a:defRPr/>
              </a:pPr>
              <a:r>
                <a:rPr lang="zh-CN" altLang="en-US" dirty="0" smtClean="0">
                  <a:solidFill>
                    <a:schemeClr val="tx1"/>
                  </a:solidFill>
                  <a:latin typeface="微软雅黑" panose="020B0503020204020204" pitchFamily="34" charset="-122"/>
                  <a:ea typeface="微软雅黑" panose="020B0503020204020204" pitchFamily="34" charset="-122"/>
                </a:rPr>
                <a:t>面向中小企业提供财务供应链管理为核心的产品应用方案</a:t>
              </a:r>
              <a:r>
                <a:rPr lang="en-US" altLang="zh-CN" dirty="0" smtClean="0">
                  <a:solidFill>
                    <a:schemeClr val="tx1"/>
                  </a:solidFill>
                  <a:latin typeface="微软雅黑" panose="020B0503020204020204" pitchFamily="34" charset="-122"/>
                  <a:ea typeface="微软雅黑" panose="020B0503020204020204" pitchFamily="34" charset="-122"/>
                </a:rPr>
                <a:t> </a:t>
              </a:r>
              <a:endParaRPr lang="zh-CN" altLang="en-US" dirty="0" smtClean="0">
                <a:solidFill>
                  <a:schemeClr val="tx1"/>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defRPr/>
              </a:pPr>
              <a:r>
                <a:rPr lang="zh-CN" altLang="en-US" dirty="0" smtClean="0">
                  <a:solidFill>
                    <a:schemeClr val="tx1"/>
                  </a:solidFill>
                  <a:latin typeface="微软雅黑" panose="020B0503020204020204" pitchFamily="34" charset="-122"/>
                  <a:ea typeface="微软雅黑" panose="020B0503020204020204" pitchFamily="34" charset="-122"/>
                </a:rPr>
                <a:t>快速处理客户订单，管理客户销售订单的全过程流程，提高经营效率</a:t>
              </a:r>
              <a:endParaRPr lang="zh-CN" altLang="en-US" dirty="0" smtClean="0">
                <a:solidFill>
                  <a:schemeClr val="tx1"/>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defRPr/>
              </a:pPr>
              <a:r>
                <a:rPr lang="zh-CN" altLang="en-US" dirty="0" smtClean="0">
                  <a:solidFill>
                    <a:schemeClr val="tx1"/>
                  </a:solidFill>
                  <a:latin typeface="微软雅黑" panose="020B0503020204020204" pitchFamily="34" charset="-122"/>
                  <a:ea typeface="微软雅黑" panose="020B0503020204020204" pitchFamily="34" charset="-122"/>
                </a:rPr>
                <a:t>严格供应商管理，支持从询价到采购订单、合格入库的全业务流程的管控，提供采购业务的精细化管理</a:t>
              </a:r>
              <a:endParaRPr lang="zh-CN" altLang="en-US" dirty="0" smtClean="0">
                <a:solidFill>
                  <a:schemeClr val="tx1"/>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defRPr/>
              </a:pPr>
              <a:r>
                <a:rPr lang="zh-CN" altLang="en-US" dirty="0" smtClean="0">
                  <a:solidFill>
                    <a:schemeClr val="tx1"/>
                  </a:solidFill>
                  <a:latin typeface="微软雅黑" panose="020B0503020204020204" pitchFamily="34" charset="-122"/>
                  <a:ea typeface="微软雅黑" panose="020B0503020204020204" pitchFamily="34" charset="-122"/>
                </a:rPr>
                <a:t>管理企业库存，动态掌控库存，帮助企业严格管理库存物料</a:t>
              </a:r>
              <a:endParaRPr lang="zh-CN" altLang="en-US" dirty="0" smtClean="0">
                <a:solidFill>
                  <a:schemeClr val="tx1"/>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Char char="p"/>
                <a:defRPr/>
              </a:pPr>
              <a:r>
                <a:rPr lang="zh-CN" altLang="en-US" dirty="0" smtClean="0">
                  <a:solidFill>
                    <a:schemeClr val="tx1"/>
                  </a:solidFill>
                  <a:latin typeface="微软雅黑" panose="020B0503020204020204" pitchFamily="34" charset="-122"/>
                  <a:ea typeface="微软雅黑" panose="020B0503020204020204" pitchFamily="34" charset="-122"/>
                </a:rPr>
                <a:t>通过应收、应付的账款管理，帮助企业加强资金管理，提高企业的财务管理能力</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3" name="标题 1"/>
            <p:cNvSpPr txBox="1"/>
            <p:nvPr/>
          </p:nvSpPr>
          <p:spPr bwMode="auto">
            <a:xfrm>
              <a:off x="457201" y="1371600"/>
              <a:ext cx="2366375" cy="585788"/>
            </a:xfrm>
            <a:prstGeom prst="rect">
              <a:avLst/>
            </a:prstGeom>
            <a:noFill/>
            <a:ln w="9525">
              <a:noFill/>
              <a:miter lim="800000"/>
            </a:ln>
          </p:spPr>
          <p:txBody>
            <a:bodyPr vert="horz" wrap="square" lIns="91440" tIns="45720" rIns="91440" bIns="45720" numCol="1" anchor="ctr" anchorCtr="0" compatLnSpc="1"/>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1" lang="en-US" altLang="zh-CN" sz="3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j-cs"/>
                </a:rPr>
                <a:t>ERP1</a:t>
              </a:r>
              <a:endParaRPr kumimoji="1" lang="zh-CN" altLang="en-US" sz="3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grpSp>
      <p:sp>
        <p:nvSpPr>
          <p:cNvPr id="74" name="标题 1"/>
          <p:cNvSpPr>
            <a:spLocks noGrp="1"/>
          </p:cNvSpPr>
          <p:nvPr>
            <p:ph type="ctrTitle"/>
          </p:nvPr>
        </p:nvSpPr>
        <p:spPr>
          <a:xfrm>
            <a:off x="107504" y="188640"/>
            <a:ext cx="7776864" cy="517704"/>
          </a:xfrm>
        </p:spPr>
        <p:txBody>
          <a:bodyPr/>
          <a:lstStyle/>
          <a:p>
            <a:pPr marL="457200" indent="-457200">
              <a:defRPr/>
            </a:pPr>
            <a:r>
              <a:rPr lang="en-US" altLang="zh-CN" sz="2800" kern="1200" dirty="0" smtClean="0">
                <a:solidFill>
                  <a:srgbClr val="FF0000"/>
                </a:solidFill>
                <a:latin typeface="微软雅黑" panose="020B0503020204020204" pitchFamily="34" charset="-122"/>
                <a:ea typeface="微软雅黑" panose="020B0503020204020204" pitchFamily="34" charset="-122"/>
              </a:rPr>
              <a:t>ERP1</a:t>
            </a:r>
            <a:r>
              <a:rPr lang="zh-CN" altLang="en-US" sz="2800" kern="1200" dirty="0" smtClean="0">
                <a:solidFill>
                  <a:srgbClr val="FF0000"/>
                </a:solidFill>
                <a:latin typeface="微软雅黑" panose="020B0503020204020204" pitchFamily="34" charset="-122"/>
                <a:ea typeface="微软雅黑" panose="020B0503020204020204" pitchFamily="34" charset="-122"/>
                <a:cs typeface="+mn-cs"/>
              </a:rPr>
              <a:t>解决方案</a:t>
            </a:r>
            <a:endParaRPr lang="zh-CN" altLang="en-US" sz="2800" kern="1200" dirty="0" smtClean="0">
              <a:solidFill>
                <a:srgbClr val="FF0000"/>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slide(fromLeft)">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3880" y="76201"/>
            <a:ext cx="7010400" cy="585788"/>
          </a:xfrm>
        </p:spPr>
        <p:txBody>
          <a:bodyPr/>
          <a:lstStyle/>
          <a:p>
            <a:r>
              <a:rPr lang="zh-CN" altLang="en-US" dirty="0" smtClean="0">
                <a:solidFill>
                  <a:srgbClr val="FF0000"/>
                </a:solidFill>
                <a:latin typeface="微软雅黑" panose="020B0503020204020204" pitchFamily="34" charset="-122"/>
                <a:ea typeface="微软雅黑" panose="020B0503020204020204" pitchFamily="34" charset="-122"/>
              </a:rPr>
              <a:t>零售领域总体</a:t>
            </a:r>
            <a:endParaRPr lang="zh-CN" altLang="en-US" dirty="0">
              <a:solidFill>
                <a:srgbClr val="FF0000"/>
              </a:solidFill>
              <a:latin typeface="微软雅黑" panose="020B0503020204020204" pitchFamily="34" charset="-122"/>
              <a:ea typeface="微软雅黑" panose="020B0503020204020204" pitchFamily="34" charset="-122"/>
            </a:endParaRPr>
          </a:p>
        </p:txBody>
      </p:sp>
      <p:cxnSp>
        <p:nvCxnSpPr>
          <p:cNvPr id="36" name="直接箭头连接符 35"/>
          <p:cNvCxnSpPr/>
          <p:nvPr/>
        </p:nvCxnSpPr>
        <p:spPr>
          <a:xfrm>
            <a:off x="14759669" y="6479562"/>
            <a:ext cx="0" cy="118335"/>
          </a:xfrm>
          <a:prstGeom prst="straightConnector1">
            <a:avLst/>
          </a:prstGeom>
          <a:ln w="19050">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14574095" y="6479562"/>
            <a:ext cx="0" cy="385093"/>
          </a:xfrm>
          <a:prstGeom prst="straightConnector1">
            <a:avLst/>
          </a:prstGeom>
          <a:ln w="19050">
            <a:solidFill>
              <a:srgbClr val="008CD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7" name="圆角矩形 46"/>
          <p:cNvSpPr/>
          <p:nvPr/>
        </p:nvSpPr>
        <p:spPr>
          <a:xfrm>
            <a:off x="609600" y="3886200"/>
            <a:ext cx="7696200" cy="1371600"/>
          </a:xfrm>
          <a:prstGeom prst="roundRect">
            <a:avLst/>
          </a:prstGeom>
          <a:solidFill>
            <a:schemeClr val="bg1">
              <a:lumMod val="95000"/>
            </a:schemeClr>
          </a:solidFill>
          <a:ln w="9525">
            <a:noFill/>
            <a:miter lim="800000"/>
          </a:ln>
        </p:spPr>
        <p:txBody>
          <a:bodyPr wrap="none" anchor="ctr"/>
          <a:lstStyle/>
          <a:p>
            <a:pPr>
              <a:defRPr/>
            </a:pPr>
            <a:endParaRPr lang="zh-CN" altLang="en-US">
              <a:solidFill>
                <a:schemeClr val="tx1"/>
              </a:solidFill>
              <a:latin typeface="Arial" panose="020B0604020202020204" pitchFamily="34" charset="0"/>
              <a:ea typeface="宋体" panose="02010600030101010101" pitchFamily="2" charset="-122"/>
            </a:endParaRPr>
          </a:p>
        </p:txBody>
      </p:sp>
      <p:sp>
        <p:nvSpPr>
          <p:cNvPr id="49" name="圆角矩形 48"/>
          <p:cNvSpPr/>
          <p:nvPr/>
        </p:nvSpPr>
        <p:spPr>
          <a:xfrm>
            <a:off x="609600" y="2057400"/>
            <a:ext cx="7696200" cy="1752600"/>
          </a:xfrm>
          <a:prstGeom prst="roundRect">
            <a:avLst/>
          </a:prstGeom>
          <a:solidFill>
            <a:schemeClr val="bg1">
              <a:lumMod val="95000"/>
            </a:schemeClr>
          </a:solidFill>
          <a:ln w="9525">
            <a:noFill/>
            <a:miter lim="800000"/>
          </a:ln>
        </p:spPr>
        <p:txBody>
          <a:bodyPr wrap="none" anchor="ctr"/>
          <a:lstStyle/>
          <a:p>
            <a:pPr>
              <a:defRPr/>
            </a:pPr>
            <a:endParaRPr lang="zh-CN" altLang="en-US">
              <a:solidFill>
                <a:schemeClr val="tx1"/>
              </a:solidFill>
              <a:latin typeface="Arial" panose="020B0604020202020204" pitchFamily="34" charset="0"/>
              <a:ea typeface="宋体" panose="02010600030101010101" pitchFamily="2" charset="-122"/>
            </a:endParaRPr>
          </a:p>
        </p:txBody>
      </p:sp>
      <p:sp>
        <p:nvSpPr>
          <p:cNvPr id="50" name="圆角矩形 49"/>
          <p:cNvSpPr/>
          <p:nvPr/>
        </p:nvSpPr>
        <p:spPr>
          <a:xfrm>
            <a:off x="609600" y="762000"/>
            <a:ext cx="7696200" cy="1219200"/>
          </a:xfrm>
          <a:prstGeom prst="roundRect">
            <a:avLst/>
          </a:prstGeom>
          <a:solidFill>
            <a:schemeClr val="bg1">
              <a:lumMod val="95000"/>
            </a:schemeClr>
          </a:solidFill>
          <a:ln w="9525">
            <a:noFill/>
            <a:miter lim="800000"/>
          </a:ln>
        </p:spPr>
        <p:txBody>
          <a:bodyPr wrap="none" anchor="ctr"/>
          <a:lstStyle/>
          <a:p>
            <a:pPr>
              <a:defRPr/>
            </a:pPr>
            <a:endParaRPr lang="zh-CN" altLang="en-US">
              <a:solidFill>
                <a:schemeClr val="tx1"/>
              </a:solidFill>
              <a:latin typeface="Arial" panose="020B0604020202020204" pitchFamily="34" charset="0"/>
              <a:ea typeface="宋体" panose="02010600030101010101" pitchFamily="2" charset="-122"/>
            </a:endParaRPr>
          </a:p>
        </p:txBody>
      </p:sp>
      <p:sp>
        <p:nvSpPr>
          <p:cNvPr id="51" name="圆角矩形 50"/>
          <p:cNvSpPr/>
          <p:nvPr/>
        </p:nvSpPr>
        <p:spPr>
          <a:xfrm>
            <a:off x="5029200" y="8382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门店配货</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5029200" y="15240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采购计划</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53" name="圆角矩形 52"/>
          <p:cNvSpPr/>
          <p:nvPr/>
        </p:nvSpPr>
        <p:spPr>
          <a:xfrm>
            <a:off x="6858000" y="15240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采购订单</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1905000" y="25908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smtClean="0">
                <a:solidFill>
                  <a:schemeClr val="tx1"/>
                </a:solidFill>
                <a:latin typeface="微软雅黑" panose="020B0503020204020204" pitchFamily="34" charset="-122"/>
                <a:ea typeface="微软雅黑" panose="020B0503020204020204" pitchFamily="34" charset="-122"/>
              </a:rPr>
              <a:t>促销方案</a:t>
            </a:r>
            <a:endParaRPr lang="zh-CN" altLang="en-US" sz="1200" dirty="0" smtClean="0">
              <a:solidFill>
                <a:schemeClr val="tx1"/>
              </a:solidFill>
              <a:latin typeface="微软雅黑" panose="020B0503020204020204" pitchFamily="34" charset="-122"/>
              <a:ea typeface="微软雅黑" panose="020B0503020204020204" pitchFamily="34" charset="-122"/>
            </a:endParaRPr>
          </a:p>
        </p:txBody>
      </p:sp>
      <p:sp>
        <p:nvSpPr>
          <p:cNvPr id="55" name="圆角矩形 54"/>
          <p:cNvSpPr/>
          <p:nvPr/>
        </p:nvSpPr>
        <p:spPr>
          <a:xfrm>
            <a:off x="1905000" y="29718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CN" sz="1200" dirty="0" smtClean="0">
                <a:solidFill>
                  <a:schemeClr val="tx1"/>
                </a:solidFill>
                <a:latin typeface="微软雅黑" panose="020B0503020204020204" pitchFamily="34" charset="-122"/>
                <a:ea typeface="微软雅黑" panose="020B0503020204020204" pitchFamily="34" charset="-122"/>
              </a:rPr>
              <a:t>VIP</a:t>
            </a:r>
            <a:r>
              <a:rPr lang="zh-CN" altLang="en-US" sz="1200" dirty="0" smtClean="0">
                <a:solidFill>
                  <a:schemeClr val="tx1"/>
                </a:solidFill>
                <a:latin typeface="微软雅黑" panose="020B0503020204020204" pitchFamily="34" charset="-122"/>
                <a:ea typeface="微软雅黑" panose="020B0503020204020204" pitchFamily="34" charset="-122"/>
              </a:rPr>
              <a:t>政策</a:t>
            </a:r>
            <a:endParaRPr lang="zh-CN" altLang="en-US" sz="1200" dirty="0" smtClean="0">
              <a:solidFill>
                <a:schemeClr val="tx1"/>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1905000" y="33528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smtClean="0">
                <a:solidFill>
                  <a:schemeClr val="tx1"/>
                </a:solidFill>
                <a:latin typeface="微软雅黑" panose="020B0503020204020204" pitchFamily="34" charset="-122"/>
                <a:ea typeface="微软雅黑" panose="020B0503020204020204" pitchFamily="34" charset="-122"/>
              </a:rPr>
              <a:t>储值卡礼券</a:t>
            </a:r>
            <a:endParaRPr lang="zh-CN" altLang="en-US" sz="1200" dirty="0" smtClean="0">
              <a:solidFill>
                <a:schemeClr val="tx1"/>
              </a:solidFill>
              <a:latin typeface="微软雅黑" panose="020B0503020204020204" pitchFamily="34" charset="-122"/>
              <a:ea typeface="微软雅黑" panose="020B0503020204020204" pitchFamily="34" charset="-122"/>
            </a:endParaRPr>
          </a:p>
        </p:txBody>
      </p:sp>
      <p:sp>
        <p:nvSpPr>
          <p:cNvPr id="57" name="圆角矩形 56"/>
          <p:cNvSpPr/>
          <p:nvPr/>
        </p:nvSpPr>
        <p:spPr>
          <a:xfrm>
            <a:off x="1905000" y="48006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加盟店</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1905000" y="44196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直营专柜</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59" name="圆角矩形 58"/>
          <p:cNvSpPr/>
          <p:nvPr/>
        </p:nvSpPr>
        <p:spPr>
          <a:xfrm>
            <a:off x="1905000" y="40386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直</a:t>
            </a:r>
            <a:r>
              <a:rPr lang="zh-CN" altLang="en-US" sz="1200" dirty="0" smtClean="0">
                <a:solidFill>
                  <a:schemeClr val="tx1"/>
                </a:solidFill>
                <a:latin typeface="微软雅黑" panose="020B0503020204020204" pitchFamily="34" charset="-122"/>
                <a:ea typeface="微软雅黑" panose="020B0503020204020204" pitchFamily="34" charset="-122"/>
              </a:rPr>
              <a:t>营店</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3429000" y="47244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门店销售</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5029200" y="47244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前台收银</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2" name="圆角矩形 61"/>
          <p:cNvSpPr/>
          <p:nvPr/>
        </p:nvSpPr>
        <p:spPr>
          <a:xfrm>
            <a:off x="5029200" y="41910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库存管理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6858000" y="4343400"/>
            <a:ext cx="11430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店存出入库</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6858000" y="39624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门店盘点</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6858000" y="47244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交班对账</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5029200" y="33528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门店分析</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6670344" y="3352800"/>
            <a:ext cx="1371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门店补货计划</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4876800" y="2362200"/>
            <a:ext cx="12954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补货计划合并</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69" name="直接箭头连接符 68"/>
          <p:cNvCxnSpPr/>
          <p:nvPr/>
        </p:nvCxnSpPr>
        <p:spPr>
          <a:xfrm>
            <a:off x="3124200" y="4876801"/>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肘形连接符 69"/>
          <p:cNvCxnSpPr/>
          <p:nvPr/>
        </p:nvCxnSpPr>
        <p:spPr>
          <a:xfrm>
            <a:off x="2895600" y="4191000"/>
            <a:ext cx="5334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肘形连接符 70"/>
          <p:cNvCxnSpPr/>
          <p:nvPr/>
        </p:nvCxnSpPr>
        <p:spPr>
          <a:xfrm>
            <a:off x="2895600" y="4572000"/>
            <a:ext cx="5334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a:off x="4419600" y="4876801"/>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6019800" y="4876801"/>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形状 75"/>
          <p:cNvCxnSpPr/>
          <p:nvPr/>
        </p:nvCxnSpPr>
        <p:spPr>
          <a:xfrm>
            <a:off x="2895600" y="2743200"/>
            <a:ext cx="1028700" cy="1981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形状 76"/>
          <p:cNvCxnSpPr/>
          <p:nvPr/>
        </p:nvCxnSpPr>
        <p:spPr>
          <a:xfrm>
            <a:off x="2895600" y="3124200"/>
            <a:ext cx="1028700" cy="1600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形状 77"/>
          <p:cNvCxnSpPr/>
          <p:nvPr/>
        </p:nvCxnSpPr>
        <p:spPr>
          <a:xfrm>
            <a:off x="2895600" y="3505200"/>
            <a:ext cx="1028700" cy="1219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rot="5400000" flipH="1" flipV="1">
            <a:off x="5410201" y="4610102"/>
            <a:ext cx="228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肘形连接符 79"/>
          <p:cNvCxnSpPr/>
          <p:nvPr/>
        </p:nvCxnSpPr>
        <p:spPr>
          <a:xfrm rot="10800000" flipV="1">
            <a:off x="6019800" y="4114800"/>
            <a:ext cx="8382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肘形连接符 80"/>
          <p:cNvCxnSpPr/>
          <p:nvPr/>
        </p:nvCxnSpPr>
        <p:spPr>
          <a:xfrm rot="10800000">
            <a:off x="6019800" y="4343400"/>
            <a:ext cx="838200" cy="152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62" idx="0"/>
            <a:endCxn id="66" idx="2"/>
          </p:cNvCxnSpPr>
          <p:nvPr/>
        </p:nvCxnSpPr>
        <p:spPr>
          <a:xfrm flipV="1">
            <a:off x="5524500" y="3657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66" idx="3"/>
            <a:endCxn id="67" idx="1"/>
          </p:cNvCxnSpPr>
          <p:nvPr/>
        </p:nvCxnSpPr>
        <p:spPr>
          <a:xfrm>
            <a:off x="6019800" y="3505200"/>
            <a:ext cx="6505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圆角矩形 83"/>
          <p:cNvSpPr/>
          <p:nvPr/>
        </p:nvSpPr>
        <p:spPr>
          <a:xfrm>
            <a:off x="6858000" y="23622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a:solidFill>
                  <a:schemeClr val="tx1"/>
                </a:solidFill>
                <a:latin typeface="微软雅黑" panose="020B0503020204020204" pitchFamily="34" charset="-122"/>
                <a:ea typeface="微软雅黑" panose="020B0503020204020204" pitchFamily="34" charset="-122"/>
              </a:rPr>
              <a:t>销售订单</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85" name="直接箭头连接符 84"/>
          <p:cNvCxnSpPr>
            <a:stCxn id="67" idx="0"/>
            <a:endCxn id="84" idx="2"/>
          </p:cNvCxnSpPr>
          <p:nvPr/>
        </p:nvCxnSpPr>
        <p:spPr>
          <a:xfrm flipH="1" flipV="1">
            <a:off x="7353300" y="2667000"/>
            <a:ext cx="2844"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肘形连接符 85"/>
          <p:cNvCxnSpPr/>
          <p:nvPr/>
        </p:nvCxnSpPr>
        <p:spPr>
          <a:xfrm rot="16200000" flipV="1">
            <a:off x="6286500" y="1905000"/>
            <a:ext cx="304800" cy="1828800"/>
          </a:xfrm>
          <a:prstGeom prst="bentConnector3">
            <a:avLst>
              <a:gd name="adj1" fmla="val 4999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68" idx="0"/>
          </p:cNvCxnSpPr>
          <p:nvPr/>
        </p:nvCxnSpPr>
        <p:spPr>
          <a:xfrm flipV="1">
            <a:off x="5524500" y="1828802"/>
            <a:ext cx="1588" cy="53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6019800" y="1676401"/>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肘形连接符 90"/>
          <p:cNvCxnSpPr>
            <a:stCxn id="53" idx="0"/>
            <a:endCxn id="51" idx="2"/>
          </p:cNvCxnSpPr>
          <p:nvPr/>
        </p:nvCxnSpPr>
        <p:spPr>
          <a:xfrm rot="16200000" flipV="1">
            <a:off x="6248400" y="419100"/>
            <a:ext cx="381000" cy="1828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肘形连接符 91"/>
          <p:cNvCxnSpPr/>
          <p:nvPr/>
        </p:nvCxnSpPr>
        <p:spPr>
          <a:xfrm flipV="1">
            <a:off x="2895600" y="4876800"/>
            <a:ext cx="533400" cy="76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圆角矩形 92"/>
          <p:cNvSpPr/>
          <p:nvPr/>
        </p:nvSpPr>
        <p:spPr>
          <a:xfrm>
            <a:off x="762000" y="2438400"/>
            <a:ext cx="990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销售主管系统管理员</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5" name="圆角矩形 94"/>
          <p:cNvSpPr/>
          <p:nvPr/>
        </p:nvSpPr>
        <p:spPr>
          <a:xfrm>
            <a:off x="762000" y="914400"/>
            <a:ext cx="990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总部采购人员</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762000" y="4038600"/>
            <a:ext cx="990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门店端</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1" name="内容占位符 2"/>
          <p:cNvSpPr txBox="1"/>
          <p:nvPr/>
        </p:nvSpPr>
        <p:spPr bwMode="auto">
          <a:xfrm>
            <a:off x="533400" y="5410200"/>
            <a:ext cx="8001000" cy="1219200"/>
          </a:xfrm>
          <a:prstGeom prst="rect">
            <a:avLst/>
          </a:prstGeom>
          <a:ln w="254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noAutofit/>
          </a:bodyPr>
          <a:lstStyle/>
          <a:p>
            <a:pPr marL="342900" marR="0" lvl="0" indent="-342900" algn="just" defTabSz="914400" rtl="0" eaLnBrk="0" fontAlgn="base" latinLnBrk="0" hangingPunct="0">
              <a:lnSpc>
                <a:spcPct val="100000"/>
              </a:lnSpc>
              <a:spcBef>
                <a:spcPct val="20000"/>
              </a:spcBef>
              <a:spcAft>
                <a:spcPct val="0"/>
              </a:spcAft>
              <a:buClr>
                <a:srgbClr val="FF0000"/>
              </a:buClr>
              <a:buSzPct val="90000"/>
              <a:buFont typeface="Wingdings" panose="05000000000000000000" pitchFamily="2" charset="2"/>
              <a:buChar char="p"/>
              <a:defRPr/>
            </a:pPr>
            <a:r>
              <a:rPr kumimoji="1" lang="zh-CN" altLang="en-US" sz="1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集中管理价格策略，灵活调价快速适应市场变化</a:t>
            </a:r>
            <a:endParaRPr kumimoji="1" lang="zh-CN" altLang="en-US" sz="1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0" fontAlgn="base" latinLnBrk="0" hangingPunct="0">
              <a:lnSpc>
                <a:spcPct val="100000"/>
              </a:lnSpc>
              <a:spcBef>
                <a:spcPct val="20000"/>
              </a:spcBef>
              <a:spcAft>
                <a:spcPct val="0"/>
              </a:spcAft>
              <a:buClr>
                <a:srgbClr val="FF0000"/>
              </a:buClr>
              <a:buSzPct val="90000"/>
              <a:buFont typeface="Wingdings" panose="05000000000000000000" pitchFamily="2" charset="2"/>
              <a:buChar char="p"/>
              <a:defRPr/>
            </a:pPr>
            <a:r>
              <a:rPr kumimoji="1" lang="zh-CN" altLang="en-US" sz="1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促销方案灵活丰富，满足零售行业竞争需求</a:t>
            </a:r>
            <a:endParaRPr kumimoji="1" lang="zh-CN" altLang="en-US" sz="1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0" fontAlgn="base" latinLnBrk="0" hangingPunct="0">
              <a:lnSpc>
                <a:spcPct val="100000"/>
              </a:lnSpc>
              <a:spcBef>
                <a:spcPct val="20000"/>
              </a:spcBef>
              <a:spcAft>
                <a:spcPct val="0"/>
              </a:spcAft>
              <a:buClr>
                <a:srgbClr val="FF0000"/>
              </a:buClr>
              <a:buSzPct val="90000"/>
              <a:buFont typeface="Wingdings" panose="05000000000000000000" pitchFamily="2" charset="2"/>
              <a:buChar char="p"/>
              <a:defRPr/>
            </a:pPr>
            <a:r>
              <a:rPr kumimoji="1" lang="zh-CN" altLang="en-US" sz="1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实用</a:t>
            </a:r>
            <a:r>
              <a:rPr kumimoji="1" lang="en-US" altLang="zh-CN" sz="1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VIP</a:t>
            </a:r>
            <a:r>
              <a:rPr kumimoji="1" lang="zh-CN" altLang="en-US" sz="1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关怀手段，提高顾客持续购买忠诚度</a:t>
            </a:r>
            <a:endParaRPr kumimoji="1" lang="zh-CN" altLang="en-US" sz="1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0" fontAlgn="base" latinLnBrk="0" hangingPunct="0">
              <a:lnSpc>
                <a:spcPct val="100000"/>
              </a:lnSpc>
              <a:spcBef>
                <a:spcPct val="20000"/>
              </a:spcBef>
              <a:spcAft>
                <a:spcPct val="0"/>
              </a:spcAft>
              <a:buClr>
                <a:srgbClr val="FF0000"/>
              </a:buClr>
              <a:buSzPct val="90000"/>
              <a:buFont typeface="Wingdings" panose="05000000000000000000" pitchFamily="2" charset="2"/>
              <a:buChar char="p"/>
              <a:defRPr/>
            </a:pPr>
            <a:r>
              <a:rPr kumimoji="1" lang="zh-CN" altLang="en-US" sz="1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储值卡和礼券的结算手段，企业提前掌握现金流</a:t>
            </a:r>
            <a:endParaRPr kumimoji="1" lang="en-US" altLang="zh-CN" sz="1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eaLnBrk="0" hangingPunct="0">
              <a:spcBef>
                <a:spcPct val="20000"/>
              </a:spcBef>
              <a:buClr>
                <a:srgbClr val="FF0000"/>
              </a:buClr>
              <a:buSzPct val="90000"/>
              <a:buFont typeface="Wingdings" panose="05000000000000000000" pitchFamily="2" charset="2"/>
              <a:buChar char="p"/>
              <a:defRPr/>
            </a:pPr>
            <a:r>
              <a:rPr kumimoji="1" lang="zh-CN" altLang="en-US" sz="1400" kern="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与后台紧密集成和互动，门店销售及库统分析、商品及</a:t>
            </a:r>
            <a:r>
              <a:rPr kumimoji="1" lang="en-US" altLang="zh-CN" sz="1400" kern="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VIP</a:t>
            </a:r>
            <a:r>
              <a:rPr kumimoji="1" lang="zh-CN" altLang="en-US" sz="1400" kern="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的关联分析</a:t>
            </a:r>
            <a:endParaRPr kumimoji="1"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0" name="圆角矩形 109"/>
          <p:cNvSpPr/>
          <p:nvPr/>
        </p:nvSpPr>
        <p:spPr>
          <a:xfrm>
            <a:off x="1905000" y="22098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smtClean="0">
                <a:solidFill>
                  <a:schemeClr val="tx1"/>
                </a:solidFill>
                <a:latin typeface="微软雅黑" panose="020B0503020204020204" pitchFamily="34" charset="-122"/>
                <a:ea typeface="微软雅黑" panose="020B0503020204020204" pitchFamily="34" charset="-122"/>
              </a:rPr>
              <a:t>价格策略</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112" name="形状 111"/>
          <p:cNvCxnSpPr>
            <a:endCxn id="60" idx="0"/>
          </p:cNvCxnSpPr>
          <p:nvPr/>
        </p:nvCxnSpPr>
        <p:spPr>
          <a:xfrm rot="16200000" flipH="1">
            <a:off x="2228850" y="3028950"/>
            <a:ext cx="2362200" cy="1028700"/>
          </a:xfrm>
          <a:prstGeom prst="bentConnector3">
            <a:avLst>
              <a:gd name="adj1" fmla="val -1420"/>
            </a:avLst>
          </a:prstGeom>
          <a:ln>
            <a:tailEnd type="arrow"/>
          </a:ln>
        </p:spPr>
        <p:style>
          <a:lnRef idx="1">
            <a:schemeClr val="accent1"/>
          </a:lnRef>
          <a:fillRef idx="0">
            <a:schemeClr val="accent1"/>
          </a:fillRef>
          <a:effectRef idx="0">
            <a:schemeClr val="accent1"/>
          </a:effectRef>
          <a:fontRef idx="minor">
            <a:schemeClr val="tx1"/>
          </a:fontRef>
        </p:style>
      </p:cxnSp>
      <p:sp>
        <p:nvSpPr>
          <p:cNvPr id="140" name="圆角矩形 139"/>
          <p:cNvSpPr/>
          <p:nvPr/>
        </p:nvSpPr>
        <p:spPr>
          <a:xfrm>
            <a:off x="5029200" y="2971800"/>
            <a:ext cx="9906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200" dirty="0" smtClean="0">
                <a:solidFill>
                  <a:schemeClr val="tx1"/>
                </a:solidFill>
                <a:latin typeface="微软雅黑" panose="020B0503020204020204" pitchFamily="34" charset="-122"/>
                <a:ea typeface="微软雅黑" panose="020B0503020204020204" pitchFamily="34" charset="-122"/>
              </a:rPr>
              <a:t>关联分析</a:t>
            </a:r>
            <a:endParaRPr lang="zh-CN" altLang="en-US" sz="1200" dirty="0">
              <a:solidFill>
                <a:schemeClr val="tx1"/>
              </a:solidFill>
              <a:latin typeface="微软雅黑" panose="020B0503020204020204" pitchFamily="34" charset="-122"/>
              <a:ea typeface="微软雅黑" panose="020B0503020204020204" pitchFamily="34" charset="-122"/>
            </a:endParaRPr>
          </a:p>
        </p:txBody>
      </p:sp>
      <p:pic>
        <p:nvPicPr>
          <p:cNvPr id="74" name="图片 73"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标题 1"/>
          <p:cNvSpPr txBox="1"/>
          <p:nvPr/>
        </p:nvSpPr>
        <p:spPr bwMode="auto">
          <a:xfrm>
            <a:off x="533400" y="76200"/>
            <a:ext cx="8229600" cy="609600"/>
          </a:xfrm>
          <a:prstGeom prst="rect">
            <a:avLst/>
          </a:prstGeom>
          <a:noFill/>
          <a:ln w="9525">
            <a:noFill/>
            <a:miter lim="800000"/>
          </a:ln>
        </p:spPr>
        <p:txBody>
          <a:bodyPr/>
          <a:lstStyle/>
          <a:p>
            <a:pPr eaLnBrk="0" hangingPunct="0"/>
            <a:r>
              <a:rPr kumimoji="1" lang="zh-CN" altLang="en-US" sz="2800" dirty="0">
                <a:solidFill>
                  <a:srgbClr val="FF0000"/>
                </a:solidFill>
                <a:latin typeface="微软雅黑" panose="020B0503020204020204" pitchFamily="34" charset="-122"/>
                <a:ea typeface="微软雅黑" panose="020B0503020204020204" pitchFamily="34" charset="-122"/>
              </a:rPr>
              <a:t>产品概述 </a:t>
            </a:r>
            <a:r>
              <a:rPr kumimoji="1" lang="en-US" altLang="zh-CN" sz="2800" dirty="0">
                <a:solidFill>
                  <a:srgbClr val="FF0000"/>
                </a:solidFill>
                <a:latin typeface="微软雅黑" panose="020B0503020204020204" pitchFamily="34" charset="-122"/>
                <a:ea typeface="微软雅黑" panose="020B0503020204020204" pitchFamily="34" charset="-122"/>
              </a:rPr>
              <a:t>– </a:t>
            </a:r>
            <a:r>
              <a:rPr kumimoji="1" lang="zh-CN" altLang="en-US" sz="2800" dirty="0" smtClean="0">
                <a:solidFill>
                  <a:srgbClr val="FF0000"/>
                </a:solidFill>
                <a:latin typeface="微软雅黑" panose="020B0503020204020204" pitchFamily="34" charset="-122"/>
                <a:ea typeface="微软雅黑" panose="020B0503020204020204" pitchFamily="34" charset="-122"/>
              </a:rPr>
              <a:t>零售管理</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28" name="AutoShape 78"/>
          <p:cNvSpPr>
            <a:spLocks noChangeArrowheads="1"/>
          </p:cNvSpPr>
          <p:nvPr/>
        </p:nvSpPr>
        <p:spPr bwMode="gray">
          <a:xfrm flipH="1">
            <a:off x="609600" y="1123949"/>
            <a:ext cx="1425575" cy="5048251"/>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29" name="AutoShape 76"/>
          <p:cNvSpPr>
            <a:spLocks noChangeArrowheads="1"/>
          </p:cNvSpPr>
          <p:nvPr/>
        </p:nvSpPr>
        <p:spPr bwMode="gray">
          <a:xfrm>
            <a:off x="2133602" y="1127125"/>
            <a:ext cx="6596063" cy="5045076"/>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30" name="Freeform 27"/>
          <p:cNvSpPr/>
          <p:nvPr/>
        </p:nvSpPr>
        <p:spPr bwMode="gray">
          <a:xfrm flipH="1">
            <a:off x="8129590" y="1171575"/>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270000"/>
            <a:ext cx="495300" cy="666750"/>
            <a:chOff x="778" y="1762"/>
            <a:chExt cx="312" cy="420"/>
          </a:xfrm>
        </p:grpSpPr>
        <p:grpSp>
          <p:nvGrpSpPr>
            <p:cNvPr id="3" name="Group 30"/>
            <p:cNvGrpSpPr/>
            <p:nvPr/>
          </p:nvGrpSpPr>
          <p:grpSpPr bwMode="auto">
            <a:xfrm>
              <a:off x="960" y="1764"/>
              <a:ext cx="130" cy="418"/>
              <a:chOff x="960" y="1764"/>
              <a:chExt cx="130" cy="418"/>
            </a:xfrm>
          </p:grpSpPr>
          <p:sp>
            <p:nvSpPr>
              <p:cNvPr id="37"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8"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9"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4" name="Group 34"/>
            <p:cNvGrpSpPr/>
            <p:nvPr/>
          </p:nvGrpSpPr>
          <p:grpSpPr bwMode="auto">
            <a:xfrm>
              <a:off x="778" y="1762"/>
              <a:ext cx="130" cy="418"/>
              <a:chOff x="960" y="1764"/>
              <a:chExt cx="130" cy="418"/>
            </a:xfrm>
          </p:grpSpPr>
          <p:sp>
            <p:nvSpPr>
              <p:cNvPr id="34"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35"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36"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5" name="Group 65"/>
          <p:cNvGrpSpPr/>
          <p:nvPr/>
        </p:nvGrpSpPr>
        <p:grpSpPr bwMode="auto">
          <a:xfrm rot="5400000">
            <a:off x="1838326" y="4394200"/>
            <a:ext cx="495300" cy="666750"/>
            <a:chOff x="778" y="1762"/>
            <a:chExt cx="312" cy="420"/>
          </a:xfrm>
        </p:grpSpPr>
        <p:grpSp>
          <p:nvGrpSpPr>
            <p:cNvPr id="6" name="Group 66"/>
            <p:cNvGrpSpPr/>
            <p:nvPr/>
          </p:nvGrpSpPr>
          <p:grpSpPr bwMode="auto">
            <a:xfrm>
              <a:off x="960" y="1764"/>
              <a:ext cx="130" cy="418"/>
              <a:chOff x="960" y="1764"/>
              <a:chExt cx="130" cy="418"/>
            </a:xfrm>
          </p:grpSpPr>
          <p:sp>
            <p:nvSpPr>
              <p:cNvPr id="46"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7"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8"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7" name="Group 70"/>
            <p:cNvGrpSpPr/>
            <p:nvPr/>
          </p:nvGrpSpPr>
          <p:grpSpPr bwMode="auto">
            <a:xfrm>
              <a:off x="778" y="1762"/>
              <a:ext cx="130" cy="418"/>
              <a:chOff x="960" y="1764"/>
              <a:chExt cx="130" cy="418"/>
            </a:xfrm>
          </p:grpSpPr>
          <p:sp>
            <p:nvSpPr>
              <p:cNvPr id="43"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44"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45"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49" name="Text Box 74"/>
          <p:cNvSpPr txBox="1">
            <a:spLocks noChangeArrowheads="1"/>
          </p:cNvSpPr>
          <p:nvPr/>
        </p:nvSpPr>
        <p:spPr bwMode="gray">
          <a:xfrm>
            <a:off x="2644775" y="1400176"/>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Text Box 75"/>
          <p:cNvSpPr txBox="1">
            <a:spLocks noChangeArrowheads="1"/>
          </p:cNvSpPr>
          <p:nvPr/>
        </p:nvSpPr>
        <p:spPr bwMode="auto">
          <a:xfrm>
            <a:off x="2590800" y="2422526"/>
            <a:ext cx="5562600" cy="3416320"/>
          </a:xfrm>
          <a:prstGeom prst="rect">
            <a:avLst/>
          </a:prstGeom>
          <a:noFill/>
          <a:ln w="9525">
            <a:noFill/>
            <a:miter lim="800000"/>
          </a:ln>
        </p:spPr>
        <p:txBody>
          <a:bodyPr wrap="square">
            <a:spAutoFit/>
          </a:bodyPr>
          <a:lstStyle/>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门店现销：开单同时收款、也支持开单和收款分离</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门店赊销：客户先提货后结账</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门店预定：先付定金，取货时付尾款；可跨店取货</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门</a:t>
            </a:r>
            <a:r>
              <a:rPr lang="zh-CN" altLang="en-US" dirty="0">
                <a:latin typeface="微软雅黑" panose="020B0503020204020204" pitchFamily="34" charset="-122"/>
                <a:ea typeface="微软雅黑" panose="020B0503020204020204" pitchFamily="34" charset="-122"/>
              </a:rPr>
              <a:t>店促销：能够满足现在行业促销活动 </a:t>
            </a:r>
            <a:endParaRPr lang="zh-CN" altLang="en-US"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会员管理：</a:t>
            </a:r>
            <a:r>
              <a:rPr lang="en-US" altLang="zh-CN" dirty="0" smtClean="0">
                <a:latin typeface="微软雅黑" panose="020B0503020204020204" pitchFamily="34" charset="-122"/>
                <a:ea typeface="微软雅黑" panose="020B0503020204020204" pitchFamily="34" charset="-122"/>
              </a:rPr>
              <a:t>VIP</a:t>
            </a:r>
            <a:r>
              <a:rPr lang="zh-CN" altLang="en-US" dirty="0">
                <a:latin typeface="微软雅黑" panose="020B0503020204020204" pitchFamily="34" charset="-122"/>
                <a:ea typeface="微软雅黑" panose="020B0503020204020204" pitchFamily="34" charset="-122"/>
              </a:rPr>
              <a:t>折扣、</a:t>
            </a:r>
            <a:r>
              <a:rPr lang="en-US" altLang="zh-CN" dirty="0">
                <a:latin typeface="微软雅黑" panose="020B0503020204020204" pitchFamily="34" charset="-122"/>
                <a:ea typeface="微软雅黑" panose="020B0503020204020204" pitchFamily="34" charset="-122"/>
              </a:rPr>
              <a:t>VIP</a:t>
            </a:r>
            <a:r>
              <a:rPr lang="zh-CN" altLang="en-US" dirty="0" smtClean="0">
                <a:latin typeface="微软雅黑" panose="020B0503020204020204" pitchFamily="34" charset="-122"/>
                <a:ea typeface="微软雅黑" panose="020B0503020204020204" pitchFamily="34" charset="-122"/>
              </a:rPr>
              <a:t>积分；积分兑付和抵款</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储值卡业务：储值卡销售、充值、刷卡消费</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礼券业务：礼券的发放、回收</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店内加工：在店内对原材料进行加工成成品</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库存</a:t>
            </a:r>
            <a:r>
              <a:rPr lang="zh-CN" altLang="en-US" dirty="0">
                <a:latin typeface="微软雅黑" panose="020B0503020204020204" pitchFamily="34" charset="-122"/>
                <a:ea typeface="微软雅黑" panose="020B0503020204020204" pitchFamily="34" charset="-122"/>
              </a:rPr>
              <a:t>管理</a:t>
            </a:r>
            <a:r>
              <a:rPr lang="zh-CN" altLang="en-US" dirty="0" smtClean="0">
                <a:latin typeface="微软雅黑" panose="020B0503020204020204" pitchFamily="34" charset="-122"/>
                <a:ea typeface="微软雅黑" panose="020B0503020204020204" pitchFamily="34" charset="-122"/>
              </a:rPr>
              <a:t>：要货申请、出库入库，支持货位管理</a:t>
            </a:r>
            <a:endParaRPr lang="en-US" altLang="zh-CN" dirty="0" smtClean="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smtClean="0">
                <a:latin typeface="微软雅黑" panose="020B0503020204020204" pitchFamily="34" charset="-122"/>
                <a:ea typeface="微软雅黑" panose="020B0503020204020204" pitchFamily="34" charset="-122"/>
              </a:rPr>
              <a:t>寄存管理：提供针对顾客已购商品的寄存服务</a:t>
            </a:r>
            <a:endParaRPr lang="en-US" altLang="zh-CN"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目标管理：对销售目标进行层层制定，</a:t>
            </a:r>
            <a:r>
              <a:rPr lang="zh-CN" altLang="en-US" dirty="0" smtClean="0">
                <a:latin typeface="微软雅黑" panose="020B0503020204020204" pitchFamily="34" charset="-122"/>
                <a:ea typeface="微软雅黑" panose="020B0503020204020204" pitchFamily="34" charset="-122"/>
              </a:rPr>
              <a:t>考核分析</a:t>
            </a:r>
            <a:endParaRPr lang="en-US" altLang="zh-CN" dirty="0">
              <a:latin typeface="微软雅黑" panose="020B0503020204020204" pitchFamily="34" charset="-122"/>
              <a:ea typeface="微软雅黑" panose="020B0503020204020204" pitchFamily="34" charset="-122"/>
            </a:endParaRPr>
          </a:p>
          <a:p>
            <a:pPr marL="342900" indent="-342900">
              <a:buFont typeface="Calibri" charset="0"/>
              <a:buAutoNum type="arabicPeriod"/>
            </a:pPr>
            <a:r>
              <a:rPr lang="zh-CN" altLang="en-US" dirty="0">
                <a:latin typeface="微软雅黑" panose="020B0503020204020204" pitchFamily="34" charset="-122"/>
                <a:ea typeface="微软雅黑" panose="020B0503020204020204" pitchFamily="34" charset="-122"/>
              </a:rPr>
              <a:t>竞争分析：可收集竞争对手信息进行</a:t>
            </a:r>
            <a:r>
              <a:rPr lang="zh-CN" altLang="en-US" dirty="0" smtClean="0">
                <a:latin typeface="微软雅黑" panose="020B0503020204020204" pitchFamily="34" charset="-122"/>
                <a:ea typeface="微软雅黑" panose="020B0503020204020204" pitchFamily="34" charset="-122"/>
              </a:rPr>
              <a:t>分析</a:t>
            </a:r>
            <a:endParaRPr lang="en-US" altLang="zh-CN" dirty="0">
              <a:latin typeface="微软雅黑" panose="020B0503020204020204" pitchFamily="34" charset="-122"/>
              <a:ea typeface="微软雅黑" panose="020B0503020204020204" pitchFamily="34" charset="-122"/>
            </a:endParaRPr>
          </a:p>
        </p:txBody>
      </p:sp>
      <p:sp>
        <p:nvSpPr>
          <p:cNvPr id="51" name="Line 77"/>
          <p:cNvSpPr>
            <a:spLocks noChangeShapeType="1"/>
          </p:cNvSpPr>
          <p:nvPr/>
        </p:nvSpPr>
        <p:spPr bwMode="auto">
          <a:xfrm>
            <a:off x="2590800" y="2193925"/>
            <a:ext cx="5867400" cy="0"/>
          </a:xfrm>
          <a:prstGeom prst="line">
            <a:avLst/>
          </a:prstGeom>
          <a:noFill/>
          <a:ln w="9525">
            <a:solidFill>
              <a:schemeClr val="tx1"/>
            </a:solidFill>
            <a:prstDash val="lgDash"/>
            <a:round/>
          </a:ln>
        </p:spPr>
        <p:txBody>
          <a:bodyPr/>
          <a:lstStyle/>
          <a:p>
            <a:endParaRPr lang="zh-CN" altLang="en-US"/>
          </a:p>
        </p:txBody>
      </p:sp>
      <p:sp>
        <p:nvSpPr>
          <p:cNvPr id="52" name="Text Box 79"/>
          <p:cNvSpPr txBox="1">
            <a:spLocks noChangeArrowheads="1"/>
          </p:cNvSpPr>
          <p:nvPr/>
        </p:nvSpPr>
        <p:spPr bwMode="auto">
          <a:xfrm>
            <a:off x="609600" y="2498726"/>
            <a:ext cx="1447800" cy="1015663"/>
          </a:xfrm>
          <a:prstGeom prst="rect">
            <a:avLst/>
          </a:prstGeom>
          <a:noFill/>
          <a:ln w="9525">
            <a:noFill/>
            <a:miter lim="800000"/>
          </a:ln>
        </p:spPr>
        <p:txBody>
          <a:bodyPr>
            <a:spAutoFit/>
          </a:bodyPr>
          <a:lstStyle/>
          <a:p>
            <a:pPr algn="ctr">
              <a:spcBef>
                <a:spcPct val="50000"/>
              </a:spcBef>
            </a:pPr>
            <a:r>
              <a:rPr lang="en-US" altLang="zh-CN" sz="2400" dirty="0" smtClean="0">
                <a:latin typeface="微软雅黑" panose="020B0503020204020204" pitchFamily="34" charset="-122"/>
                <a:ea typeface="微软雅黑" panose="020B0503020204020204" pitchFamily="34" charset="-122"/>
              </a:rPr>
              <a:t>U8-</a:t>
            </a:r>
            <a:endParaRPr lang="en-US" altLang="zh-CN" sz="2400" dirty="0" smtClean="0">
              <a:latin typeface="微软雅黑" panose="020B0503020204020204" pitchFamily="34" charset="-122"/>
              <a:ea typeface="微软雅黑" panose="020B0503020204020204" pitchFamily="34" charset="-122"/>
            </a:endParaRPr>
          </a:p>
          <a:p>
            <a:pPr algn="ctr">
              <a:spcBef>
                <a:spcPct val="50000"/>
              </a:spcBef>
            </a:pPr>
            <a:r>
              <a:rPr lang="zh-CN" altLang="en-US" sz="2400" dirty="0" smtClean="0">
                <a:latin typeface="微软雅黑" panose="020B0503020204020204" pitchFamily="34" charset="-122"/>
                <a:ea typeface="微软雅黑" panose="020B0503020204020204" pitchFamily="34" charset="-122"/>
              </a:rPr>
              <a:t>零售</a:t>
            </a:r>
            <a:r>
              <a:rPr lang="zh-CN" altLang="en-US" sz="2400" dirty="0">
                <a:latin typeface="微软雅黑" panose="020B0503020204020204" pitchFamily="34" charset="-122"/>
                <a:ea typeface="微软雅黑" panose="020B0503020204020204" pitchFamily="34" charset="-122"/>
              </a:rPr>
              <a:t>管理</a:t>
            </a:r>
            <a:endParaRPr lang="en-US" altLang="zh-CN" sz="2400" dirty="0">
              <a:latin typeface="微软雅黑" panose="020B0503020204020204" pitchFamily="34" charset="-122"/>
              <a:ea typeface="微软雅黑" panose="020B0503020204020204" pitchFamily="34" charset="-122"/>
            </a:endParaRPr>
          </a:p>
        </p:txBody>
      </p:sp>
      <p:pic>
        <p:nvPicPr>
          <p:cNvPr id="31" name="图片 3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标题 1"/>
          <p:cNvSpPr txBox="1"/>
          <p:nvPr/>
        </p:nvSpPr>
        <p:spPr bwMode="auto">
          <a:xfrm>
            <a:off x="381002" y="82551"/>
            <a:ext cx="8939213" cy="585788"/>
          </a:xfrm>
          <a:prstGeom prst="rect">
            <a:avLst/>
          </a:prstGeom>
          <a:noFill/>
          <a:ln w="9525">
            <a:noFill/>
            <a:miter lim="800000"/>
          </a:ln>
        </p:spPr>
        <p:txBody>
          <a:bodyPr/>
          <a:lstStyle/>
          <a:p>
            <a:pPr eaLnBrk="0" hangingPunct="0"/>
            <a:r>
              <a:rPr kumimoji="1" lang="zh-CN" altLang="en-US" sz="2800" dirty="0" smtClean="0">
                <a:solidFill>
                  <a:srgbClr val="FF0000"/>
                </a:solidFill>
                <a:latin typeface="微软雅黑" panose="020B0503020204020204" pitchFamily="34" charset="-122"/>
                <a:ea typeface="微软雅黑" panose="020B0503020204020204" pitchFamily="34" charset="-122"/>
              </a:rPr>
              <a:t>零售管理业务</a:t>
            </a:r>
            <a:r>
              <a:rPr kumimoji="1" lang="zh-CN" altLang="en-US" sz="2800" dirty="0">
                <a:solidFill>
                  <a:srgbClr val="FF0000"/>
                </a:solidFill>
                <a:latin typeface="微软雅黑" panose="020B0503020204020204" pitchFamily="34" charset="-122"/>
                <a:ea typeface="微软雅黑" panose="020B0503020204020204" pitchFamily="34" charset="-122"/>
              </a:rPr>
              <a:t>关键特性</a:t>
            </a:r>
            <a:endParaRPr kumimoji="1"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1"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销售管理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4"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fontAlgn="auto">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库存管理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5"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fontAlgn="auto">
              <a:spcBef>
                <a:spcPts val="0"/>
              </a:spcBef>
              <a:spcAft>
                <a:spcPts val="0"/>
              </a:spcAft>
              <a:defRPr/>
            </a:pPr>
            <a:r>
              <a:rPr lang="en-US" altLang="zh-CN" sz="1600" b="1" dirty="0">
                <a:solidFill>
                  <a:schemeClr val="bg1"/>
                </a:solidFill>
                <a:latin typeface="微软雅黑" panose="020B0503020204020204" pitchFamily="34" charset="-122"/>
                <a:ea typeface="微软雅黑" panose="020B0503020204020204" pitchFamily="34" charset="-122"/>
              </a:rPr>
              <a:t>VIP</a:t>
            </a:r>
            <a:r>
              <a:rPr lang="zh-CN" altLang="en-US" sz="1600" b="1" dirty="0">
                <a:solidFill>
                  <a:schemeClr val="bg1"/>
                </a:solidFill>
                <a:latin typeface="微软雅黑" panose="020B0503020204020204" pitchFamily="34" charset="-122"/>
                <a:ea typeface="微软雅黑" panose="020B0503020204020204" pitchFamily="34" charset="-122"/>
              </a:rPr>
              <a:t>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支持常见销售、退货</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丰富</a:t>
            </a:r>
            <a:r>
              <a:rPr lang="zh-CN" altLang="en-US" sz="1400" dirty="0">
                <a:latin typeface="微软雅黑" panose="020B0503020204020204" pitchFamily="34" charset="-122"/>
                <a:ea typeface="微软雅黑" panose="020B0503020204020204" pitchFamily="34" charset="-122"/>
              </a:rPr>
              <a:t>的门店促销政策，能够满足现在常见促销</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支持预定业务，可以先付定金订货，并且支持跨店提货</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支持赊销业务，能够先拿货后付款，进行信用额度</a:t>
            </a:r>
            <a:r>
              <a:rPr lang="zh-CN" altLang="en-US" sz="1400" dirty="0" smtClean="0">
                <a:latin typeface="微软雅黑" panose="020B0503020204020204" pitchFamily="34" charset="-122"/>
                <a:ea typeface="微软雅黑" panose="020B0503020204020204" pitchFamily="34" charset="-122"/>
              </a:rPr>
              <a:t>管理</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支持储值卡、礼券结算、支持银联接口</a:t>
            </a:r>
            <a:endParaRPr lang="en-US" altLang="zh-CN" sz="14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buFont typeface="Wingdings" panose="05000000000000000000" pitchFamily="2" charset="2"/>
              <a:buChar char="p"/>
              <a:defRPr/>
            </a:pPr>
            <a:endParaRPr lang="zh-CN" altLang="en-US" sz="1400" dirty="0">
              <a:latin typeface="微软雅黑" panose="020B0503020204020204" pitchFamily="34" charset="-122"/>
              <a:ea typeface="微软雅黑" panose="020B0503020204020204" pitchFamily="34" charset="-122"/>
            </a:endParaRPr>
          </a:p>
        </p:txBody>
      </p:sp>
      <p:sp>
        <p:nvSpPr>
          <p:cNvPr id="17" name="圆角矩形 16"/>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盘点方便快捷</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存货出入库</a:t>
            </a:r>
            <a:r>
              <a:rPr lang="zh-CN" altLang="en-US" sz="1400" dirty="0" smtClean="0">
                <a:latin typeface="微软雅黑" panose="020B0503020204020204" pitchFamily="34" charset="-122"/>
                <a:ea typeface="微软雅黑" panose="020B0503020204020204" pitchFamily="34" charset="-122"/>
              </a:rPr>
              <a:t>管理</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店内加工的产品入库和材料出库</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支持库存货位管理</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支持劳务型商品管理</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完整要</a:t>
            </a:r>
            <a:r>
              <a:rPr lang="zh-CN" altLang="en-US" sz="1400" dirty="0">
                <a:latin typeface="微软雅黑" panose="020B0503020204020204" pitchFamily="34" charset="-122"/>
                <a:ea typeface="微软雅黑" panose="020B0503020204020204" pitchFamily="34" charset="-122"/>
              </a:rPr>
              <a:t>货</a:t>
            </a:r>
            <a:r>
              <a:rPr lang="zh-CN" altLang="en-US" sz="1400" dirty="0" smtClean="0">
                <a:latin typeface="微软雅黑" panose="020B0503020204020204" pitchFamily="34" charset="-122"/>
                <a:ea typeface="微软雅黑" panose="020B0503020204020204" pitchFamily="34" charset="-122"/>
              </a:rPr>
              <a:t>申请及到货入库处理</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门店之间商品调拨</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其他出入库单</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18" name="圆角矩形 17"/>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VIP</a:t>
            </a:r>
            <a:r>
              <a:rPr lang="zh-CN" altLang="en-US" sz="1400" dirty="0">
                <a:latin typeface="微软雅黑" panose="020B0503020204020204" pitchFamily="34" charset="-122"/>
                <a:ea typeface="微软雅黑" panose="020B0503020204020204" pitchFamily="34" charset="-122"/>
              </a:rPr>
              <a:t>积分累计</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VIP</a:t>
            </a:r>
            <a:r>
              <a:rPr lang="zh-CN" altLang="en-US" sz="1400" dirty="0">
                <a:latin typeface="微软雅黑" panose="020B0503020204020204" pitchFamily="34" charset="-122"/>
                <a:ea typeface="微软雅黑" panose="020B0503020204020204" pitchFamily="34" charset="-122"/>
              </a:rPr>
              <a:t>销售折扣</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VIP</a:t>
            </a:r>
            <a:r>
              <a:rPr lang="zh-CN" altLang="en-US" sz="1400" dirty="0">
                <a:latin typeface="微软雅黑" panose="020B0503020204020204" pitchFamily="34" charset="-122"/>
                <a:ea typeface="微软雅黑" panose="020B0503020204020204" pitchFamily="34" charset="-122"/>
              </a:rPr>
              <a:t>积分兑付</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VIP</a:t>
            </a:r>
            <a:r>
              <a:rPr lang="zh-CN" altLang="en-US" sz="1400" dirty="0">
                <a:latin typeface="微软雅黑" panose="020B0503020204020204" pitchFamily="34" charset="-122"/>
                <a:ea typeface="微软雅黑" panose="020B0503020204020204" pitchFamily="34" charset="-122"/>
              </a:rPr>
              <a:t>积分在线模式</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VIP</a:t>
            </a:r>
            <a:r>
              <a:rPr lang="zh-CN" altLang="en-US" sz="1400" dirty="0">
                <a:latin typeface="微软雅黑" panose="020B0503020204020204" pitchFamily="34" charset="-122"/>
                <a:ea typeface="微软雅黑" panose="020B0503020204020204" pitchFamily="34" charset="-122"/>
              </a:rPr>
              <a:t>购买分析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VIP</a:t>
            </a:r>
            <a:r>
              <a:rPr lang="zh-CN" altLang="en-US" sz="1400" dirty="0">
                <a:latin typeface="微软雅黑" panose="020B0503020204020204" pitchFamily="34" charset="-122"/>
                <a:ea typeface="微软雅黑" panose="020B0503020204020204" pitchFamily="34" charset="-122"/>
              </a:rPr>
              <a:t>关怀</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19"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其他管理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销售目标管理</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销售达成考核</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竞争对手业绩收集</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竞争对手分析</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数据交换</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设备管理</a:t>
            </a:r>
            <a:endParaRPr lang="en-US" altLang="zh-CN" sz="1400" dirty="0" smtClean="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操作员权限</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门店系统自动升级</a:t>
            </a: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pic>
        <p:nvPicPr>
          <p:cNvPr id="12" name="图片 11"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0" y="116632"/>
            <a:ext cx="7224715" cy="635000"/>
          </a:xfrm>
        </p:spPr>
        <p:txBody>
          <a:bodyPr/>
          <a:lstStyle/>
          <a:p>
            <a:pPr algn="l"/>
            <a:r>
              <a:rPr kumimoji="0" lang="en-US" altLang="zh-CN" sz="3600" b="1" dirty="0" smtClean="0">
                <a:solidFill>
                  <a:srgbClr val="FF0000"/>
                </a:solidFill>
                <a:latin typeface="微软雅黑" panose="020B0503020204020204" pitchFamily="34" charset="-122"/>
                <a:ea typeface="微软雅黑" panose="020B0503020204020204" pitchFamily="34" charset="-122"/>
              </a:rPr>
              <a:t>U8V11.0</a:t>
            </a:r>
            <a:r>
              <a:rPr kumimoji="0" sz="3600" b="1" dirty="0" smtClean="0">
                <a:solidFill>
                  <a:srgbClr val="FF0000"/>
                </a:solidFill>
                <a:latin typeface="微软雅黑" panose="020B0503020204020204" pitchFamily="34" charset="-122"/>
                <a:ea typeface="微软雅黑" panose="020B0503020204020204" pitchFamily="34" charset="-122"/>
              </a:rPr>
              <a:t>产品总体介绍</a:t>
            </a:r>
            <a:endParaRPr kumimoji="0" sz="3600" b="1" dirty="0" smtClean="0">
              <a:solidFill>
                <a:srgbClr val="FF0000"/>
              </a:solidFill>
              <a:latin typeface="微软雅黑" panose="020B0503020204020204" pitchFamily="34" charset="-122"/>
              <a:ea typeface="微软雅黑" panose="020B0503020204020204" pitchFamily="34" charset="-122"/>
            </a:endParaRPr>
          </a:p>
        </p:txBody>
      </p:sp>
      <p:sp>
        <p:nvSpPr>
          <p:cNvPr id="6147" name="Rectangle 3"/>
          <p:cNvSpPr txBox="1"/>
          <p:nvPr/>
        </p:nvSpPr>
        <p:spPr bwMode="auto">
          <a:xfrm>
            <a:off x="1752600" y="990600"/>
            <a:ext cx="5183188" cy="4525963"/>
          </a:xfrm>
          <a:prstGeom prst="rect">
            <a:avLst/>
          </a:prstGeom>
          <a:noFill/>
          <a:ln w="9525">
            <a:noFill/>
            <a:miter lim="800000"/>
          </a:ln>
        </p:spPr>
        <p:txBody>
          <a:bodyPr/>
          <a:lstStyle/>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ERP</a:t>
            </a:r>
            <a:r>
              <a:rPr lang="zh-CN" altLang="en-US" sz="2400" dirty="0">
                <a:solidFill>
                  <a:srgbClr val="FF0000"/>
                </a:solidFill>
                <a:latin typeface="微软雅黑" panose="020B0503020204020204" pitchFamily="34" charset="-122"/>
                <a:ea typeface="微软雅黑" panose="020B0503020204020204" pitchFamily="34" charset="-122"/>
              </a:rPr>
              <a:t>最佳应用实践</a:t>
            </a:r>
            <a:endParaRPr lang="zh-CN" altLang="en-US" sz="24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SzPct val="90000"/>
              <a:buFont typeface="Arial" panose="020B0604020202020204" pitchFamily="34" charset="0"/>
              <a:buBlip>
                <a:blip r:embed="rId1"/>
              </a:buBlip>
            </a:pPr>
            <a:r>
              <a:rPr lang="en-US" altLang="zh-CN" sz="2400" dirty="0">
                <a:solidFill>
                  <a:srgbClr val="FF0000"/>
                </a:solidFill>
                <a:latin typeface="微软雅黑" panose="020B0503020204020204" pitchFamily="34" charset="-122"/>
                <a:ea typeface="微软雅黑" panose="020B0503020204020204" pitchFamily="34" charset="-122"/>
              </a:rPr>
              <a:t>U8ERP</a:t>
            </a:r>
            <a:r>
              <a:rPr lang="zh-CN" altLang="en-US" sz="2400" dirty="0">
                <a:solidFill>
                  <a:srgbClr val="FF0000"/>
                </a:solidFill>
                <a:latin typeface="微软雅黑" panose="020B0503020204020204" pitchFamily="34" charset="-122"/>
                <a:ea typeface="微软雅黑" panose="020B0503020204020204" pitchFamily="34" charset="-122"/>
              </a:rPr>
              <a:t>应用解决方案</a:t>
            </a:r>
            <a:endParaRPr lang="zh-CN" altLang="en-US" sz="2400" dirty="0">
              <a:solidFill>
                <a:srgbClr val="FF0000"/>
              </a:solidFill>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solidFill>
                  <a:srgbClr val="FF0000"/>
                </a:solidFill>
                <a:latin typeface="微软雅黑" panose="020B0503020204020204" pitchFamily="34" charset="-122"/>
                <a:ea typeface="微软雅黑" panose="020B0503020204020204" pitchFamily="34" charset="-122"/>
              </a:rPr>
              <a:t>U8</a:t>
            </a:r>
            <a:r>
              <a:rPr lang="zh-CN" altLang="en-US" sz="2000" dirty="0">
                <a:solidFill>
                  <a:srgbClr val="FF0000"/>
                </a:solidFill>
                <a:latin typeface="微软雅黑" panose="020B0503020204020204" pitchFamily="34" charset="-122"/>
                <a:ea typeface="微软雅黑" panose="020B0503020204020204" pitchFamily="34" charset="-122"/>
              </a:rPr>
              <a:t>领域解决方案</a:t>
            </a:r>
            <a:endParaRPr lang="zh-CN" altLang="en-US" sz="2000"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财务</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CRM</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供</a:t>
            </a:r>
            <a:r>
              <a:rPr lang="zh-CN" altLang="en-US" dirty="0">
                <a:latin typeface="微软雅黑" panose="020B0503020204020204" pitchFamily="34" charset="-122"/>
                <a:ea typeface="微软雅黑" panose="020B0503020204020204" pitchFamily="34" charset="-122"/>
              </a:rPr>
              <a:t>应</a:t>
            </a:r>
            <a:r>
              <a:rPr lang="zh-CN" altLang="en-US" dirty="0" smtClean="0">
                <a:latin typeface="微软雅黑" panose="020B0503020204020204" pitchFamily="34" charset="-122"/>
                <a:ea typeface="微软雅黑" panose="020B0503020204020204" pitchFamily="34" charset="-122"/>
              </a:rPr>
              <a:t>链</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分销</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零售</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solidFill>
                  <a:srgbClr val="FF0000"/>
                </a:solidFill>
                <a:latin typeface="微软雅黑" panose="020B0503020204020204" pitchFamily="34" charset="-122"/>
                <a:ea typeface="微软雅黑" panose="020B0503020204020204" pitchFamily="34" charset="-122"/>
              </a:rPr>
              <a:t>制造</a:t>
            </a:r>
            <a:endParaRPr lang="zh-CN" altLang="en-US" dirty="0">
              <a:solidFill>
                <a:srgbClr val="FF0000"/>
              </a:solidFill>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人力资</a:t>
            </a:r>
            <a:r>
              <a:rPr lang="zh-CN" altLang="en-US" dirty="0" smtClean="0">
                <a:latin typeface="微软雅黑" panose="020B0503020204020204" pitchFamily="34" charset="-122"/>
                <a:ea typeface="微软雅黑" panose="020B0503020204020204" pitchFamily="34" charset="-122"/>
              </a:rPr>
              <a:t>源</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en-US" altLang="zh-CN" dirty="0" smtClean="0">
                <a:latin typeface="微软雅黑" panose="020B0503020204020204" pitchFamily="34" charset="-122"/>
                <a:ea typeface="微软雅黑" panose="020B0503020204020204" pitchFamily="34" charset="-122"/>
              </a:rPr>
              <a:t>OA</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决策支持</a:t>
            </a:r>
            <a:endParaRPr lang="zh-CN" altLang="en-US" dirty="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a:latin typeface="微软雅黑" panose="020B0503020204020204" pitchFamily="34" charset="-122"/>
                <a:ea typeface="微软雅黑" panose="020B0503020204020204" pitchFamily="34" charset="-122"/>
              </a:rPr>
              <a:t>移动应</a:t>
            </a:r>
            <a:r>
              <a:rPr lang="zh-CN" altLang="en-US" dirty="0" smtClean="0">
                <a:latin typeface="微软雅黑" panose="020B0503020204020204" pitchFamily="34" charset="-122"/>
                <a:ea typeface="微软雅黑" panose="020B0503020204020204" pitchFamily="34" charset="-122"/>
              </a:rPr>
              <a:t>用</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平台</a:t>
            </a:r>
            <a:endParaRPr lang="en-US" altLang="zh-CN" dirty="0" smtClean="0">
              <a:latin typeface="微软雅黑" panose="020B0503020204020204" pitchFamily="34" charset="-122"/>
              <a:ea typeface="微软雅黑" panose="020B0503020204020204" pitchFamily="34" charset="-122"/>
            </a:endParaRPr>
          </a:p>
          <a:p>
            <a:pPr marL="1143000" lvl="2" indent="-228600">
              <a:spcBef>
                <a:spcPct val="20000"/>
              </a:spcBef>
              <a:buSzPct val="50000"/>
              <a:buFont typeface="Arial" panose="020B0604020202020204" pitchFamily="34" charset="0"/>
              <a:buBlip>
                <a:blip r:embed="rId3"/>
              </a:buBlip>
            </a:pPr>
            <a:r>
              <a:rPr lang="zh-CN" altLang="en-US" dirty="0" smtClean="0">
                <a:latin typeface="微软雅黑" panose="020B0503020204020204" pitchFamily="34" charset="-122"/>
                <a:ea typeface="微软雅黑" panose="020B0503020204020204" pitchFamily="34" charset="-122"/>
              </a:rPr>
              <a:t>内部控制</a:t>
            </a:r>
            <a:endParaRPr lang="zh-CN" altLang="en-US" dirty="0">
              <a:latin typeface="微软雅黑" panose="020B0503020204020204" pitchFamily="34" charset="-122"/>
              <a:ea typeface="微软雅黑" panose="020B0503020204020204" pitchFamily="34" charset="-122"/>
            </a:endParaRPr>
          </a:p>
          <a:p>
            <a:pPr marL="742950" lvl="1" indent="-285750">
              <a:spcBef>
                <a:spcPct val="20000"/>
              </a:spcBef>
              <a:buSzPct val="75000"/>
              <a:buFont typeface="Arial" panose="020B0604020202020204" pitchFamily="34" charset="0"/>
              <a:buBlip>
                <a:blip r:embed="rId2"/>
              </a:buBlip>
            </a:pPr>
            <a:r>
              <a:rPr lang="en-US" altLang="zh-CN" sz="2000" dirty="0">
                <a:latin typeface="微软雅黑" panose="020B0503020204020204" pitchFamily="34" charset="-122"/>
                <a:ea typeface="微软雅黑" panose="020B0503020204020204" pitchFamily="34" charset="-122"/>
              </a:rPr>
              <a:t>U8</a:t>
            </a:r>
            <a:r>
              <a:rPr lang="zh-CN" altLang="en-US" sz="2000" dirty="0">
                <a:latin typeface="微软雅黑" panose="020B0503020204020204" pitchFamily="34" charset="-122"/>
                <a:ea typeface="微软雅黑" panose="020B0503020204020204" pitchFamily="34" charset="-122"/>
              </a:rPr>
              <a:t>行业解决方案</a:t>
            </a:r>
            <a:endParaRPr lang="zh-CN" altLang="en-US" sz="2000" dirty="0">
              <a:latin typeface="微软雅黑" panose="020B0503020204020204" pitchFamily="34" charset="-122"/>
              <a:ea typeface="微软雅黑" panose="020B0503020204020204" pitchFamily="34" charset="-122"/>
            </a:endParaRPr>
          </a:p>
        </p:txBody>
      </p:sp>
      <p:pic>
        <p:nvPicPr>
          <p:cNvPr id="4" name="图片 3" descr="U8logo.jpg"/>
          <p:cNvPicPr>
            <a:picLocks noChangeAspect="1"/>
          </p:cNvPicPr>
          <p:nvPr/>
        </p:nvPicPr>
        <p:blipFill>
          <a:blip r:embed="rId4"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descr="E:\yinfeifei\2012年工作项目\UFIDA用友 2012\用友 王刚\0628 PPT\7-3\png\2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3400" y="1066800"/>
            <a:ext cx="17526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E:\yinfeifei\2012年工作项目\UFIDA用友 2012\用友 王刚\0628 PPT\7-3\png\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124200"/>
            <a:ext cx="6248400" cy="1905000"/>
          </a:xfrm>
          <a:prstGeom prst="rect">
            <a:avLst/>
          </a:prstGeom>
          <a:extLst>
            <a:ext uri="{909E8E84-426E-40DD-AFC4-6F175D3DCCD1}">
              <a14:hiddenFill xmlns:a14="http://schemas.microsoft.com/office/drawing/2010/main">
                <a:solidFill>
                  <a:srgbClr val="FFFFFF"/>
                </a:solidFill>
              </a14:hiddenFill>
            </a:ext>
          </a:extLst>
        </p:spPr>
      </p:pic>
      <p:pic>
        <p:nvPicPr>
          <p:cNvPr id="22" name="Picture 3" descr="E:\yinfeifei\2012年工作项目\UFIDA用友 2012\用友 王刚\0628 PPT\7-3\png\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447800"/>
            <a:ext cx="62484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肘形连接符 41"/>
          <p:cNvCxnSpPr/>
          <p:nvPr/>
        </p:nvCxnSpPr>
        <p:spPr>
          <a:xfrm rot="16200000" flipH="1">
            <a:off x="3674270" y="2356645"/>
            <a:ext cx="1152525" cy="950913"/>
          </a:xfrm>
          <a:prstGeom prst="bentConnector3">
            <a:avLst>
              <a:gd name="adj1" fmla="val 50000"/>
            </a:avLst>
          </a:prstGeom>
          <a:ln>
            <a:headEnd type="none"/>
            <a:tailEnd type="triangle"/>
          </a:ln>
        </p:spPr>
        <p:style>
          <a:lnRef idx="1">
            <a:schemeClr val="accent6"/>
          </a:lnRef>
          <a:fillRef idx="0">
            <a:schemeClr val="accent6"/>
          </a:fillRef>
          <a:effectRef idx="0">
            <a:schemeClr val="accent6"/>
          </a:effectRef>
          <a:fontRef idx="minor">
            <a:schemeClr val="tx1"/>
          </a:fontRef>
        </p:style>
      </p:cxnSp>
      <p:cxnSp>
        <p:nvCxnSpPr>
          <p:cNvPr id="44" name="肘形连接符 43"/>
          <p:cNvCxnSpPr/>
          <p:nvPr/>
        </p:nvCxnSpPr>
        <p:spPr>
          <a:xfrm rot="5400000">
            <a:off x="4541838" y="2439989"/>
            <a:ext cx="1152525" cy="784225"/>
          </a:xfrm>
          <a:prstGeom prst="bentConnector3">
            <a:avLst>
              <a:gd name="adj1" fmla="val 50000"/>
            </a:avLst>
          </a:prstGeom>
          <a:ln>
            <a:headEnd type="none"/>
            <a:tailEnd type="triangle"/>
          </a:ln>
        </p:spPr>
        <p:style>
          <a:lnRef idx="1">
            <a:schemeClr val="accent6"/>
          </a:lnRef>
          <a:fillRef idx="0">
            <a:schemeClr val="accent6"/>
          </a:fillRef>
          <a:effectRef idx="0">
            <a:schemeClr val="accent6"/>
          </a:effectRef>
          <a:fontRef idx="minor">
            <a:schemeClr val="tx1"/>
          </a:fontRef>
        </p:style>
      </p:cxnSp>
      <p:sp>
        <p:nvSpPr>
          <p:cNvPr id="17415" name="标题 1"/>
          <p:cNvSpPr>
            <a:spLocks noGrp="1"/>
          </p:cNvSpPr>
          <p:nvPr>
            <p:ph type="title"/>
          </p:nvPr>
        </p:nvSpPr>
        <p:spPr>
          <a:xfrm>
            <a:off x="433389" y="1"/>
            <a:ext cx="4570659" cy="585788"/>
          </a:xfrm>
        </p:spPr>
        <p:txBody>
          <a:bodyPr/>
          <a:lstStyle/>
          <a:p>
            <a:pPr algn="l">
              <a:defRPr/>
            </a:pPr>
            <a:r>
              <a:rPr lang="zh-CN" altLang="en-US" sz="3600" b="1" kern="1200" dirty="0" smtClean="0">
                <a:solidFill>
                  <a:srgbClr val="FF0000"/>
                </a:solidFill>
                <a:latin typeface="微软雅黑" panose="020B0503020204020204" pitchFamily="34" charset="-122"/>
                <a:ea typeface="微软雅黑" panose="020B0503020204020204" pitchFamily="34" charset="-122"/>
              </a:rPr>
              <a:t>制造领域总体</a:t>
            </a:r>
            <a:endParaRPr lang="zh-CN" altLang="en-US" sz="3600" b="1" kern="1200" dirty="0" smtClean="0">
              <a:solidFill>
                <a:srgbClr val="FF0000"/>
              </a:solidFill>
              <a:latin typeface="微软雅黑" panose="020B0503020204020204" pitchFamily="34" charset="-122"/>
              <a:ea typeface="微软雅黑" panose="020B0503020204020204" pitchFamily="34" charset="-122"/>
            </a:endParaRPr>
          </a:p>
        </p:txBody>
      </p:sp>
      <p:sp>
        <p:nvSpPr>
          <p:cNvPr id="58" name="圆角矩形 57"/>
          <p:cNvSpPr/>
          <p:nvPr/>
        </p:nvSpPr>
        <p:spPr bwMode="auto">
          <a:xfrm>
            <a:off x="685800" y="4343401"/>
            <a:ext cx="1374168" cy="50362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工程变更</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9" name="圆角矩形 58"/>
          <p:cNvSpPr/>
          <p:nvPr/>
        </p:nvSpPr>
        <p:spPr bwMode="auto">
          <a:xfrm>
            <a:off x="6631919" y="4215441"/>
            <a:ext cx="1374168" cy="50362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设备管理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60" name="圆角矩形 59"/>
          <p:cNvSpPr/>
          <p:nvPr/>
        </p:nvSpPr>
        <p:spPr bwMode="auto">
          <a:xfrm>
            <a:off x="4038600" y="3409049"/>
            <a:ext cx="1374168" cy="50362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生产订单</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61" name="圆角矩形 60"/>
          <p:cNvSpPr/>
          <p:nvPr/>
        </p:nvSpPr>
        <p:spPr bwMode="auto">
          <a:xfrm>
            <a:off x="3124200" y="4217477"/>
            <a:ext cx="1374168" cy="50362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车间管理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62" name="圆角矩形 61"/>
          <p:cNvSpPr/>
          <p:nvPr/>
        </p:nvSpPr>
        <p:spPr bwMode="auto">
          <a:xfrm>
            <a:off x="4876800" y="4217477"/>
            <a:ext cx="1374168" cy="50692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工序委外</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03" name="圆角矩形 102"/>
          <p:cNvSpPr/>
          <p:nvPr/>
        </p:nvSpPr>
        <p:spPr bwMode="auto">
          <a:xfrm>
            <a:off x="685800" y="1295401"/>
            <a:ext cx="1374168" cy="50362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基础数据</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04" name="圆角矩形 103"/>
          <p:cNvSpPr/>
          <p:nvPr/>
        </p:nvSpPr>
        <p:spPr bwMode="auto">
          <a:xfrm>
            <a:off x="685800" y="2057401"/>
            <a:ext cx="1374168" cy="50362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制造参数</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05" name="圆角矩形 104"/>
          <p:cNvSpPr/>
          <p:nvPr/>
        </p:nvSpPr>
        <p:spPr bwMode="auto">
          <a:xfrm>
            <a:off x="685800" y="2819401"/>
            <a:ext cx="1374168" cy="50362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物料清单</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07" name="圆角矩形 106"/>
          <p:cNvSpPr/>
          <p:nvPr/>
        </p:nvSpPr>
        <p:spPr bwMode="auto">
          <a:xfrm>
            <a:off x="3088014" y="1752601"/>
            <a:ext cx="1374168" cy="50362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主生产计划</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08" name="圆角矩形 107"/>
          <p:cNvSpPr/>
          <p:nvPr/>
        </p:nvSpPr>
        <p:spPr bwMode="auto">
          <a:xfrm>
            <a:off x="4823804" y="1752601"/>
            <a:ext cx="1374168" cy="50362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需求规划</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09" name="圆角矩形 108"/>
          <p:cNvSpPr/>
          <p:nvPr/>
        </p:nvSpPr>
        <p:spPr bwMode="auto">
          <a:xfrm>
            <a:off x="6631919" y="1752601"/>
            <a:ext cx="1374168" cy="50362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产能管理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7449" name="内容占位符 2"/>
          <p:cNvSpPr>
            <a:spLocks noGrp="1"/>
          </p:cNvSpPr>
          <p:nvPr>
            <p:ph idx="1"/>
          </p:nvPr>
        </p:nvSpPr>
        <p:spPr>
          <a:xfrm>
            <a:off x="2438400" y="5410200"/>
            <a:ext cx="6553200" cy="990600"/>
          </a:xfrm>
        </p:spPr>
        <p:txBody>
          <a:bodyPr/>
          <a:lstStyle/>
          <a:p>
            <a:pPr>
              <a:buClr>
                <a:srgbClr val="FF0000"/>
              </a:buClr>
              <a:buFont typeface="Wingdings" panose="05000000000000000000" pitchFamily="2" charset="2"/>
              <a:buChar char="p"/>
            </a:pPr>
            <a:r>
              <a:rPr lang="zh-CN" altLang="en-US" sz="1600" b="0" dirty="0" smtClean="0">
                <a:cs typeface="微软雅黑" panose="020B0503020204020204" pitchFamily="34" charset="-122"/>
              </a:rPr>
              <a:t>完善规范的制造工程数据管理</a:t>
            </a:r>
            <a:endParaRPr lang="en-US" altLang="zh-CN" sz="1600" b="0" dirty="0" smtClean="0">
              <a:cs typeface="微软雅黑" panose="020B0503020204020204" pitchFamily="34" charset="-122"/>
            </a:endParaRPr>
          </a:p>
          <a:p>
            <a:pPr>
              <a:buClr>
                <a:srgbClr val="FF0000"/>
              </a:buClr>
              <a:buFont typeface="Wingdings" panose="05000000000000000000" pitchFamily="2" charset="2"/>
              <a:buChar char="p"/>
            </a:pPr>
            <a:r>
              <a:rPr lang="zh-CN" altLang="en-US" sz="1600" b="0" dirty="0" smtClean="0">
                <a:cs typeface="微软雅黑" panose="020B0503020204020204" pitchFamily="34" charset="-122"/>
              </a:rPr>
              <a:t>严谨、敏捷的生产计划管理</a:t>
            </a:r>
            <a:endParaRPr lang="en-US" altLang="zh-CN" sz="1600" b="0" dirty="0" smtClean="0">
              <a:cs typeface="微软雅黑" panose="020B0503020204020204" pitchFamily="34" charset="-122"/>
            </a:endParaRPr>
          </a:p>
          <a:p>
            <a:pPr>
              <a:buClr>
                <a:srgbClr val="FF0000"/>
              </a:buClr>
              <a:buFont typeface="Wingdings" panose="05000000000000000000" pitchFamily="2" charset="2"/>
              <a:buChar char="p"/>
            </a:pPr>
            <a:r>
              <a:rPr lang="zh-CN" altLang="en-US" sz="1600" b="0" dirty="0" smtClean="0">
                <a:cs typeface="微软雅黑" panose="020B0503020204020204" pitchFamily="34" charset="-122"/>
              </a:rPr>
              <a:t>全面、精细的生产在制及现场管理</a:t>
            </a:r>
            <a:endParaRPr lang="zh-CN" altLang="en-US" sz="1600" b="0" dirty="0" smtClean="0">
              <a:cs typeface="微软雅黑" panose="020B0503020204020204" pitchFamily="34" charset="-122"/>
            </a:endParaRPr>
          </a:p>
        </p:txBody>
      </p:sp>
      <p:cxnSp>
        <p:nvCxnSpPr>
          <p:cNvPr id="37" name="肘形连接符 36"/>
          <p:cNvCxnSpPr/>
          <p:nvPr/>
        </p:nvCxnSpPr>
        <p:spPr>
          <a:xfrm rot="5400000">
            <a:off x="4116388" y="3608388"/>
            <a:ext cx="304800" cy="914400"/>
          </a:xfrm>
          <a:prstGeom prst="bentConnector3">
            <a:avLst>
              <a:gd name="adj1" fmla="val 50000"/>
            </a:avLst>
          </a:prstGeom>
          <a:ln>
            <a:headEnd type="none"/>
            <a:tailEnd type="triangle"/>
          </a:ln>
        </p:spPr>
        <p:style>
          <a:lnRef idx="1">
            <a:schemeClr val="accent6"/>
          </a:lnRef>
          <a:fillRef idx="0">
            <a:schemeClr val="accent6"/>
          </a:fillRef>
          <a:effectRef idx="0">
            <a:schemeClr val="accent6"/>
          </a:effectRef>
          <a:fontRef idx="minor">
            <a:schemeClr val="tx1"/>
          </a:fontRef>
        </p:style>
      </p:cxnSp>
      <p:sp>
        <p:nvSpPr>
          <p:cNvPr id="56" name="圆角矩形 55"/>
          <p:cNvSpPr/>
          <p:nvPr/>
        </p:nvSpPr>
        <p:spPr bwMode="auto">
          <a:xfrm>
            <a:off x="685800" y="3581401"/>
            <a:ext cx="1374168" cy="50362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400" dirty="0">
                <a:solidFill>
                  <a:schemeClr val="tx1"/>
                </a:solidFill>
                <a:latin typeface="微软雅黑" panose="020B0503020204020204" pitchFamily="34" charset="-122"/>
                <a:ea typeface="微软雅黑" panose="020B0503020204020204" pitchFamily="34" charset="-122"/>
              </a:rPr>
              <a:t>工艺路线</a:t>
            </a:r>
            <a:endParaRPr lang="zh-CN" altLang="en-US" sz="1400" dirty="0">
              <a:solidFill>
                <a:schemeClr val="tx1"/>
              </a:solidFill>
              <a:latin typeface="微软雅黑" panose="020B0503020204020204" pitchFamily="34" charset="-122"/>
              <a:ea typeface="微软雅黑" panose="020B0503020204020204" pitchFamily="34" charset="-122"/>
            </a:endParaRPr>
          </a:p>
        </p:txBody>
      </p:sp>
      <p:cxnSp>
        <p:nvCxnSpPr>
          <p:cNvPr id="30" name="肘形连接符 29"/>
          <p:cNvCxnSpPr>
            <a:stCxn id="61" idx="3"/>
            <a:endCxn id="62" idx="1"/>
          </p:cNvCxnSpPr>
          <p:nvPr/>
        </p:nvCxnSpPr>
        <p:spPr>
          <a:xfrm>
            <a:off x="4498368" y="4469289"/>
            <a:ext cx="378432" cy="1648"/>
          </a:xfrm>
          <a:prstGeom prst="bentConnector3">
            <a:avLst>
              <a:gd name="adj1" fmla="val 50000"/>
            </a:avLst>
          </a:prstGeom>
          <a:ln>
            <a:headEnd type="none"/>
            <a:tailEnd type="triangle"/>
          </a:ln>
        </p:spPr>
        <p:style>
          <a:lnRef idx="1">
            <a:schemeClr val="accent6"/>
          </a:lnRef>
          <a:fillRef idx="0">
            <a:schemeClr val="accent6"/>
          </a:fillRef>
          <a:effectRef idx="0">
            <a:schemeClr val="accent6"/>
          </a:effectRef>
          <a:fontRef idx="minor">
            <a:schemeClr val="tx1"/>
          </a:fontRef>
        </p:style>
      </p:cxnSp>
      <p:pic>
        <p:nvPicPr>
          <p:cNvPr id="24" name="图片 23" descr="U8logo.jpg"/>
          <p:cNvPicPr>
            <a:picLocks noChangeAspect="1"/>
          </p:cNvPicPr>
          <p:nvPr/>
        </p:nvPicPr>
        <p:blipFill>
          <a:blip r:embed="rId3"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78"/>
          <p:cNvSpPr>
            <a:spLocks noChangeArrowheads="1"/>
          </p:cNvSpPr>
          <p:nvPr/>
        </p:nvSpPr>
        <p:spPr bwMode="gray">
          <a:xfrm flipH="1">
            <a:off x="609602" y="1673226"/>
            <a:ext cx="1425575" cy="4346575"/>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18435" name="AutoShape 76"/>
          <p:cNvSpPr>
            <a:spLocks noChangeArrowheads="1"/>
          </p:cNvSpPr>
          <p:nvPr/>
        </p:nvSpPr>
        <p:spPr bwMode="gray">
          <a:xfrm>
            <a:off x="2133600" y="1676400"/>
            <a:ext cx="6553200" cy="43434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ea typeface="宋体" panose="02010600030101010101" pitchFamily="2" charset="-122"/>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18459"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8460"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8461"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18456"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8457"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8458"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1845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845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845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1844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1844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1845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18441"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442" name="Text Box 75"/>
          <p:cNvSpPr txBox="1">
            <a:spLocks noChangeArrowheads="1"/>
          </p:cNvSpPr>
          <p:nvPr/>
        </p:nvSpPr>
        <p:spPr bwMode="auto">
          <a:xfrm>
            <a:off x="3124200" y="2819401"/>
            <a:ext cx="5029200" cy="3083921"/>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记录物料的产品结构，通过单层</a:t>
            </a:r>
            <a:r>
              <a:rPr lang="en-US" altLang="zh-CN">
                <a:latin typeface="微软雅黑" panose="020B0503020204020204" pitchFamily="34" charset="-122"/>
                <a:ea typeface="微软雅黑" panose="020B0503020204020204" pitchFamily="34" charset="-122"/>
              </a:rPr>
              <a:t>BOM</a:t>
            </a:r>
            <a:r>
              <a:rPr lang="zh-CN" altLang="en-US">
                <a:latin typeface="微软雅黑" panose="020B0503020204020204" pitchFamily="34" charset="-122"/>
                <a:ea typeface="微软雅黑" panose="020B0503020204020204" pitchFamily="34" charset="-122"/>
              </a:rPr>
              <a:t>的上下见物料关系自动构建复杂的产品结构；</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物料清单是需求计划计算、展开的基础；是物料需求计划计算的依据；是生产订单、车间工序的领料、发料和耗用控制的依据</a:t>
            </a:r>
            <a:r>
              <a:rPr lang="en-US" altLang="zh-CN">
                <a:latin typeface="微软雅黑" panose="020B0503020204020204" pitchFamily="34" charset="-122"/>
                <a:ea typeface="微软雅黑" panose="020B0503020204020204" pitchFamily="34" charset="-122"/>
              </a:rPr>
              <a:t>;</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物料清单支持针对客户、委外商、销售订单制定独立的产品</a:t>
            </a:r>
            <a:r>
              <a:rPr lang="en-US" altLang="zh-CN">
                <a:latin typeface="微软雅黑" panose="020B0503020204020204" pitchFamily="34" charset="-122"/>
                <a:ea typeface="微软雅黑" panose="020B0503020204020204" pitchFamily="34" charset="-122"/>
              </a:rPr>
              <a:t>BOM</a:t>
            </a:r>
            <a:r>
              <a:rPr lang="zh-CN" altLang="en-US">
                <a:latin typeface="微软雅黑" panose="020B0503020204020204" pitchFamily="34" charset="-122"/>
                <a:ea typeface="微软雅黑" panose="020B0503020204020204" pitchFamily="34" charset="-122"/>
              </a:rPr>
              <a:t>；</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物料清单是产品成本卷积计算，标准成本和成本模拟的计算依据。</a:t>
            </a:r>
            <a:endParaRPr lang="zh-CN" altLang="en-US">
              <a:latin typeface="微软雅黑" panose="020B0503020204020204" pitchFamily="34" charset="-122"/>
              <a:ea typeface="微软雅黑" panose="020B0503020204020204" pitchFamily="34" charset="-122"/>
            </a:endParaRPr>
          </a:p>
        </p:txBody>
      </p:sp>
      <p:sp>
        <p:nvSpPr>
          <p:cNvPr id="18443"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18444" name="Text Box 79"/>
          <p:cNvSpPr txBox="1">
            <a:spLocks noChangeArrowheads="1"/>
          </p:cNvSpPr>
          <p:nvPr/>
        </p:nvSpPr>
        <p:spPr bwMode="auto">
          <a:xfrm>
            <a:off x="609600" y="3048001"/>
            <a:ext cx="1447800" cy="1384995"/>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物料清单管理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cs typeface="+mj-cs"/>
              </a:rPr>
              <a:t>– </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物料清单</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支持多种</a:t>
            </a:r>
            <a:r>
              <a:rPr lang="en-US" altLang="en-US" sz="1600" b="1" dirty="0">
                <a:solidFill>
                  <a:schemeClr val="bg1"/>
                </a:solidFill>
                <a:latin typeface="微软雅黑" panose="020B0503020204020204" pitchFamily="34" charset="-122"/>
                <a:ea typeface="微软雅黑" panose="020B0503020204020204" pitchFamily="34" charset="-122"/>
              </a:rPr>
              <a:t>BOM</a:t>
            </a:r>
            <a:r>
              <a:rPr lang="zh-CN" altLang="en-US" sz="1600" b="1" dirty="0">
                <a:solidFill>
                  <a:schemeClr val="bg1"/>
                </a:solidFill>
                <a:latin typeface="微软雅黑" panose="020B0503020204020204" pitchFamily="34" charset="-122"/>
                <a:ea typeface="微软雅黑" panose="020B0503020204020204" pitchFamily="34" charset="-122"/>
              </a:rPr>
              <a:t>模型</a:t>
            </a:r>
            <a:endParaRPr lang="en-US"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支持多种</a:t>
            </a:r>
            <a:r>
              <a:rPr lang="en-US" altLang="zh-CN" sz="1600" b="1" dirty="0">
                <a:solidFill>
                  <a:schemeClr val="bg1"/>
                </a:solidFill>
                <a:latin typeface="微软雅黑" panose="020B0503020204020204" pitchFamily="34" charset="-122"/>
                <a:ea typeface="微软雅黑" panose="020B0503020204020204" pitchFamily="34" charset="-122"/>
              </a:rPr>
              <a:t>BOM</a:t>
            </a:r>
            <a:r>
              <a:rPr lang="zh-CN" altLang="en-US" sz="1600" b="1" dirty="0">
                <a:solidFill>
                  <a:schemeClr val="bg1"/>
                </a:solidFill>
                <a:latin typeface="微软雅黑" panose="020B0503020204020204" pitchFamily="34" charset="-122"/>
                <a:ea typeface="微软雅黑" panose="020B0503020204020204" pitchFamily="34" charset="-122"/>
              </a:rPr>
              <a:t>种类</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defRPr/>
            </a:pPr>
            <a:r>
              <a:rPr lang="en-US" altLang="zh-CN" sz="1600" b="1" dirty="0">
                <a:solidFill>
                  <a:schemeClr val="bg1"/>
                </a:solidFill>
                <a:latin typeface="微软雅黑" panose="020B0503020204020204" pitchFamily="34" charset="-122"/>
                <a:ea typeface="微软雅黑" panose="020B0503020204020204" pitchFamily="34" charset="-122"/>
              </a:rPr>
              <a:t>BOM</a:t>
            </a:r>
            <a:r>
              <a:rPr lang="zh-CN" altLang="en-US" sz="1600" b="1" dirty="0">
                <a:solidFill>
                  <a:schemeClr val="bg1"/>
                </a:solidFill>
                <a:latin typeface="微软雅黑" panose="020B0503020204020204" pitchFamily="34" charset="-122"/>
                <a:ea typeface="微软雅黑" panose="020B0503020204020204" pitchFamily="34" charset="-122"/>
              </a:rPr>
              <a:t>的主要特性</a:t>
            </a:r>
            <a:endParaRPr lang="en-US" altLang="en-US" sz="1600" b="1" dirty="0">
              <a:solidFill>
                <a:schemeClr val="bg1"/>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nchor="ct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新建、审核、停用三种状态</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支持结构性自由项</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支持多种子件领</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耗用规则；可按子件设定其有效期间</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支持子件替代</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替换</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子件可定义为产出品（联副产品）</a:t>
            </a:r>
            <a:endParaRPr lang="en-US"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支持成品损耗率</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子件</a:t>
            </a:r>
            <a:r>
              <a:rPr lang="zh-CN" altLang="en-US" sz="1400" dirty="0" smtClean="0">
                <a:latin typeface="微软雅黑" panose="020B0503020204020204" pitchFamily="34" charset="-122"/>
                <a:ea typeface="微软雅黑" panose="020B0503020204020204" pitchFamily="34" charset="-122"/>
              </a:rPr>
              <a:t>损耗率</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批次损耗率</a:t>
            </a:r>
            <a:endParaRPr lang="en-US" altLang="en-US" sz="1400" dirty="0">
              <a:latin typeface="微软雅黑" panose="020B0503020204020204" pitchFamily="34" charset="-122"/>
              <a:ea typeface="微软雅黑" panose="020B0503020204020204" pitchFamily="34" charset="-122"/>
            </a:endParaRPr>
          </a:p>
        </p:txBody>
      </p:sp>
      <p:sp>
        <p:nvSpPr>
          <p:cNvPr id="26"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支持多种</a:t>
            </a:r>
            <a:r>
              <a:rPr lang="en-US" altLang="zh-CN" sz="1600" b="1" dirty="0">
                <a:solidFill>
                  <a:schemeClr val="bg1"/>
                </a:solidFill>
                <a:latin typeface="微软雅黑" panose="020B0503020204020204" pitchFamily="34" charset="-122"/>
                <a:ea typeface="微软雅黑" panose="020B0503020204020204" pitchFamily="34" charset="-122"/>
              </a:rPr>
              <a:t>BOM</a:t>
            </a:r>
            <a:r>
              <a:rPr lang="zh-CN" altLang="en-US" sz="1600" b="1" dirty="0">
                <a:solidFill>
                  <a:schemeClr val="bg1"/>
                </a:solidFill>
                <a:latin typeface="微软雅黑" panose="020B0503020204020204" pitchFamily="34" charset="-122"/>
                <a:ea typeface="微软雅黑" panose="020B0503020204020204" pitchFamily="34" charset="-122"/>
              </a:rPr>
              <a:t>查询</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正向、反向</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单阶、多阶、汇总</a:t>
            </a:r>
            <a:endParaRPr lang="en-US" altLang="zh-CN"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en-US" altLang="zh-CN" sz="1600" dirty="0">
                <a:latin typeface="微软雅黑" panose="020B0503020204020204" pitchFamily="34" charset="-122"/>
                <a:ea typeface="微软雅黑" panose="020B0503020204020204" pitchFamily="34" charset="-122"/>
              </a:rPr>
              <a:t>BOM</a:t>
            </a:r>
            <a:r>
              <a:rPr lang="zh-CN" altLang="en-US" sz="1600" dirty="0">
                <a:latin typeface="微软雅黑" panose="020B0503020204020204" pitchFamily="34" charset="-122"/>
                <a:ea typeface="微软雅黑" panose="020B0503020204020204" pitchFamily="34" charset="-122"/>
              </a:rPr>
              <a:t>查询</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物料成本</a:t>
            </a:r>
            <a:endParaRPr lang="en-US" altLang="zh-CN" sz="1600" dirty="0">
              <a:latin typeface="微软雅黑" panose="020B0503020204020204" pitchFamily="34" charset="-122"/>
              <a:ea typeface="微软雅黑" panose="020B0503020204020204" pitchFamily="34" charset="-122"/>
            </a:endParaRPr>
          </a:p>
        </p:txBody>
      </p:sp>
      <p:sp>
        <p:nvSpPr>
          <p:cNvPr id="28" name="标题 1"/>
          <p:cNvSpPr txBox="1"/>
          <p:nvPr/>
        </p:nvSpPr>
        <p:spPr>
          <a:xfrm>
            <a:off x="280989" y="23813"/>
            <a:ext cx="8939213"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物料清</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单关</a:t>
            </a:r>
            <a:r>
              <a:rPr kumimoji="1" lang="zh-CN" altLang="en-US" sz="2800" dirty="0">
                <a:solidFill>
                  <a:srgbClr val="FF0000"/>
                </a:solidFill>
                <a:latin typeface="微软雅黑" panose="020B0503020204020204" pitchFamily="34" charset="-122"/>
                <a:ea typeface="微软雅黑" panose="020B0503020204020204" pitchFamily="34" charset="-122"/>
                <a:cs typeface="+mj-cs"/>
              </a:rPr>
              <a:t>键特性</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sp>
        <p:nvSpPr>
          <p:cNvPr id="29" name="圆角矩形 28"/>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标准</a:t>
            </a:r>
            <a:r>
              <a:rPr lang="en-US" altLang="zh-CN" sz="1600" dirty="0">
                <a:latin typeface="微软雅黑" panose="020B0503020204020204" pitchFamily="34" charset="-122"/>
                <a:ea typeface="微软雅黑" panose="020B0503020204020204" pitchFamily="34" charset="-122"/>
              </a:rPr>
              <a:t>BOM</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模型</a:t>
            </a:r>
            <a:r>
              <a:rPr lang="en-US" altLang="zh-CN" sz="1600" dirty="0">
                <a:latin typeface="微软雅黑" panose="020B0503020204020204" pitchFamily="34" charset="-122"/>
                <a:ea typeface="微软雅黑" panose="020B0503020204020204" pitchFamily="34" charset="-122"/>
              </a:rPr>
              <a:t>BOM</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选项类</a:t>
            </a:r>
            <a:r>
              <a:rPr lang="en-US" altLang="zh-CN" sz="1600" dirty="0">
                <a:latin typeface="微软雅黑" panose="020B0503020204020204" pitchFamily="34" charset="-122"/>
                <a:ea typeface="微软雅黑" panose="020B0503020204020204" pitchFamily="34" charset="-122"/>
              </a:rPr>
              <a:t>BOM</a:t>
            </a:r>
            <a:endParaRPr lang="en-US" altLang="en-US" sz="16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计划</a:t>
            </a:r>
            <a:r>
              <a:rPr lang="en-US" altLang="zh-CN" sz="1600" dirty="0">
                <a:latin typeface="微软雅黑" panose="020B0503020204020204" pitchFamily="34" charset="-122"/>
                <a:ea typeface="微软雅黑" panose="020B0503020204020204" pitchFamily="34" charset="-122"/>
              </a:rPr>
              <a:t>BOM</a:t>
            </a:r>
            <a:endParaRPr lang="en-US" altLang="en-US" sz="1600" dirty="0">
              <a:latin typeface="微软雅黑" panose="020B0503020204020204" pitchFamily="34" charset="-122"/>
              <a:ea typeface="微软雅黑" panose="020B0503020204020204" pitchFamily="34" charset="-122"/>
            </a:endParaRPr>
          </a:p>
        </p:txBody>
      </p:sp>
      <p:sp>
        <p:nvSpPr>
          <p:cNvPr id="30" name="圆角矩形 29"/>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t">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主要</a:t>
            </a:r>
            <a:r>
              <a:rPr lang="en-US" altLang="zh-CN" sz="1600" dirty="0">
                <a:latin typeface="微软雅黑" panose="020B0503020204020204" pitchFamily="34" charset="-122"/>
                <a:ea typeface="微软雅黑" panose="020B0503020204020204" pitchFamily="34" charset="-122"/>
              </a:rPr>
              <a:t>BOM</a:t>
            </a:r>
            <a:endParaRPr lang="en-US" altLang="en-US" sz="1600" dirty="0">
              <a:latin typeface="微软雅黑" panose="020B0503020204020204" pitchFamily="34" charset="-122"/>
              <a:ea typeface="微软雅黑" panose="020B0503020204020204" pitchFamily="34" charset="-122"/>
            </a:endParaRPr>
          </a:p>
          <a:p>
            <a:pPr fontAlgn="t">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替代</a:t>
            </a:r>
            <a:r>
              <a:rPr lang="en-US" altLang="zh-CN" sz="1600" dirty="0">
                <a:latin typeface="微软雅黑" panose="020B0503020204020204" pitchFamily="34" charset="-122"/>
                <a:ea typeface="微软雅黑" panose="020B0503020204020204" pitchFamily="34" charset="-122"/>
              </a:rPr>
              <a:t>BOM</a:t>
            </a:r>
            <a:endParaRPr lang="en-US" altLang="en-US" sz="1600" dirty="0">
              <a:latin typeface="微软雅黑" panose="020B0503020204020204" pitchFamily="34" charset="-122"/>
              <a:ea typeface="微软雅黑" panose="020B0503020204020204" pitchFamily="34" charset="-122"/>
            </a:endParaRPr>
          </a:p>
          <a:p>
            <a:pPr fontAlgn="t">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共用</a:t>
            </a:r>
            <a:r>
              <a:rPr lang="en-US" altLang="zh-CN" sz="1600" dirty="0">
                <a:latin typeface="微软雅黑" panose="020B0503020204020204" pitchFamily="34" charset="-122"/>
                <a:ea typeface="微软雅黑" panose="020B0503020204020204" pitchFamily="34" charset="-122"/>
              </a:rPr>
              <a:t>BOM</a:t>
            </a:r>
            <a:endParaRPr lang="en-US" altLang="en-US" sz="1600" dirty="0">
              <a:latin typeface="微软雅黑" panose="020B0503020204020204" pitchFamily="34" charset="-122"/>
              <a:ea typeface="微软雅黑" panose="020B0503020204020204" pitchFamily="34" charset="-122"/>
            </a:endParaRPr>
          </a:p>
          <a:p>
            <a:pPr fontAlgn="t">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订单</a:t>
            </a:r>
            <a:r>
              <a:rPr lang="en-US" altLang="zh-CN" sz="1600" dirty="0">
                <a:latin typeface="微软雅黑" panose="020B0503020204020204" pitchFamily="34" charset="-122"/>
                <a:ea typeface="微软雅黑" panose="020B0503020204020204" pitchFamily="34" charset="-122"/>
              </a:rPr>
              <a:t>BOM</a:t>
            </a:r>
            <a:endParaRPr lang="en-US" altLang="en-US" sz="1600" dirty="0">
              <a:latin typeface="微软雅黑" panose="020B0503020204020204" pitchFamily="34" charset="-122"/>
              <a:ea typeface="微软雅黑" panose="020B0503020204020204" pitchFamily="34" charset="-122"/>
            </a:endParaRPr>
          </a:p>
          <a:p>
            <a:pPr fontAlgn="t">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客户</a:t>
            </a:r>
            <a:r>
              <a:rPr lang="en-US" altLang="zh-CN" sz="1600" dirty="0" smtClean="0">
                <a:latin typeface="微软雅黑" panose="020B0503020204020204" pitchFamily="34" charset="-122"/>
                <a:ea typeface="微软雅黑" panose="020B0503020204020204" pitchFamily="34" charset="-122"/>
              </a:rPr>
              <a:t>BOM</a:t>
            </a:r>
            <a:endParaRPr lang="en-US" altLang="zh-CN" sz="1600" dirty="0" smtClean="0">
              <a:latin typeface="微软雅黑" panose="020B0503020204020204" pitchFamily="34" charset="-122"/>
              <a:ea typeface="微软雅黑" panose="020B0503020204020204" pitchFamily="34" charset="-122"/>
            </a:endParaRPr>
          </a:p>
          <a:p>
            <a:pPr fontAlgn="t">
              <a:lnSpc>
                <a:spcPct val="150000"/>
              </a:lnSpc>
              <a:spcBef>
                <a:spcPts val="0"/>
              </a:spcBef>
              <a:spcAft>
                <a:spcPts val="0"/>
              </a:spcAft>
              <a:buClr>
                <a:schemeClr val="accent2">
                  <a:lumMod val="75000"/>
                </a:schemeClr>
              </a:buClr>
              <a:buFont typeface="Wingdings" panose="05000000000000000000" pitchFamily="2" charset="2"/>
              <a:buChar char="p"/>
              <a:defRPr/>
            </a:pPr>
            <a:r>
              <a:rPr lang="zh-CN" altLang="en-US" sz="1600" dirty="0" smtClean="0">
                <a:latin typeface="微软雅黑" panose="020B0503020204020204" pitchFamily="34" charset="-122"/>
                <a:ea typeface="微软雅黑" panose="020B0503020204020204" pitchFamily="34" charset="-122"/>
              </a:rPr>
              <a:t>委外</a:t>
            </a:r>
            <a:r>
              <a:rPr lang="en-US" altLang="zh-CN" sz="1600" dirty="0" smtClean="0">
                <a:latin typeface="微软雅黑" panose="020B0503020204020204" pitchFamily="34" charset="-122"/>
                <a:ea typeface="微软雅黑" panose="020B0503020204020204" pitchFamily="34" charset="-122"/>
              </a:rPr>
              <a:t>BOM</a:t>
            </a:r>
            <a:endParaRPr lang="en-US" altLang="en-US" sz="1600" dirty="0">
              <a:latin typeface="微软雅黑" panose="020B0503020204020204" pitchFamily="34" charset="-122"/>
              <a:ea typeface="微软雅黑" panose="020B0503020204020204" pitchFamily="34" charset="-122"/>
            </a:endParaRPr>
          </a:p>
        </p:txBody>
      </p:sp>
      <p:pic>
        <p:nvPicPr>
          <p:cNvPr id="11" name="图片 10"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88067"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latin typeface="Arial" panose="020B0604020202020204" pitchFamily="34" charset="0"/>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88091"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88092"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88093"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88088"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88089"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88090"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88083"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88084"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8808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88080"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88081"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8808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88073"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8074" name="Text Box 75"/>
          <p:cNvSpPr txBox="1">
            <a:spLocks noChangeArrowheads="1"/>
          </p:cNvSpPr>
          <p:nvPr/>
        </p:nvSpPr>
        <p:spPr bwMode="auto">
          <a:xfrm>
            <a:off x="3124200" y="2735265"/>
            <a:ext cx="5029200" cy="3083921"/>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计划基础，包括支持不同需求来源的处理，计划多版本，计划参数设置等。</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支持多种计划方法－可以灵活方便的完成生产、委外和采购计划的编制过程。</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支持离散生产和重复生产等不同的生产类型及库存生产、订单生产和订单装配等模式</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支持计划的分析和处理，计划员可以充分利用系统提供的查询分析工具对计划过程和结果进行分析和处理。</a:t>
            </a:r>
            <a:endParaRPr lang="zh-CN" altLang="en-US">
              <a:latin typeface="微软雅黑" panose="020B0503020204020204" pitchFamily="34" charset="-122"/>
              <a:ea typeface="微软雅黑" panose="020B0503020204020204" pitchFamily="34" charset="-122"/>
            </a:endParaRPr>
          </a:p>
        </p:txBody>
      </p:sp>
      <p:sp>
        <p:nvSpPr>
          <p:cNvPr id="88075"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88076" name="Text Box 79"/>
          <p:cNvSpPr txBox="1">
            <a:spLocks noChangeArrowheads="1"/>
          </p:cNvSpPr>
          <p:nvPr/>
        </p:nvSpPr>
        <p:spPr bwMode="auto">
          <a:xfrm>
            <a:off x="609600" y="3048001"/>
            <a:ext cx="1447800" cy="1015663"/>
          </a:xfrm>
          <a:prstGeom prst="rect">
            <a:avLst/>
          </a:prstGeom>
          <a:noFill/>
          <a:ln w="9525">
            <a:noFill/>
            <a:miter lim="800000"/>
          </a:ln>
        </p:spPr>
        <p:txBody>
          <a:bodyPr>
            <a:spAutoFit/>
          </a:bodyPr>
          <a:lstStyle/>
          <a:p>
            <a:pPr algn="ctr">
              <a:spcBef>
                <a:spcPct val="50000"/>
              </a:spcBef>
            </a:pPr>
            <a:r>
              <a:rPr lang="en-US" altLang="zh-CN" sz="2400">
                <a:latin typeface="微软雅黑" panose="020B0503020204020204" pitchFamily="34" charset="-122"/>
                <a:ea typeface="微软雅黑" panose="020B0503020204020204" pitchFamily="34" charset="-122"/>
              </a:rPr>
              <a:t>U8-</a:t>
            </a:r>
            <a:endParaRPr lang="en-US" altLang="zh-CN" sz="2400">
              <a:latin typeface="微软雅黑" panose="020B0503020204020204" pitchFamily="34" charset="-122"/>
              <a:ea typeface="微软雅黑" panose="020B0503020204020204" pitchFamily="34" charset="-122"/>
            </a:endParaRPr>
          </a:p>
          <a:p>
            <a:pPr algn="ctr">
              <a:spcBef>
                <a:spcPct val="50000"/>
              </a:spcBef>
            </a:pPr>
            <a:r>
              <a:rPr lang="zh-CN" altLang="en-US" sz="2400">
                <a:latin typeface="微软雅黑" panose="020B0503020204020204" pitchFamily="34" charset="-122"/>
                <a:ea typeface="微软雅黑" panose="020B0503020204020204" pitchFamily="34" charset="-122"/>
              </a:rPr>
              <a:t>计划管理</a:t>
            </a:r>
            <a:endParaRPr lang="en-US" altLang="zh-CN" sz="240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cs typeface="+mj-cs"/>
              </a:rPr>
              <a:t>– </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计划管理</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38098"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a:lnSpc>
                <a:spcPct val="150000"/>
              </a:lnSpc>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需求来源：支持预测，订单及订单与预测的销抵</a:t>
            </a:r>
            <a:r>
              <a:rPr lang="zh-CN" altLang="en-US" sz="1600" dirty="0" smtClean="0">
                <a:latin typeface="微软雅黑" panose="020B0503020204020204" pitchFamily="34" charset="-122"/>
                <a:ea typeface="微软雅黑" panose="020B0503020204020204" pitchFamily="34" charset="-122"/>
              </a:rPr>
              <a:t>，能够</a:t>
            </a:r>
            <a:r>
              <a:rPr lang="zh-CN" altLang="en-US" sz="1600" dirty="0">
                <a:latin typeface="微软雅黑" panose="020B0503020204020204" pitchFamily="34" charset="-122"/>
                <a:ea typeface="微软雅黑" panose="020B0503020204020204" pitchFamily="34" charset="-122"/>
              </a:rPr>
              <a:t>实现预测</a:t>
            </a:r>
            <a:r>
              <a:rPr lang="zh-CN" altLang="en-US" sz="1600" dirty="0" smtClean="0">
                <a:latin typeface="微软雅黑" panose="020B0503020204020204" pitchFamily="34" charset="-122"/>
                <a:ea typeface="微软雅黑" panose="020B0503020204020204" pitchFamily="34" charset="-122"/>
              </a:rPr>
              <a:t>展开均化及子件销抵</a:t>
            </a:r>
            <a:endParaRPr lang="zh-CN" altLang="en-US" sz="1600" dirty="0">
              <a:latin typeface="微软雅黑" panose="020B0503020204020204" pitchFamily="34" charset="-122"/>
              <a:ea typeface="微软雅黑" panose="020B0503020204020204" pitchFamily="34" charset="-122"/>
            </a:endParaRPr>
          </a:p>
          <a:p>
            <a:pPr>
              <a:lnSpc>
                <a:spcPct val="150000"/>
              </a:lnSpc>
              <a:buClr>
                <a:schemeClr val="accent6">
                  <a:lumMod val="75000"/>
                </a:schemeClr>
              </a:buClr>
              <a:buFont typeface="Wingdings" panose="05000000000000000000" pitchFamily="2" charset="2"/>
              <a:buChar char="p"/>
              <a:defRPr/>
            </a:pPr>
            <a:r>
              <a:rPr lang="zh-CN" altLang="en-US" sz="1600" dirty="0">
                <a:latin typeface="微软雅黑" panose="020B0503020204020204" pitchFamily="34" charset="-122"/>
                <a:ea typeface="微软雅黑" panose="020B0503020204020204" pitchFamily="34" charset="-122"/>
              </a:rPr>
              <a:t>计划版本：可以设置不同的版本参数和进行不同版本结果的比较</a:t>
            </a:r>
            <a:endParaRPr lang="zh-CN" altLang="en-US" sz="1600" dirty="0">
              <a:latin typeface="微软雅黑" panose="020B0503020204020204" pitchFamily="34" charset="-122"/>
              <a:ea typeface="微软雅黑" panose="020B0503020204020204" pitchFamily="34" charset="-122"/>
            </a:endParaRPr>
          </a:p>
          <a:p>
            <a:pPr fontAlgn="auto">
              <a:spcBef>
                <a:spcPts val="0"/>
              </a:spcBef>
              <a:spcAft>
                <a:spcPts val="0"/>
              </a:spcAft>
              <a:buClr>
                <a:schemeClr val="accent6">
                  <a:lumMod val="75000"/>
                </a:schemeClr>
              </a:buClr>
              <a:defRPr/>
            </a:pPr>
            <a:endParaRPr lang="en-US" altLang="en-US" sz="1400" dirty="0">
              <a:latin typeface="微软雅黑" panose="020B0503020204020204" pitchFamily="34" charset="-122"/>
              <a:ea typeface="微软雅黑" panose="020B0503020204020204" pitchFamily="34" charset="-122"/>
            </a:endParaRPr>
          </a:p>
        </p:txBody>
      </p:sp>
      <p:sp>
        <p:nvSpPr>
          <p:cNvPr id="6" name="圆角矩形 5"/>
          <p:cNvSpPr/>
          <p:nvPr/>
        </p:nvSpPr>
        <p:spPr>
          <a:xfrm>
            <a:off x="2386015"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MPS:</a:t>
            </a:r>
            <a:r>
              <a:rPr lang="zh-CN" altLang="en-US" sz="1400" dirty="0">
                <a:latin typeface="微软雅黑" panose="020B0503020204020204" pitchFamily="34" charset="-122"/>
                <a:ea typeface="微软雅黑" panose="020B0503020204020204" pitchFamily="34" charset="-122"/>
              </a:rPr>
              <a:t>通过主生产计划编制，解决独立需求计划的处理</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MRP</a:t>
            </a:r>
            <a:r>
              <a:rPr lang="zh-CN" altLang="en-US" sz="1400" dirty="0">
                <a:latin typeface="微软雅黑" panose="020B0503020204020204" pitchFamily="34" charset="-122"/>
                <a:ea typeface="微软雅黑" panose="020B0503020204020204" pitchFamily="34" charset="-122"/>
              </a:rPr>
              <a:t>：生成物料需求计划，下达生产，采购和委外</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SRP</a:t>
            </a:r>
            <a:r>
              <a:rPr lang="zh-CN" altLang="en-US" sz="1400" dirty="0">
                <a:latin typeface="微软雅黑" panose="020B0503020204020204" pitchFamily="34" charset="-122"/>
                <a:ea typeface="微软雅黑" panose="020B0503020204020204" pitchFamily="34" charset="-122"/>
              </a:rPr>
              <a:t>：选择订单进行</a:t>
            </a:r>
            <a:r>
              <a:rPr lang="en-US" altLang="zh-CN" sz="1400" dirty="0">
                <a:latin typeface="微软雅黑" panose="020B0503020204020204" pitchFamily="34" charset="-122"/>
                <a:ea typeface="微软雅黑" panose="020B0503020204020204" pitchFamily="34" charset="-122"/>
              </a:rPr>
              <a:t>MRP</a:t>
            </a:r>
            <a:r>
              <a:rPr lang="zh-CN" altLang="en-US" sz="1400" dirty="0">
                <a:latin typeface="微软雅黑" panose="020B0503020204020204" pitchFamily="34" charset="-122"/>
                <a:ea typeface="微软雅黑" panose="020B0503020204020204" pitchFamily="34" charset="-122"/>
              </a:rPr>
              <a:t>运算</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2">
                  <a:lumMod val="75000"/>
                </a:schemeClr>
              </a:buClr>
              <a:buFont typeface="Wingdings" panose="05000000000000000000" pitchFamily="2" charset="2"/>
              <a:buChar char="p"/>
              <a:defRPr/>
            </a:pPr>
            <a:r>
              <a:rPr lang="en-US" altLang="zh-CN" sz="1400" dirty="0">
                <a:latin typeface="微软雅黑" panose="020B0503020204020204" pitchFamily="34" charset="-122"/>
                <a:ea typeface="微软雅黑" panose="020B0503020204020204" pitchFamily="34" charset="-122"/>
              </a:rPr>
              <a:t>BRP</a:t>
            </a:r>
            <a:r>
              <a:rPr lang="zh-CN" altLang="en-US" sz="1400" dirty="0">
                <a:latin typeface="微软雅黑" panose="020B0503020204020204" pitchFamily="34" charset="-122"/>
                <a:ea typeface="微软雅黑" panose="020B0503020204020204" pitchFamily="34" charset="-122"/>
              </a:rPr>
              <a:t>：快速展开物料清单，生成计划</a:t>
            </a:r>
            <a:endParaRPr lang="zh-CN" altLang="en-US"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4629186"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离散生产：支持对于机械，电子等行业的多品种小批量生产类型</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重复生产：对大批量生产的需求可实现均化生产，实现生产线的计划</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tx2">
                  <a:lumMod val="60000"/>
                  <a:lumOff val="40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支持库存生产，订单生产和订单装配</a:t>
            </a:r>
            <a:endParaRPr lang="zh-CN" altLang="en-US" sz="1400" dirty="0">
              <a:latin typeface="微软雅黑" panose="020B0503020204020204" pitchFamily="34" charset="-122"/>
              <a:ea typeface="微软雅黑" panose="020B0503020204020204" pitchFamily="34" charset="-122"/>
            </a:endParaRPr>
          </a:p>
        </p:txBody>
      </p:sp>
      <p:sp>
        <p:nvSpPr>
          <p:cNvPr id="13" name="圆角矩形 12"/>
          <p:cNvSpPr/>
          <p:nvPr/>
        </p:nvSpPr>
        <p:spPr>
          <a:xfrm>
            <a:off x="6858000" y="2028497"/>
            <a:ext cx="2071702" cy="3657928"/>
          </a:xfrm>
          <a:prstGeom prst="roundRect">
            <a:avLst>
              <a:gd name="adj" fmla="val 7209"/>
            </a:avLst>
          </a:prstGeom>
          <a:ln>
            <a:solidFill>
              <a:schemeClr val="bg1">
                <a:lumMod val="75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a:lstStyle/>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计划维护与调整，可以参考供需资料等明细信息和订单执行状态调整建议</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r>
              <a:rPr lang="zh-CN" altLang="en-US" sz="1400" dirty="0">
                <a:latin typeface="微软雅黑" panose="020B0503020204020204" pitchFamily="34" charset="-122"/>
                <a:ea typeface="微软雅黑" panose="020B0503020204020204" pitchFamily="34" charset="-122"/>
              </a:rPr>
              <a:t>产能平衡：能够通过资源需求计划和粗细能力计划实现对计划的产能平衡</a:t>
            </a:r>
            <a:endParaRPr lang="zh-CN" altLang="en-US" sz="1400"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chemeClr val="accent6">
                  <a:lumMod val="75000"/>
                </a:schemeClr>
              </a:buClr>
              <a:buFont typeface="Wingdings" panose="05000000000000000000" pitchFamily="2" charset="2"/>
              <a:buChar char="p"/>
              <a:defRPr/>
            </a:pPr>
            <a:endParaRPr lang="en-US" altLang="zh-CN" sz="1400" dirty="0">
              <a:latin typeface="微软雅黑" panose="020B0503020204020204" pitchFamily="34" charset="-122"/>
              <a:ea typeface="微软雅黑" panose="020B0503020204020204" pitchFamily="34" charset="-122"/>
            </a:endParaRPr>
          </a:p>
        </p:txBody>
      </p:sp>
      <p:sp>
        <p:nvSpPr>
          <p:cNvPr id="14" name="标题 1"/>
          <p:cNvSpPr txBox="1"/>
          <p:nvPr/>
        </p:nvSpPr>
        <p:spPr>
          <a:xfrm>
            <a:off x="457202" y="1"/>
            <a:ext cx="8939213" cy="585788"/>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计</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划管理业</a:t>
            </a:r>
            <a:r>
              <a:rPr kumimoji="1" lang="zh-CN" altLang="en-US" sz="2800" dirty="0">
                <a:solidFill>
                  <a:srgbClr val="FF0000"/>
                </a:solidFill>
                <a:latin typeface="微软雅黑" panose="020B0503020204020204" pitchFamily="34" charset="-122"/>
                <a:ea typeface="微软雅黑" panose="020B0503020204020204" pitchFamily="34" charset="-122"/>
                <a:cs typeface="+mj-cs"/>
              </a:rPr>
              <a:t>务关键特性</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sp>
        <p:nvSpPr>
          <p:cNvPr id="11" name="AutoShape 6"/>
          <p:cNvSpPr>
            <a:spLocks noChangeArrowheads="1"/>
          </p:cNvSpPr>
          <p:nvPr/>
        </p:nvSpPr>
        <p:spPr bwMode="ltGray">
          <a:xfrm>
            <a:off x="1524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defRPr/>
            </a:pPr>
            <a:r>
              <a:rPr lang="zh-CN" altLang="en-US" sz="1600" b="1" dirty="0">
                <a:solidFill>
                  <a:schemeClr val="bg1"/>
                </a:solidFill>
                <a:latin typeface="微软雅黑" panose="020B0503020204020204" pitchFamily="34" charset="-122"/>
                <a:ea typeface="微软雅黑" panose="020B0503020204020204" pitchFamily="34" charset="-122"/>
              </a:rPr>
              <a:t>计划基础</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5" name="AutoShape 7"/>
          <p:cNvSpPr>
            <a:spLocks noChangeArrowheads="1"/>
          </p:cNvSpPr>
          <p:nvPr/>
        </p:nvSpPr>
        <p:spPr bwMode="ltGray">
          <a:xfrm>
            <a:off x="2400300" y="1219201"/>
            <a:ext cx="2057400" cy="6318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wrap="none" anchor="ctr"/>
          <a:lstStyle/>
          <a:p>
            <a:pPr algn="ctr" fontAlgn="auto">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计划方法</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6" name="AutoShape 8"/>
          <p:cNvSpPr>
            <a:spLocks noChangeArrowheads="1"/>
          </p:cNvSpPr>
          <p:nvPr/>
        </p:nvSpPr>
        <p:spPr bwMode="ltGray">
          <a:xfrm>
            <a:off x="4643438" y="1219201"/>
            <a:ext cx="2057400" cy="63182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none" anchor="ctr"/>
          <a:lstStyle/>
          <a:p>
            <a:pPr algn="ctr" fontAlgn="auto">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计划类型</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7" name="AutoShape 6"/>
          <p:cNvSpPr>
            <a:spLocks noChangeArrowheads="1"/>
          </p:cNvSpPr>
          <p:nvPr/>
        </p:nvSpPr>
        <p:spPr bwMode="ltGray">
          <a:xfrm>
            <a:off x="6858000" y="1219201"/>
            <a:ext cx="2057400" cy="63182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计划处理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pic>
        <p:nvPicPr>
          <p:cNvPr id="12" name="图片 11"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78"/>
          <p:cNvSpPr>
            <a:spLocks noChangeArrowheads="1"/>
          </p:cNvSpPr>
          <p:nvPr/>
        </p:nvSpPr>
        <p:spPr bwMode="gray">
          <a:xfrm flipH="1">
            <a:off x="609602" y="1673225"/>
            <a:ext cx="1425575" cy="4038600"/>
          </a:xfrm>
          <a:prstGeom prst="roundRect">
            <a:avLst>
              <a:gd name="adj" fmla="val 11375"/>
            </a:avLst>
          </a:prstGeom>
          <a:solidFill>
            <a:srgbClr val="FFFFFF"/>
          </a:solidFill>
          <a:ln w="28575">
            <a:solidFill>
              <a:schemeClr val="hlink"/>
            </a:solidFill>
            <a:round/>
          </a:ln>
        </p:spPr>
        <p:txBody>
          <a:bodyPr wrap="none" anchor="ctr"/>
          <a:lstStyle/>
          <a:p>
            <a:endParaRPr lang="zh-CN" altLang="en-US"/>
          </a:p>
        </p:txBody>
      </p:sp>
      <p:sp>
        <p:nvSpPr>
          <p:cNvPr id="90115" name="AutoShape 76"/>
          <p:cNvSpPr>
            <a:spLocks noChangeArrowheads="1"/>
          </p:cNvSpPr>
          <p:nvPr/>
        </p:nvSpPr>
        <p:spPr bwMode="gray">
          <a:xfrm>
            <a:off x="2133602" y="1676400"/>
            <a:ext cx="6596063" cy="4038600"/>
          </a:xfrm>
          <a:prstGeom prst="roundRect">
            <a:avLst>
              <a:gd name="adj" fmla="val 2454"/>
            </a:avLst>
          </a:prstGeom>
        </p:spPr>
        <p:style>
          <a:lnRef idx="1">
            <a:schemeClr val="accent1"/>
          </a:lnRef>
          <a:fillRef idx="2">
            <a:schemeClr val="accent1"/>
          </a:fillRef>
          <a:effectRef idx="1">
            <a:schemeClr val="accent1"/>
          </a:effectRef>
          <a:fontRef idx="minor">
            <a:schemeClr val="dk1"/>
          </a:fontRef>
        </p:style>
        <p:txBody>
          <a:bodyPr wrap="none" anchor="ctr"/>
          <a:lstStyle/>
          <a:p>
            <a:endParaRPr lang="zh-CN" altLang="en-US"/>
          </a:p>
        </p:txBody>
      </p:sp>
      <p:sp>
        <p:nvSpPr>
          <p:cNvPr id="4" name="Freeform 27"/>
          <p:cNvSpPr/>
          <p:nvPr/>
        </p:nvSpPr>
        <p:spPr bwMode="gray">
          <a:xfrm flipH="1">
            <a:off x="8129590" y="1720849"/>
            <a:ext cx="515937" cy="46513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pPr>
              <a:defRPr/>
            </a:pPr>
            <a:endParaRPr lang="zh-CN" altLang="en-US">
              <a:latin typeface="Arial" panose="020B0604020202020204" pitchFamily="34" charset="0"/>
            </a:endParaRPr>
          </a:p>
        </p:txBody>
      </p:sp>
      <p:grpSp>
        <p:nvGrpSpPr>
          <p:cNvPr id="2" name="Group 29"/>
          <p:cNvGrpSpPr/>
          <p:nvPr/>
        </p:nvGrpSpPr>
        <p:grpSpPr bwMode="auto">
          <a:xfrm rot="5400000">
            <a:off x="1838326" y="1819276"/>
            <a:ext cx="495300" cy="666750"/>
            <a:chOff x="778" y="1762"/>
            <a:chExt cx="312" cy="420"/>
          </a:xfrm>
        </p:grpSpPr>
        <p:grpSp>
          <p:nvGrpSpPr>
            <p:cNvPr id="3" name="Group 30"/>
            <p:cNvGrpSpPr/>
            <p:nvPr/>
          </p:nvGrpSpPr>
          <p:grpSpPr bwMode="auto">
            <a:xfrm>
              <a:off x="960" y="1764"/>
              <a:ext cx="130" cy="418"/>
              <a:chOff x="960" y="1764"/>
              <a:chExt cx="130" cy="418"/>
            </a:xfrm>
          </p:grpSpPr>
          <p:sp>
            <p:nvSpPr>
              <p:cNvPr id="90139"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90140" name="Oval 3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90141"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5" name="Group 34"/>
            <p:cNvGrpSpPr/>
            <p:nvPr/>
          </p:nvGrpSpPr>
          <p:grpSpPr bwMode="auto">
            <a:xfrm>
              <a:off x="778" y="1762"/>
              <a:ext cx="130" cy="418"/>
              <a:chOff x="960" y="1764"/>
              <a:chExt cx="130" cy="418"/>
            </a:xfrm>
          </p:grpSpPr>
          <p:sp>
            <p:nvSpPr>
              <p:cNvPr id="90136"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90137" name="Oval 36"/>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90138"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grpSp>
        <p:nvGrpSpPr>
          <p:cNvPr id="6" name="Group 65"/>
          <p:cNvGrpSpPr/>
          <p:nvPr/>
        </p:nvGrpSpPr>
        <p:grpSpPr bwMode="auto">
          <a:xfrm rot="5400000">
            <a:off x="1838326" y="4943476"/>
            <a:ext cx="495300" cy="666750"/>
            <a:chOff x="778" y="1762"/>
            <a:chExt cx="312" cy="420"/>
          </a:xfrm>
        </p:grpSpPr>
        <p:grpSp>
          <p:nvGrpSpPr>
            <p:cNvPr id="7" name="Group 66"/>
            <p:cNvGrpSpPr/>
            <p:nvPr/>
          </p:nvGrpSpPr>
          <p:grpSpPr bwMode="auto">
            <a:xfrm>
              <a:off x="960" y="1764"/>
              <a:ext cx="130" cy="418"/>
              <a:chOff x="960" y="1764"/>
              <a:chExt cx="130" cy="418"/>
            </a:xfrm>
          </p:grpSpPr>
          <p:sp>
            <p:nvSpPr>
              <p:cNvPr id="90131"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90132" name="Oval 68"/>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90133"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ln>
            </p:spPr>
            <p:txBody>
              <a:bodyPr wrap="none" anchor="ctr"/>
              <a:lstStyle/>
              <a:p>
                <a:endParaRPr lang="zh-CN" altLang="en-US"/>
              </a:p>
            </p:txBody>
          </p:sp>
        </p:grpSp>
        <p:grpSp>
          <p:nvGrpSpPr>
            <p:cNvPr id="8" name="Group 70"/>
            <p:cNvGrpSpPr/>
            <p:nvPr/>
          </p:nvGrpSpPr>
          <p:grpSpPr bwMode="auto">
            <a:xfrm>
              <a:off x="778" y="1762"/>
              <a:ext cx="130" cy="418"/>
              <a:chOff x="960" y="1764"/>
              <a:chExt cx="130" cy="418"/>
            </a:xfrm>
          </p:grpSpPr>
          <p:sp>
            <p:nvSpPr>
              <p:cNvPr id="90128"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p:spPr>
            <p:txBody>
              <a:bodyPr wrap="none" anchor="ctr"/>
              <a:lstStyle/>
              <a:p>
                <a:endParaRPr lang="zh-CN" altLang="en-US"/>
              </a:p>
            </p:txBody>
          </p:sp>
          <p:sp>
            <p:nvSpPr>
              <p:cNvPr id="90129" name="Oval 72"/>
              <p:cNvSpPr>
                <a:spLocks noChangeArrowheads="1"/>
              </p:cNvSpPr>
              <p:nvPr/>
            </p:nvSpPr>
            <p:spPr bwMode="gray">
              <a:xfrm>
                <a:off x="964" y="2062"/>
                <a:ext cx="126" cy="120"/>
              </a:xfrm>
              <a:prstGeom prst="ellipse">
                <a:avLst/>
              </a:prstGeom>
              <a:solidFill>
                <a:srgbClr val="000000">
                  <a:alpha val="30196"/>
                </a:srgbClr>
              </a:solidFill>
              <a:ln w="38100" algn="ctr">
                <a:solidFill>
                  <a:srgbClr val="DDDDDD"/>
                </a:solidFill>
                <a:round/>
              </a:ln>
            </p:spPr>
            <p:txBody>
              <a:bodyPr wrap="none" anchor="ctr"/>
              <a:lstStyle/>
              <a:p>
                <a:endParaRPr lang="zh-CN" altLang="en-US"/>
              </a:p>
            </p:txBody>
          </p:sp>
          <p:sp>
            <p:nvSpPr>
              <p:cNvPr id="90130"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ln>
            </p:spPr>
            <p:txBody>
              <a:bodyPr wrap="none" anchor="ctr"/>
              <a:lstStyle/>
              <a:p>
                <a:endParaRPr lang="zh-CN" altLang="en-US"/>
              </a:p>
            </p:txBody>
          </p:sp>
        </p:grpSp>
      </p:grpSp>
      <p:sp>
        <p:nvSpPr>
          <p:cNvPr id="90121" name="Text Box 74"/>
          <p:cNvSpPr txBox="1">
            <a:spLocks noChangeArrowheads="1"/>
          </p:cNvSpPr>
          <p:nvPr/>
        </p:nvSpPr>
        <p:spPr bwMode="gray">
          <a:xfrm>
            <a:off x="2644775" y="1949451"/>
            <a:ext cx="5813425" cy="523220"/>
          </a:xfrm>
          <a:prstGeom prst="rect">
            <a:avLst/>
          </a:prstGeom>
          <a:noFill/>
          <a:ln w="9525" algn="ctr">
            <a:noFill/>
            <a:miter lim="800000"/>
          </a:ln>
        </p:spPr>
        <p:txBody>
          <a:bodyPr>
            <a:spAutoFit/>
          </a:bodyPr>
          <a:lstStyle/>
          <a:p>
            <a:pPr eaLnBrk="0" hangingPunct="0"/>
            <a:r>
              <a:rPr lang="zh-CN" altLang="en-US" sz="2800">
                <a:solidFill>
                  <a:srgbClr val="000000"/>
                </a:solidFill>
                <a:latin typeface="微软雅黑" panose="020B0503020204020204" pitchFamily="34" charset="-122"/>
                <a:ea typeface="微软雅黑" panose="020B0503020204020204" pitchFamily="34" charset="-122"/>
                <a:cs typeface="Arial" panose="020B0604020202020204" pitchFamily="34" charset="0"/>
              </a:rPr>
              <a:t>支持业务</a:t>
            </a:r>
            <a:endParaRPr lang="en-US" altLang="zh-CN" sz="28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0122" name="Text Box 75"/>
          <p:cNvSpPr txBox="1">
            <a:spLocks noChangeArrowheads="1"/>
          </p:cNvSpPr>
          <p:nvPr/>
        </p:nvSpPr>
        <p:spPr bwMode="auto">
          <a:xfrm>
            <a:off x="2743200" y="2895601"/>
            <a:ext cx="5029200" cy="2086725"/>
          </a:xfrm>
          <a:prstGeom prst="rect">
            <a:avLst/>
          </a:prstGeom>
          <a:noFill/>
          <a:ln w="9525">
            <a:noFill/>
            <a:miter lim="800000"/>
          </a:ln>
        </p:spPr>
        <p:txBody>
          <a:bodyPr>
            <a:spAutoFit/>
          </a:bodyPr>
          <a:lstStyle/>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正常生产</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计划下达的生产订单、手工生产订单、集合订单、接单生产</a:t>
            </a:r>
            <a:endParaRPr lang="en-US" altLang="zh-CN">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非标生产</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返工、返修生产，拆卸订单</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试制生产</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新产品大批量生产前的小批量试制</a:t>
            </a:r>
            <a:endParaRPr lang="zh-CN" altLang="en-US">
              <a:latin typeface="微软雅黑" panose="020B0503020204020204" pitchFamily="34" charset="-122"/>
              <a:ea typeface="微软雅黑" panose="020B0503020204020204" pitchFamily="34" charset="-122"/>
            </a:endParaRPr>
          </a:p>
          <a:p>
            <a:pPr marL="342900" indent="-342900">
              <a:lnSpc>
                <a:spcPct val="120000"/>
              </a:lnSpc>
              <a:buFont typeface="Calibri" charset="0"/>
              <a:buAutoNum type="arabicPeriod"/>
            </a:pPr>
            <a:r>
              <a:rPr lang="zh-CN" altLang="en-US">
                <a:latin typeface="微软雅黑" panose="020B0503020204020204" pitchFamily="34" charset="-122"/>
                <a:ea typeface="微软雅黑" panose="020B0503020204020204" pitchFamily="34" charset="-122"/>
              </a:rPr>
              <a:t>生产改制</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订单变更后的改制挪料</a:t>
            </a:r>
            <a:endParaRPr lang="en-US" altLang="zh-CN">
              <a:latin typeface="微软雅黑" panose="020B0503020204020204" pitchFamily="34" charset="-122"/>
              <a:ea typeface="微软雅黑" panose="020B0503020204020204" pitchFamily="34" charset="-122"/>
            </a:endParaRPr>
          </a:p>
        </p:txBody>
      </p:sp>
      <p:sp>
        <p:nvSpPr>
          <p:cNvPr id="90123" name="Line 77"/>
          <p:cNvSpPr>
            <a:spLocks noChangeShapeType="1"/>
          </p:cNvSpPr>
          <p:nvPr/>
        </p:nvSpPr>
        <p:spPr bwMode="auto">
          <a:xfrm>
            <a:off x="2590800" y="2743200"/>
            <a:ext cx="5867400" cy="0"/>
          </a:xfrm>
          <a:prstGeom prst="line">
            <a:avLst/>
          </a:prstGeom>
          <a:noFill/>
          <a:ln w="9525">
            <a:solidFill>
              <a:schemeClr val="tx1"/>
            </a:solidFill>
            <a:prstDash val="lgDash"/>
            <a:round/>
          </a:ln>
        </p:spPr>
        <p:txBody>
          <a:bodyPr/>
          <a:lstStyle/>
          <a:p>
            <a:endParaRPr lang="zh-CN" altLang="en-US"/>
          </a:p>
        </p:txBody>
      </p:sp>
      <p:sp>
        <p:nvSpPr>
          <p:cNvPr id="90124" name="Text Box 79"/>
          <p:cNvSpPr txBox="1">
            <a:spLocks noChangeArrowheads="1"/>
          </p:cNvSpPr>
          <p:nvPr/>
        </p:nvSpPr>
        <p:spPr bwMode="auto">
          <a:xfrm>
            <a:off x="609600" y="3048002"/>
            <a:ext cx="1447800" cy="1015663"/>
          </a:xfrm>
          <a:prstGeom prst="rect">
            <a:avLst/>
          </a:prstGeom>
          <a:noFill/>
          <a:ln w="9525">
            <a:noFill/>
            <a:miter lim="800000"/>
          </a:ln>
        </p:spPr>
        <p:txBody>
          <a:bodyPr>
            <a:spAutoFit/>
          </a:bodyPr>
          <a:lstStyle/>
          <a:p>
            <a:pPr algn="ctr">
              <a:spcBef>
                <a:spcPct val="50000"/>
              </a:spcBef>
            </a:pPr>
            <a:r>
              <a:rPr lang="en-US" altLang="zh-CN" sz="2400" dirty="0">
                <a:latin typeface="微软雅黑" panose="020B0503020204020204" pitchFamily="34" charset="-122"/>
                <a:ea typeface="微软雅黑" panose="020B0503020204020204" pitchFamily="34" charset="-122"/>
              </a:rPr>
              <a:t>U8-</a:t>
            </a:r>
            <a:endParaRPr lang="en-US" altLang="zh-CN" sz="2400" dirty="0">
              <a:latin typeface="微软雅黑" panose="020B0503020204020204" pitchFamily="34" charset="-122"/>
              <a:ea typeface="微软雅黑" panose="020B0503020204020204" pitchFamily="34" charset="-122"/>
            </a:endParaRPr>
          </a:p>
          <a:p>
            <a:pPr algn="ctr">
              <a:spcBef>
                <a:spcPct val="50000"/>
              </a:spcBef>
            </a:pPr>
            <a:r>
              <a:rPr lang="zh-CN" altLang="en-US" sz="2400" dirty="0">
                <a:latin typeface="微软雅黑" panose="020B0503020204020204" pitchFamily="34" charset="-122"/>
                <a:ea typeface="微软雅黑" panose="020B0503020204020204" pitchFamily="34" charset="-122"/>
              </a:rPr>
              <a:t>生产订</a:t>
            </a:r>
            <a:r>
              <a:rPr lang="zh-CN" altLang="en-US" sz="2400" dirty="0" smtClean="0">
                <a:latin typeface="微软雅黑" panose="020B0503020204020204" pitchFamily="34" charset="-122"/>
                <a:ea typeface="微软雅黑" panose="020B0503020204020204" pitchFamily="34" charset="-122"/>
              </a:rPr>
              <a:t>单</a:t>
            </a:r>
            <a:endParaRPr lang="en-US" altLang="zh-CN" sz="2400" dirty="0">
              <a:latin typeface="微软雅黑" panose="020B0503020204020204" pitchFamily="34" charset="-122"/>
              <a:ea typeface="微软雅黑" panose="020B0503020204020204" pitchFamily="34" charset="-122"/>
            </a:endParaRPr>
          </a:p>
        </p:txBody>
      </p:sp>
      <p:sp>
        <p:nvSpPr>
          <p:cNvPr id="27" name="标题 1"/>
          <p:cNvSpPr txBox="1"/>
          <p:nvPr/>
        </p:nvSpPr>
        <p:spPr>
          <a:xfrm>
            <a:off x="250825" y="1"/>
            <a:ext cx="8229600" cy="706439"/>
          </a:xfrm>
          <a:prstGeom prst="rect">
            <a:avLst/>
          </a:prstGeom>
        </p:spPr>
        <p:txBody>
          <a:bodyPr/>
          <a:lstStyle/>
          <a:p>
            <a:pPr eaLnBrk="0" hangingPunct="0">
              <a:defRPr/>
            </a:pPr>
            <a:r>
              <a:rPr kumimoji="1" lang="zh-CN" altLang="en-US" sz="2800" dirty="0">
                <a:solidFill>
                  <a:srgbClr val="FF0000"/>
                </a:solidFill>
                <a:latin typeface="微软雅黑" panose="020B0503020204020204" pitchFamily="34" charset="-122"/>
                <a:ea typeface="微软雅黑" panose="020B0503020204020204" pitchFamily="34" charset="-122"/>
                <a:cs typeface="+mj-cs"/>
              </a:rPr>
              <a:t>产品概</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述 </a:t>
            </a:r>
            <a:r>
              <a:rPr kumimoji="1" lang="en-US" altLang="zh-CN" sz="2800" dirty="0" smtClean="0">
                <a:solidFill>
                  <a:srgbClr val="FF0000"/>
                </a:solidFill>
                <a:latin typeface="微软雅黑" panose="020B0503020204020204" pitchFamily="34" charset="-122"/>
                <a:ea typeface="微软雅黑" panose="020B0503020204020204" pitchFamily="34" charset="-122"/>
                <a:cs typeface="+mj-cs"/>
              </a:rPr>
              <a:t>– </a:t>
            </a:r>
            <a:r>
              <a:rPr kumimoji="1" lang="zh-CN" altLang="en-US" sz="2800" dirty="0" smtClean="0">
                <a:solidFill>
                  <a:srgbClr val="FF0000"/>
                </a:solidFill>
                <a:latin typeface="微软雅黑" panose="020B0503020204020204" pitchFamily="34" charset="-122"/>
                <a:ea typeface="微软雅黑" panose="020B0503020204020204" pitchFamily="34" charset="-122"/>
                <a:cs typeface="+mj-cs"/>
              </a:rPr>
              <a:t>生产订单</a:t>
            </a:r>
            <a:endParaRPr kumimoji="1" lang="zh-CN" altLang="en-US" sz="2800" dirty="0">
              <a:solidFill>
                <a:srgbClr val="FF0000"/>
              </a:solidFill>
              <a:latin typeface="微软雅黑" panose="020B0503020204020204" pitchFamily="34" charset="-122"/>
              <a:ea typeface="微软雅黑" panose="020B0503020204020204" pitchFamily="34" charset="-122"/>
              <a:cs typeface="+mj-cs"/>
            </a:endParaRPr>
          </a:p>
        </p:txBody>
      </p:sp>
      <p:pic>
        <p:nvPicPr>
          <p:cNvPr id="28" name="图片 27" descr="U8logo.jpg"/>
          <p:cNvPicPr>
            <a:picLocks noChangeAspect="1"/>
          </p:cNvPicPr>
          <p:nvPr/>
        </p:nvPicPr>
        <p:blipFill>
          <a:blip r:embed="rId1" cstate="print"/>
          <a:stretch>
            <a:fillRect/>
          </a:stretch>
        </p:blipFill>
        <p:spPr>
          <a:xfrm>
            <a:off x="7992888" y="0"/>
            <a:ext cx="1115616" cy="7294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31237</Words>
  <Application>WPS 演示</Application>
  <PresentationFormat>全屏显示(4:3)</PresentationFormat>
  <Paragraphs>4968</Paragraphs>
  <Slides>194</Slides>
  <Notes>55</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0</vt:i4>
      </vt:variant>
      <vt:variant>
        <vt:lpstr>幻灯片标题</vt:lpstr>
      </vt:variant>
      <vt:variant>
        <vt:i4>194</vt:i4>
      </vt:variant>
    </vt:vector>
  </HeadingPairs>
  <TitlesOfParts>
    <vt:vector size="209" baseType="lpstr">
      <vt:lpstr>Arial</vt:lpstr>
      <vt:lpstr>宋体</vt:lpstr>
      <vt:lpstr>Wingdings</vt:lpstr>
      <vt:lpstr>微软雅黑</vt:lpstr>
      <vt:lpstr>Arial Black</vt:lpstr>
      <vt:lpstr>Wingdings</vt:lpstr>
      <vt:lpstr>Calibri</vt:lpstr>
      <vt:lpstr>Arial Rounded MT Bold</vt:lpstr>
      <vt:lpstr>Arial Unicode MS</vt:lpstr>
      <vt:lpstr>华文中宋</vt:lpstr>
      <vt:lpstr>黑体</vt:lpstr>
      <vt:lpstr>楷体_GB2312</vt:lpstr>
      <vt:lpstr>Wingdings 2</vt:lpstr>
      <vt:lpstr>新宋体</vt:lpstr>
      <vt:lpstr>Office 主题</vt:lpstr>
      <vt:lpstr>PowerPoint 演示文稿</vt:lpstr>
      <vt:lpstr>PowerPoint 演示文稿</vt:lpstr>
      <vt:lpstr>PowerPoint 演示文稿</vt:lpstr>
      <vt:lpstr>PowerPoint 演示文稿</vt:lpstr>
      <vt:lpstr>PowerPoint 演示文稿</vt:lpstr>
      <vt:lpstr>用友U8 产品发展历程</vt:lpstr>
      <vt:lpstr>PowerPoint 演示文稿</vt:lpstr>
      <vt:lpstr>PowerPoint 演示文稿</vt:lpstr>
      <vt:lpstr>ERP1解决方案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U8V11.0产品总体介绍</vt:lpstr>
      <vt:lpstr>PowerPoint 演示文稿</vt:lpstr>
      <vt:lpstr>PowerPoint 演示文稿</vt:lpstr>
      <vt:lpstr>PowerPoint 演示文稿</vt:lpstr>
      <vt:lpstr>PowerPoint 演示文稿</vt:lpstr>
      <vt:lpstr>PowerPoint 演示文稿</vt:lpstr>
      <vt:lpstr>U8V11.0产品总体介绍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U8V11.0产品总体介绍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U8V11.0产品总体介绍</vt:lpstr>
      <vt:lpstr>零售领域总体</vt:lpstr>
      <vt:lpstr>PowerPoint 演示文稿</vt:lpstr>
      <vt:lpstr>PowerPoint 演示文稿</vt:lpstr>
      <vt:lpstr>U8V11.0产品总体介绍</vt:lpstr>
      <vt:lpstr>制造领域总体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U8V11.0产品总体介绍</vt:lpstr>
      <vt:lpstr>HR领域总体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U8V11.0产品总体介绍</vt:lpstr>
      <vt:lpstr>OA领域总体</vt:lpstr>
      <vt:lpstr>PowerPoint 演示文稿</vt:lpstr>
      <vt:lpstr>PowerPoint 演示文稿</vt:lpstr>
      <vt:lpstr>PowerPoint 演示文稿</vt:lpstr>
      <vt:lpstr>U8V11.0产品总体介绍</vt:lpstr>
      <vt:lpstr>商业分析（BA）领域总体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U8V11.0产品总体介绍</vt:lpstr>
      <vt:lpstr>移动应用（MA）领域总体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U8V11.0产品总体介绍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U8V11.0产品总体介绍</vt:lpstr>
      <vt:lpstr>PowerPoint 演示文稿</vt:lpstr>
      <vt:lpstr>PowerPoint 演示文稿</vt:lpstr>
      <vt:lpstr>PowerPoint 演示文稿</vt:lpstr>
      <vt:lpstr>U8V11.0产品总体介绍</vt:lpstr>
      <vt:lpstr>PowerPoint 演示文稿</vt:lpstr>
      <vt:lpstr>PowerPoint 演示文稿</vt:lpstr>
      <vt:lpstr>机械行业关键应用价值</vt:lpstr>
      <vt:lpstr>PowerPoint 演示文稿</vt:lpstr>
      <vt:lpstr>电子行业关键应用价值</vt:lpstr>
      <vt:lpstr>PowerPoint 演示文稿</vt:lpstr>
      <vt:lpstr>交通运输行业关键应用价值</vt:lpstr>
      <vt:lpstr>PowerPoint 演示文稿</vt:lpstr>
      <vt:lpstr>PowerPoint 演示文稿</vt:lpstr>
      <vt:lpstr>服装行业关键应用价值</vt:lpstr>
      <vt:lpstr>PowerPoint 演示文稿</vt:lpstr>
      <vt:lpstr>化工行业关键应用价值</vt:lpstr>
      <vt:lpstr>PowerPoint 演示文稿</vt:lpstr>
      <vt:lpstr>医药行业关键应用价值</vt:lpstr>
      <vt:lpstr>PowerPoint 演示文稿</vt:lpstr>
      <vt:lpstr>食品行业关键应用价值</vt:lpstr>
      <vt:lpstr>PowerPoint 演示文稿</vt:lpstr>
      <vt:lpstr>流通行业关键应用价值</vt:lpstr>
      <vt:lpstr>物流行业最佳实践</vt:lpstr>
      <vt:lpstr>物流行业关键应用价值</vt:lpstr>
      <vt:lpstr>PowerPoint 演示文稿</vt:lpstr>
      <vt:lpstr>IT服务行业关键应用价值</vt:lpstr>
      <vt:lpstr>U8V11.0  助力成长型企业成为信息化企业</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冬￡天〃</cp:lastModifiedBy>
  <cp:revision>310</cp:revision>
  <dcterms:created xsi:type="dcterms:W3CDTF">2018-07-24T03:35:00Z</dcterms:created>
  <dcterms:modified xsi:type="dcterms:W3CDTF">2018-07-24T08:08:03Z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